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6B950C-167E-A843-BF7C-35E8AEA4E21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325FF72-46E6-ED47-BEA7-E1B8DC291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5773198-E749-5A46-B841-24A38C9C9036}"/>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id="{F1261B80-3A33-904C-8B81-27770646AE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69C286-9194-A240-8C8B-443DA8339636}"/>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20196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475880-5AD8-8E42-AFF3-8C43ED3280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B437A3F-FC89-B042-96D2-697058E66B4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ACFE59-AFA9-504A-8E5F-385B8C6C4A6E}"/>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id="{4F28C22F-44B8-264A-99D9-813BE04132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69A2E6-767F-A54E-9312-298E00370579}"/>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154942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64962E9-816C-9D4F-9936-72E1F8FCCED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3FE043A-1ED5-F749-B15B-A2BFB77BF8B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C275EA-9DD9-F841-8AF7-6F2807492CC6}"/>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id="{E431213F-6B75-F547-98FD-ECD541AE3D0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57853A-BF12-3A4F-8A81-0EAFCBB50F09}"/>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363620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5F00C-E913-B542-A10B-0AB06378FE4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D6C9E0D-C398-9142-8009-AABDB800E3B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1811629-4EDA-424D-81B2-AB9B9ED67A7D}"/>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id="{DA02556A-7A9B-884F-A887-674437B782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786DE4-196B-3147-9A60-E38274842471}"/>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19855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29137C-343B-D548-9876-6720B9172D8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27D5CD8-67D3-6B45-8A58-9BDE7BB2A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04C697-E441-4C47-A6B4-FFCC118C5EEA}"/>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id="{47CD8C57-DE79-464E-A94A-728EB93DF7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EC86D2-322A-AC46-9E98-5D6DAD04F5FB}"/>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344763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6943A-8030-FD42-A69A-AD5CB3E52D4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75770C9-2904-6544-AB03-71E0F7DC864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7E9FC28-EECD-4243-8633-7AB9EA96FFB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1BED086-EC7D-704B-956F-0B13EE08F291}"/>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6" name="Нижний колонтитул 5">
            <a:extLst>
              <a:ext uri="{FF2B5EF4-FFF2-40B4-BE49-F238E27FC236}">
                <a16:creationId xmlns:a16="http://schemas.microsoft.com/office/drawing/2014/main" id="{4BEC65F9-1B61-3E44-8A91-E4A509CF475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B3D9DE9-F949-664F-AADA-234FCC003E73}"/>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211300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35C2B-E134-724B-9904-DF24C936F17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122608F-5A06-A64B-BF23-7E32D7808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8ECA583-A3A5-924E-8492-B5264FF4092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AC1CD1B-94FB-B840-B571-824757F16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CE6A1C8-28E1-6D43-9FAE-45117444BD4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12D0769-8E22-DE45-AA23-42EBD19ADDDF}"/>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8" name="Нижний колонтитул 7">
            <a:extLst>
              <a:ext uri="{FF2B5EF4-FFF2-40B4-BE49-F238E27FC236}">
                <a16:creationId xmlns:a16="http://schemas.microsoft.com/office/drawing/2014/main" id="{561B2DDE-EE4E-D842-B2C6-6BE53AEAE5B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155021B-C61B-F142-B800-075E1955F1F3}"/>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395995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5770F6-FE12-A243-816D-0540D6FA591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A08D1C6-85B5-2A42-B93F-4BD6E4C53EEB}"/>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4" name="Нижний колонтитул 3">
            <a:extLst>
              <a:ext uri="{FF2B5EF4-FFF2-40B4-BE49-F238E27FC236}">
                <a16:creationId xmlns:a16="http://schemas.microsoft.com/office/drawing/2014/main" id="{D41B4BB4-7659-B64B-9ABD-CCE7FE2C58F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4F240E5-F84A-574A-9CF2-D426BA9FB9E4}"/>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285478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23F7E17-33CC-3A49-A3F0-6AF0B4268FCA}"/>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3" name="Нижний колонтитул 2">
            <a:extLst>
              <a:ext uri="{FF2B5EF4-FFF2-40B4-BE49-F238E27FC236}">
                <a16:creationId xmlns:a16="http://schemas.microsoft.com/office/drawing/2014/main" id="{CBA865B7-2B1E-9F47-A0AF-12862487689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1A8F135-D835-DB49-9819-2E7AA86F5296}"/>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90446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F24AF5-8E2A-AC4C-8F3D-8895C0C1E45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C54B18A-2C54-FA4B-9666-CEDA0BA11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1B45353-8061-2844-B14B-6D6ED71B2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93F4A59-CEFD-7744-AF5D-E828D9540220}"/>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6" name="Нижний колонтитул 5">
            <a:extLst>
              <a:ext uri="{FF2B5EF4-FFF2-40B4-BE49-F238E27FC236}">
                <a16:creationId xmlns:a16="http://schemas.microsoft.com/office/drawing/2014/main" id="{BDAF66C2-FBB4-9F4A-9E95-D955F2F4C7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E0FBEBF-6C90-D943-B218-BC6087E6CE38}"/>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50495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53954B-F0B4-6541-97AC-0C66E1679A6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E21936C-3A72-844E-B7A5-5D504212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2894B3F-2E81-604F-AF19-B04D7E2C7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0823510-C73F-8B4B-8626-5D50A4248AAA}"/>
              </a:ext>
            </a:extLst>
          </p:cNvPr>
          <p:cNvSpPr>
            <a:spLocks noGrp="1"/>
          </p:cNvSpPr>
          <p:nvPr>
            <p:ph type="dt" sz="half" idx="10"/>
          </p:nvPr>
        </p:nvSpPr>
        <p:spPr/>
        <p:txBody>
          <a:bodyPr/>
          <a:lstStyle/>
          <a:p>
            <a:fld id="{FC36A80D-3D9B-464F-892A-82909325680D}" type="datetimeFigureOut">
              <a:rPr lang="ru-RU" smtClean="0"/>
              <a:t>30.03.2020</a:t>
            </a:fld>
            <a:endParaRPr lang="ru-RU"/>
          </a:p>
        </p:txBody>
      </p:sp>
      <p:sp>
        <p:nvSpPr>
          <p:cNvPr id="6" name="Нижний колонтитул 5">
            <a:extLst>
              <a:ext uri="{FF2B5EF4-FFF2-40B4-BE49-F238E27FC236}">
                <a16:creationId xmlns:a16="http://schemas.microsoft.com/office/drawing/2014/main" id="{595004D6-38D7-9A44-9287-4C65377525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81C196D-26C8-6E49-8AB5-B9CFABCE8147}"/>
              </a:ext>
            </a:extLst>
          </p:cNvPr>
          <p:cNvSpPr>
            <a:spLocks noGrp="1"/>
          </p:cNvSpPr>
          <p:nvPr>
            <p:ph type="sldNum" sz="quarter" idx="12"/>
          </p:nvPr>
        </p:nvSpPr>
        <p:spPr/>
        <p:txBody>
          <a:bodyPr/>
          <a:lstStyle/>
          <a:p>
            <a:fld id="{8B56C7B7-C5B8-BC47-B101-74B3506A56B2}" type="slidenum">
              <a:rPr lang="ru-RU" smtClean="0"/>
              <a:t>‹#›</a:t>
            </a:fld>
            <a:endParaRPr lang="ru-RU"/>
          </a:p>
        </p:txBody>
      </p:sp>
    </p:spTree>
    <p:extLst>
      <p:ext uri="{BB962C8B-B14F-4D97-AF65-F5344CB8AC3E}">
        <p14:creationId xmlns:p14="http://schemas.microsoft.com/office/powerpoint/2010/main" val="334158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3CBC7-1EA9-6246-80DC-B2E0CA79C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C9677F9-AE61-0641-A9BD-BB97DF9B6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77175A-0E62-C04C-8540-F03F39895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6A80D-3D9B-464F-892A-82909325680D}" type="datetimeFigureOut">
              <a:rPr lang="ru-RU" smtClean="0"/>
              <a:t>30.03.2020</a:t>
            </a:fld>
            <a:endParaRPr lang="ru-RU"/>
          </a:p>
        </p:txBody>
      </p:sp>
      <p:sp>
        <p:nvSpPr>
          <p:cNvPr id="5" name="Нижний колонтитул 4">
            <a:extLst>
              <a:ext uri="{FF2B5EF4-FFF2-40B4-BE49-F238E27FC236}">
                <a16:creationId xmlns:a16="http://schemas.microsoft.com/office/drawing/2014/main" id="{57F9F227-5523-174A-ADA3-1BB0BD53C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9787B3F-353E-2146-9A0A-457080058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6C7B7-C5B8-BC47-B101-74B3506A56B2}" type="slidenum">
              <a:rPr lang="ru-RU" smtClean="0"/>
              <a:t>‹#›</a:t>
            </a:fld>
            <a:endParaRPr lang="ru-RU"/>
          </a:p>
        </p:txBody>
      </p:sp>
    </p:spTree>
    <p:extLst>
      <p:ext uri="{BB962C8B-B14F-4D97-AF65-F5344CB8AC3E}">
        <p14:creationId xmlns:p14="http://schemas.microsoft.com/office/powerpoint/2010/main" val="12740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9.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9.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9.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B6A5B5-3BA5-594F-9174-78703EE4CF5C}"/>
              </a:ext>
            </a:extLst>
          </p:cNvPr>
          <p:cNvSpPr>
            <a:spLocks noGrp="1"/>
          </p:cNvSpPr>
          <p:nvPr>
            <p:ph type="ctrTitle"/>
          </p:nvPr>
        </p:nvSpPr>
        <p:spPr/>
        <p:txBody>
          <a:bodyPr>
            <a:normAutofit/>
          </a:bodyPr>
          <a:lstStyle/>
          <a:p>
            <a:r>
              <a:rPr lang="en-US" b="1" baseline="30000">
                <a:latin typeface="Segoe UI Symbol" panose="020B0502040204020203" pitchFamily="34" charset="0"/>
                <a:ea typeface="Segoe UI Symbol" panose="020B0502040204020203" pitchFamily="34" charset="0"/>
                <a:cs typeface="Tahoma" panose="020B0604030504040204" pitchFamily="34" charset="0"/>
              </a:rPr>
              <a:t>Գյուղատնտեսություն</a:t>
            </a:r>
            <a:endParaRPr lang="ru-RU" b="1" baseline="30000">
              <a:ea typeface="Segoe UI Symbol" panose="020B0502040204020203" pitchFamily="34" charset="0"/>
              <a:cs typeface="Tahoma" panose="020B0604030504040204" pitchFamily="34" charset="0"/>
            </a:endParaRPr>
          </a:p>
        </p:txBody>
      </p:sp>
    </p:spTree>
    <p:extLst>
      <p:ext uri="{BB962C8B-B14F-4D97-AF65-F5344CB8AC3E}">
        <p14:creationId xmlns:p14="http://schemas.microsoft.com/office/powerpoint/2010/main" val="126578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88F476A-54B0-6647-A9C1-74BD0E3E9290}"/>
              </a:ext>
            </a:extLst>
          </p:cNvPr>
          <p:cNvSpPr>
            <a:spLocks noGrp="1"/>
          </p:cNvSpPr>
          <p:nvPr>
            <p:ph idx="1"/>
          </p:nvPr>
        </p:nvSpPr>
        <p:spPr>
          <a:xfrm>
            <a:off x="838200" y="333994"/>
            <a:ext cx="10515600" cy="5842969"/>
          </a:xfrm>
        </p:spPr>
        <p:txBody>
          <a:bodyPr/>
          <a:lstStyle/>
          <a:p>
            <a:pPr marL="0" indent="0">
              <a:buNone/>
            </a:pPr>
            <a:r>
              <a:rPr lang="en-US"/>
              <a:t>Գյուղատնտեսության զարգացումը բազմաթիվ Էկոլոգիական հիմնախնդիրների գոյացման նախապայմանն է։ Գյուղատնտեսության համար բնահողերի ազատումը հիմնականում իրականացվում է անտառահատման հաշվին։ Շրջակա միջավայրում ցրվում են մեծ քանակության քիմիական պարարտանյութեր և պեստիցիդ, ծանր տեխնիկայի կիրառումը և ինտենսիվ  հերկը փոխում են հողի բաղադրությունը, հաճախակի ոռոգումը առաջ է բերում բնահողի աղիացում։ Չափից  ավելի արածեցումը պայմանավորում է բուսական ծածկույթի ոչնչացում, քայքայման գործընթացներիի զարգացում և տարածքի ամայացում։</a:t>
            </a:r>
            <a:endParaRPr lang="ru-RU"/>
          </a:p>
        </p:txBody>
      </p:sp>
    </p:spTree>
    <p:extLst>
      <p:ext uri="{BB962C8B-B14F-4D97-AF65-F5344CB8AC3E}">
        <p14:creationId xmlns:p14="http://schemas.microsoft.com/office/powerpoint/2010/main" val="74958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413D3EC-211B-6145-B303-0BECF2992FBB}"/>
              </a:ext>
            </a:extLst>
          </p:cNvPr>
          <p:cNvSpPr>
            <a:spLocks noGrp="1"/>
          </p:cNvSpPr>
          <p:nvPr>
            <p:ph idx="1"/>
          </p:nvPr>
        </p:nvSpPr>
        <p:spPr>
          <a:xfrm>
            <a:off x="838200" y="766948"/>
            <a:ext cx="10515600" cy="5410015"/>
          </a:xfrm>
        </p:spPr>
        <p:txBody>
          <a:bodyPr/>
          <a:lstStyle/>
          <a:p>
            <a:pPr marL="0" indent="0">
              <a:buNone/>
            </a:pPr>
            <a:r>
              <a:rPr lang="en-US"/>
              <a:t>Ներկայումս աշխարհում ոռոգվում են 250 մլն հեկտար գյուղատնտեսական հողհանդակնեի, որի շնորհիվ էլ ստեղծվում է գյուղատնտեսական արտադրանքի 1/3ը։  Գյուղատնտեսությունը օգտագերծում է աշխարհի գետերի ջրերի 2/3ից ավելին, որի պատճառով էլ այս թանկարժեք ռեսուրսների ամենամեծ սպառողն է։</a:t>
            </a:r>
            <a:endParaRPr lang="ru-RU"/>
          </a:p>
        </p:txBody>
      </p:sp>
    </p:spTree>
    <p:extLst>
      <p:ext uri="{BB962C8B-B14F-4D97-AF65-F5344CB8AC3E}">
        <p14:creationId xmlns:p14="http://schemas.microsoft.com/office/powerpoint/2010/main" val="5972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2D86034F-25B6-E446-AA3A-7B38D09EF84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252" r="7252"/>
          <a:stretch/>
        </p:blipFill>
        <p:spPr>
          <a:xfrm>
            <a:off x="6569075" y="987425"/>
            <a:ext cx="4786313" cy="4873625"/>
          </a:xfrm>
        </p:spPr>
      </p:pic>
      <p:sp>
        <p:nvSpPr>
          <p:cNvPr id="4" name="Текст 3">
            <a:extLst>
              <a:ext uri="{FF2B5EF4-FFF2-40B4-BE49-F238E27FC236}">
                <a16:creationId xmlns:a16="http://schemas.microsoft.com/office/drawing/2014/main" id="{20676F83-EDEC-644F-8F2A-7D5D807126D3}"/>
              </a:ext>
            </a:extLst>
          </p:cNvPr>
          <p:cNvSpPr>
            <a:spLocks noGrp="1"/>
          </p:cNvSpPr>
          <p:nvPr>
            <p:ph type="body" sz="half" idx="2"/>
          </p:nvPr>
        </p:nvSpPr>
        <p:spPr>
          <a:xfrm>
            <a:off x="253446" y="1954481"/>
            <a:ext cx="5134985" cy="2461656"/>
          </a:xfrm>
        </p:spPr>
        <p:txBody>
          <a:bodyPr>
            <a:normAutofit fontScale="77500" lnSpcReduction="20000"/>
          </a:bodyPr>
          <a:lstStyle/>
          <a:p>
            <a:r>
              <a:rPr lang="en-US" sz="2800"/>
              <a:t>Գյուղատնտեսության արդյունավետությունը պայմանավորված է բնական պայմանների և ագրո֊արդյունաբերական կարողությունների աշխարհագրական ճիշտ  գնահատմամբ, էկոլոգիապես կայուն տեխնոլոգիաների կիրառմամբ և արտադրության իրական մասշտաբների որոշմամբ</a:t>
            </a:r>
            <a:r>
              <a:rPr lang="en-US"/>
              <a:t>։։</a:t>
            </a:r>
            <a:endParaRPr lang="ru-RU"/>
          </a:p>
        </p:txBody>
      </p:sp>
    </p:spTree>
    <p:extLst>
      <p:ext uri="{BB962C8B-B14F-4D97-AF65-F5344CB8AC3E}">
        <p14:creationId xmlns:p14="http://schemas.microsoft.com/office/powerpoint/2010/main" val="157618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266ABF-FD3C-D04A-B48A-AEF7335B7B63}"/>
              </a:ext>
            </a:extLst>
          </p:cNvPr>
          <p:cNvSpPr>
            <a:spLocks noGrp="1"/>
          </p:cNvSpPr>
          <p:nvPr>
            <p:ph idx="1"/>
          </p:nvPr>
        </p:nvSpPr>
        <p:spPr>
          <a:xfrm>
            <a:off x="1125682" y="361207"/>
            <a:ext cx="9662040" cy="6135585"/>
          </a:xfrm>
        </p:spPr>
        <p:txBody>
          <a:bodyPr anchor="t"/>
          <a:lstStyle/>
          <a:p>
            <a:pPr marL="457200" lvl="1" indent="0">
              <a:buNone/>
            </a:pPr>
            <a:r>
              <a:rPr lang="en-US" sz="2800"/>
              <a:t>Գյուղատնտեսությունը էկոնոմիկայի առաջնակարգ և հնագույն բնագավառն է, որը զբաղված է կուլտուրական մշակաբույսերի աճեցմամբ և տնային կենդանիների բուծմամբ, պարենամթերքներով և արդյունաբերական հումքով բնակչության  մատակարարմամբ։  Այն կապված է բազմաթիվ արդյունաբերական բնագավառների հետ, որով ստեղծվում է  միասնական արտադրական գործընթաց,  այսինքն՝ ագրոարտադրական համալիր։</a:t>
            </a:r>
          </a:p>
          <a:p>
            <a:pPr marL="457200" lvl="1" indent="0">
              <a:buNone/>
            </a:pPr>
            <a:r>
              <a:rPr lang="en-US" sz="2800"/>
              <a:t>Ի տարբերություն արդյունաբերության, գյուղատնտեսության զարգացումը պահանջում է մեծ տարածություն, համապատասխան բնական պայմաններ,  տեխնիկական ապահովում և պարարտանյութեր</a:t>
            </a:r>
            <a:r>
              <a:rPr lang="en-US"/>
              <a:t>։</a:t>
            </a:r>
          </a:p>
        </p:txBody>
      </p:sp>
    </p:spTree>
    <p:extLst>
      <p:ext uri="{BB962C8B-B14F-4D97-AF65-F5344CB8AC3E}">
        <p14:creationId xmlns:p14="http://schemas.microsoft.com/office/powerpoint/2010/main" val="307884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193FB51D-DBD2-C948-82F6-A772AE508B73}"/>
              </a:ext>
            </a:extLst>
          </p:cNvPr>
          <p:cNvSpPr>
            <a:spLocks noGrp="1"/>
          </p:cNvSpPr>
          <p:nvPr>
            <p:ph idx="1"/>
          </p:nvPr>
        </p:nvSpPr>
        <p:spPr>
          <a:xfrm>
            <a:off x="272246" y="480249"/>
            <a:ext cx="6172200" cy="4873625"/>
          </a:xfrm>
        </p:spPr>
        <p:txBody>
          <a:bodyPr>
            <a:normAutofit/>
          </a:bodyPr>
          <a:lstStyle/>
          <a:p>
            <a:pPr marL="0" indent="0">
              <a:buNone/>
            </a:pPr>
            <a:r>
              <a:rPr lang="en-US"/>
              <a:t>Բնական պայմաններից վճռական նշանակություն ունեն գյուղատնտեսական հողհանդակներն ու ագրոկլիմայական  ռեսուրսները, իսկ տեխնիկական միջոցներից՝ մեքենայացումը, էլեկտրիֆիկացումը, և քիմիացումը։</a:t>
            </a:r>
            <a:endParaRPr lang="ru-RU"/>
          </a:p>
        </p:txBody>
      </p:sp>
      <p:sp>
        <p:nvSpPr>
          <p:cNvPr id="10" name="Объект 3">
            <a:extLst>
              <a:ext uri="{FF2B5EF4-FFF2-40B4-BE49-F238E27FC236}">
                <a16:creationId xmlns:a16="http://schemas.microsoft.com/office/drawing/2014/main" id="{09A64C6F-EC6A-1943-9104-802369C465F8}"/>
              </a:ext>
            </a:extLst>
          </p:cNvPr>
          <p:cNvSpPr>
            <a:spLocks noGrp="1"/>
          </p:cNvSpPr>
          <p:nvPr>
            <p:ph type="body" sz="half" idx="2"/>
          </p:nvPr>
        </p:nvSpPr>
        <p:spPr>
          <a:xfrm>
            <a:off x="173183" y="98961"/>
            <a:ext cx="6370616" cy="5770028"/>
          </a:xfrm>
        </p:spPr>
        <p:txBody>
          <a:bodyPr/>
          <a:lstStyle/>
          <a:p>
            <a:endParaRPr lang="ru-RU"/>
          </a:p>
        </p:txBody>
      </p:sp>
      <p:pic>
        <p:nvPicPr>
          <p:cNvPr id="11" name="Рисунок 11">
            <a:extLst>
              <a:ext uri="{FF2B5EF4-FFF2-40B4-BE49-F238E27FC236}">
                <a16:creationId xmlns:a16="http://schemas.microsoft.com/office/drawing/2014/main" id="{82520376-5DF8-2E4C-96B2-4E910FE48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9" y="274641"/>
            <a:ext cx="5215588" cy="5418667"/>
          </a:xfrm>
          <a:prstGeom prst="rect">
            <a:avLst/>
          </a:prstGeom>
        </p:spPr>
      </p:pic>
    </p:spTree>
    <p:extLst>
      <p:ext uri="{BB962C8B-B14F-4D97-AF65-F5344CB8AC3E}">
        <p14:creationId xmlns:p14="http://schemas.microsoft.com/office/powerpoint/2010/main" val="275718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6D0DA526-B7B9-0743-AF7E-B1BFB4EE802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377" r="14377"/>
          <a:stretch/>
        </p:blipFill>
        <p:spPr/>
      </p:pic>
      <p:sp>
        <p:nvSpPr>
          <p:cNvPr id="4" name="Текст 3">
            <a:extLst>
              <a:ext uri="{FF2B5EF4-FFF2-40B4-BE49-F238E27FC236}">
                <a16:creationId xmlns:a16="http://schemas.microsoft.com/office/drawing/2014/main" id="{7747D300-8B04-DA40-AC0E-E8E1AE3D315B}"/>
              </a:ext>
            </a:extLst>
          </p:cNvPr>
          <p:cNvSpPr>
            <a:spLocks noGrp="1"/>
          </p:cNvSpPr>
          <p:nvPr>
            <p:ph type="body" sz="half" idx="2"/>
          </p:nvPr>
        </p:nvSpPr>
        <p:spPr>
          <a:xfrm>
            <a:off x="839788" y="717468"/>
            <a:ext cx="3932237" cy="5151520"/>
          </a:xfrm>
        </p:spPr>
        <p:txBody>
          <a:bodyPr>
            <a:normAutofit lnSpcReduction="10000"/>
          </a:bodyPr>
          <a:lstStyle/>
          <a:p>
            <a:r>
              <a:rPr lang="en-US" sz="2000"/>
              <a:t>Բնական պայմանները և լանդշաֆտերը տարբեր ձևով են նպաստում գյուղատնըեսության այս կամ այն ուղղության զարգացմանը։ Օրինակ, եթե քսերոֆիտային բուսականությամբ ներկայացված  տարածքները բարենպաստ են ոչխարաբուծության զարգացման համար, նույնը չենք կարող ասել անտառոտ լանդշաֆտների մասին։ Ընդհանուր  առմամբ, ողջ աշխարհի գյուղատնտեսությունում ընդգրկված է 1,2 միլիարդ  մարդ, այսինքն , ավելի շատ, քան էկոնոմիկկայի մյուս ցանկացած բնագավառում</a:t>
            </a:r>
            <a:r>
              <a:rPr lang="en-US"/>
              <a:t>։</a:t>
            </a:r>
            <a:endParaRPr lang="ru-RU"/>
          </a:p>
        </p:txBody>
      </p:sp>
    </p:spTree>
    <p:extLst>
      <p:ext uri="{BB962C8B-B14F-4D97-AF65-F5344CB8AC3E}">
        <p14:creationId xmlns:p14="http://schemas.microsoft.com/office/powerpoint/2010/main" val="266577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a:extLst>
              <a:ext uri="{FF2B5EF4-FFF2-40B4-BE49-F238E27FC236}">
                <a16:creationId xmlns:a16="http://schemas.microsoft.com/office/drawing/2014/main" id="{F0C8CE25-800F-7D4B-B006-22BB0CB3E657}"/>
              </a:ext>
            </a:extLst>
          </p:cNvPr>
          <p:cNvSpPr>
            <a:spLocks noGrp="1"/>
          </p:cNvSpPr>
          <p:nvPr>
            <p:ph idx="1"/>
          </p:nvPr>
        </p:nvSpPr>
        <p:spPr>
          <a:xfrm>
            <a:off x="777834" y="358734"/>
            <a:ext cx="10636332" cy="5818229"/>
          </a:xfrm>
        </p:spPr>
        <p:txBody>
          <a:bodyPr>
            <a:normAutofit/>
          </a:bodyPr>
          <a:lstStyle/>
          <a:p>
            <a:pPr marL="0" indent="0">
              <a:buNone/>
            </a:pPr>
            <a:r>
              <a:rPr lang="en-US"/>
              <a:t>Աշխարհում արտադրված գյուղատնտեսական արտադրանքի նշանակալից մասը բաժին է ընկնում զարգացած  պետություններին։ Դա վկայում է այն մասին, որ զարգացած երկրներում գյուղատնտեսությունն ինտենսիվ, բարձր արդյունավետ է, իսկ զարգացող երկրներում գերակշռում են գյուղատնտեսության էքստենսիվ ձևերը։ Ճիշտ է, զարգացող երկրներում վերջին տասնամյակների ընթացքում տեղի ունեցած արմատական փոփոխությունների արդյունքում, զգալիորեն աճել է գյուղատնտեսության արդյունավետությունը,  սակայն, այնուամենայնիվ, զարգացած Երկրների համեմատ տարբերությունը կրկին ահռելի է</a:t>
            </a:r>
            <a:r>
              <a:rPr lang="en-US" sz="2400"/>
              <a:t>։</a:t>
            </a:r>
            <a:endParaRPr lang="ru-RU" sz="2400"/>
          </a:p>
        </p:txBody>
      </p:sp>
    </p:spTree>
    <p:extLst>
      <p:ext uri="{BB962C8B-B14F-4D97-AF65-F5344CB8AC3E}">
        <p14:creationId xmlns:p14="http://schemas.microsoft.com/office/powerpoint/2010/main" val="214132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731084-A684-5F4C-A4BC-51B6B95CA412}"/>
              </a:ext>
            </a:extLst>
          </p:cNvPr>
          <p:cNvSpPr>
            <a:spLocks noGrp="1"/>
          </p:cNvSpPr>
          <p:nvPr>
            <p:ph idx="1"/>
          </p:nvPr>
        </p:nvSpPr>
        <p:spPr>
          <a:xfrm>
            <a:off x="86591" y="371104"/>
            <a:ext cx="12232079" cy="5967010"/>
          </a:xfrm>
        </p:spPr>
        <p:txBody>
          <a:bodyPr/>
          <a:lstStyle/>
          <a:p>
            <a:pPr marL="0" indent="0">
              <a:buNone/>
            </a:pPr>
            <a:r>
              <a:rPr lang="en-US"/>
              <a:t>Գյուղատնտեսության զարգացումը և աշխարհագրական տեղաբաշխման յուրահատկությունները պայմանավորված են մի քանի սոցիալ֊տնտեսական գործոններով։ Այդ թվում ամենանշակալիցը, ընդհանուր առմամբ, բնակչության, իսկ, մասնավորապես քաղաքի բնակչության և քաղաքային բնակավայրերի արագ աճն է։ Այս գործոնը պայմանավորում է գյուղատնտեսության մասնագիտացում և այն զարգացնում  մերձքաղաքային գյուղատնտեսության ուղղությամբ։ երկրորդ գործոնը գյուղատնտեսական արտադրանքի արտադրման, վերամշակման և յուրացման շուկաների  Աշխարհագրական փոխտեղաբաշխումն է։ Երրորդ գործոնը գյուղատնտեսական ձեռնարկությունների շահավետ  տրանսպորտային֊աշխարհագրական տեղաբաշխումն է։ Չորրորդ գործոնը կապված աշխատամիջոցների կուտակման և բնակչության տարիքային կառուցվածքի հետ։</a:t>
            </a:r>
            <a:endParaRPr lang="ru-RU"/>
          </a:p>
        </p:txBody>
      </p:sp>
    </p:spTree>
    <p:extLst>
      <p:ext uri="{BB962C8B-B14F-4D97-AF65-F5344CB8AC3E}">
        <p14:creationId xmlns:p14="http://schemas.microsoft.com/office/powerpoint/2010/main" val="387485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EFEB09CF-55D9-924F-92D1-34CF9B0BC5A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199" b="3199"/>
          <a:stretch/>
        </p:blipFill>
        <p:spPr/>
      </p:pic>
      <p:sp>
        <p:nvSpPr>
          <p:cNvPr id="4" name="Текст 3">
            <a:extLst>
              <a:ext uri="{FF2B5EF4-FFF2-40B4-BE49-F238E27FC236}">
                <a16:creationId xmlns:a16="http://schemas.microsoft.com/office/drawing/2014/main" id="{45EA137C-1A57-8A4A-9167-BC6E6B1DC705}"/>
              </a:ext>
            </a:extLst>
          </p:cNvPr>
          <p:cNvSpPr>
            <a:spLocks noGrp="1"/>
          </p:cNvSpPr>
          <p:nvPr>
            <p:ph type="body" sz="half" idx="2"/>
          </p:nvPr>
        </p:nvSpPr>
        <p:spPr>
          <a:xfrm>
            <a:off x="839788" y="1150423"/>
            <a:ext cx="3932237" cy="5603668"/>
          </a:xfrm>
        </p:spPr>
        <p:txBody>
          <a:bodyPr>
            <a:noAutofit/>
          </a:bodyPr>
          <a:lstStyle/>
          <a:p>
            <a:r>
              <a:rPr lang="en-US" sz="2000"/>
              <a:t>Աշխարհի գյուղատնտեսությունում ընդգրկված է շուրջ 30 միլիոն տրակտոր։ Տրակտորակայանների քանակի համաձայն, առջևից են ընթանում ԱՄՆ֊ը, Ճապոնիան և Ֆրանսիան։ </a:t>
            </a:r>
          </a:p>
          <a:p>
            <a:r>
              <a:rPr lang="en-US" sz="2000"/>
              <a:t>Աշխարհում գյուղատնտեսական հողատարածությունների քիմիացման մասշտաբով առաջին տեղում է Հոլանդիան։ Այստեղ յուրաքանչյուր հեկտարի հաշվով, հող է մտցվում  ավելի քան կես տոննա պարարտանյութ։</a:t>
            </a:r>
            <a:endParaRPr lang="ru-RU" sz="2000"/>
          </a:p>
        </p:txBody>
      </p:sp>
    </p:spTree>
    <p:extLst>
      <p:ext uri="{BB962C8B-B14F-4D97-AF65-F5344CB8AC3E}">
        <p14:creationId xmlns:p14="http://schemas.microsoft.com/office/powerpoint/2010/main" val="276670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BF5EC5C0-BCD0-164B-BEA7-1FEEDDC871C7}"/>
              </a:ext>
            </a:extLst>
          </p:cNvPr>
          <p:cNvSpPr>
            <a:spLocks noGrp="1"/>
          </p:cNvSpPr>
          <p:nvPr>
            <p:ph idx="1"/>
          </p:nvPr>
        </p:nvSpPr>
        <p:spPr>
          <a:xfrm>
            <a:off x="903019" y="160813"/>
            <a:ext cx="4849091" cy="6172693"/>
          </a:xfrm>
        </p:spPr>
        <p:txBody>
          <a:bodyPr/>
          <a:lstStyle/>
          <a:p>
            <a:pPr marL="0" indent="0">
              <a:buNone/>
            </a:pPr>
            <a:r>
              <a:rPr lang="en-US"/>
              <a:t>Գյուղատնտեսությունը բաղկացած է երկու գլխավոր մասերից։ Դրանք են բուսաբուծությունն ու անասնաբուծությունը։ Դրանցից յուրաքանչյուրը բաժանվում է ճյուղերի, իսկ դրանք՝ ենթաճյուղերի։ </a:t>
            </a:r>
          </a:p>
          <a:p>
            <a:pPr marL="0" indent="0">
              <a:buNone/>
            </a:pPr>
            <a:r>
              <a:rPr lang="en-US"/>
              <a:t>Առանձին են խմբավորում այն տեխնիկական մշակաբույսերը, որոնց կիրառումը հնարավոր է միայն տեխնիկական վերամշակումից հետո։</a:t>
            </a:r>
            <a:endParaRPr lang="ru-RU"/>
          </a:p>
        </p:txBody>
      </p:sp>
      <p:pic>
        <p:nvPicPr>
          <p:cNvPr id="5" name="Рисунок 5">
            <a:extLst>
              <a:ext uri="{FF2B5EF4-FFF2-40B4-BE49-F238E27FC236}">
                <a16:creationId xmlns:a16="http://schemas.microsoft.com/office/drawing/2014/main" id="{0A9B6A3D-61FE-1342-90EA-A64B94C5C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607" y="410413"/>
            <a:ext cx="4078904" cy="5418667"/>
          </a:xfrm>
          <a:prstGeom prst="rect">
            <a:avLst/>
          </a:prstGeom>
        </p:spPr>
      </p:pic>
    </p:spTree>
    <p:extLst>
      <p:ext uri="{BB962C8B-B14F-4D97-AF65-F5344CB8AC3E}">
        <p14:creationId xmlns:p14="http://schemas.microsoft.com/office/powerpoint/2010/main" val="3188776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B633EC7F-2DD0-4746-87DA-ACEA754B7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06" y="148442"/>
            <a:ext cx="11244448" cy="6914902"/>
          </a:xfrm>
          <a:prstGeom prst="rect">
            <a:avLst/>
          </a:prstGeom>
        </p:spPr>
      </p:pic>
    </p:spTree>
    <p:extLst>
      <p:ext uri="{BB962C8B-B14F-4D97-AF65-F5344CB8AC3E}">
        <p14:creationId xmlns:p14="http://schemas.microsoft.com/office/powerpoint/2010/main" val="17986099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12</Slides>
  <Notes>0</Notes>
  <HiddenSlides>0</HiddenSlide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Գյուղատնտեսություն</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Գյուղատնտեսություն</dc:title>
  <dc:creator>ninshk ninshk</dc:creator>
  <cp:lastModifiedBy>ninshk ninshk</cp:lastModifiedBy>
  <cp:revision>3</cp:revision>
  <dcterms:created xsi:type="dcterms:W3CDTF">2020-03-29T07:25:08Z</dcterms:created>
  <dcterms:modified xsi:type="dcterms:W3CDTF">2020-03-30T11:25:17Z</dcterms:modified>
</cp:coreProperties>
</file>