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1"/>
  </p:sldMasterIdLst>
  <p:sldIdLst>
    <p:sldId id="266" r:id="rId2"/>
    <p:sldId id="256" r:id="rId3"/>
    <p:sldId id="257" r:id="rId4"/>
    <p:sldId id="258" r:id="rId5"/>
    <p:sldId id="259" r:id="rId6"/>
    <p:sldId id="260" r:id="rId7"/>
    <p:sldId id="261" r:id="rId8"/>
    <p:sldId id="262" r:id="rId9"/>
    <p:sldId id="264" r:id="rId10"/>
    <p:sldId id="263"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116694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1381743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7965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1004838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511340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3410372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2715371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31108386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3952534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E61D070-5BAD-4084-8EE9-C836F55E7D0A}" type="datetimeFigureOut">
              <a:rPr lang="en-US" smtClean="0"/>
              <a:t>6/11/2019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4159095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61D070-5BAD-4084-8EE9-C836F55E7D0A}" type="datetimeFigureOut">
              <a:rPr lang="en-US" smtClean="0"/>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2084117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61D070-5BAD-4084-8EE9-C836F55E7D0A}" type="datetimeFigureOut">
              <a:rPr lang="en-US" smtClean="0"/>
              <a:t>6/11/2019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597069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61D070-5BAD-4084-8EE9-C836F55E7D0A}" type="datetimeFigureOut">
              <a:rPr lang="en-US" smtClean="0"/>
              <a:t>6/11/2019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152328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1D070-5BAD-4084-8EE9-C836F55E7D0A}" type="datetimeFigureOut">
              <a:rPr lang="en-US" smtClean="0"/>
              <a:t>6/11/2019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2794883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E61D070-5BAD-4084-8EE9-C836F55E7D0A}" type="datetimeFigureOut">
              <a:rPr lang="en-US" smtClean="0"/>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1694276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E61D070-5BAD-4084-8EE9-C836F55E7D0A}" type="datetimeFigureOut">
              <a:rPr lang="en-US" smtClean="0"/>
              <a:t>6/11/2019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59C8537-E254-4636-BB26-FD60C8C60798}" type="slidenum">
              <a:rPr lang="en-US" smtClean="0"/>
              <a:t>‹#›</a:t>
            </a:fld>
            <a:endParaRPr lang="en-US"/>
          </a:p>
        </p:txBody>
      </p:sp>
    </p:spTree>
    <p:extLst>
      <p:ext uri="{BB962C8B-B14F-4D97-AF65-F5344CB8AC3E}">
        <p14:creationId xmlns:p14="http://schemas.microsoft.com/office/powerpoint/2010/main" val="157499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E61D070-5BAD-4084-8EE9-C836F55E7D0A}" type="datetimeFigureOut">
              <a:rPr lang="en-US" smtClean="0"/>
              <a:t>6/11/2019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A59C8537-E254-4636-BB26-FD60C8C60798}" type="slidenum">
              <a:rPr lang="en-US" smtClean="0"/>
              <a:t>‹#›</a:t>
            </a:fld>
            <a:endParaRPr lang="en-US"/>
          </a:p>
        </p:txBody>
      </p:sp>
    </p:spTree>
    <p:extLst>
      <p:ext uri="{BB962C8B-B14F-4D97-AF65-F5344CB8AC3E}">
        <p14:creationId xmlns:p14="http://schemas.microsoft.com/office/powerpoint/2010/main" val="4084682659"/>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894" r:id="rId15"/>
    <p:sldLayoutId id="214748389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531060"/>
            <a:ext cx="9117106" cy="4430903"/>
          </a:xfrm>
        </p:spPr>
        <p:style>
          <a:lnRef idx="2">
            <a:schemeClr val="accent2">
              <a:shade val="50000"/>
            </a:schemeClr>
          </a:lnRef>
          <a:fillRef idx="1">
            <a:schemeClr val="accent2"/>
          </a:fillRef>
          <a:effectRef idx="0">
            <a:schemeClr val="accent2"/>
          </a:effectRef>
          <a:fontRef idx="minor">
            <a:schemeClr val="lt1"/>
          </a:fontRef>
        </p:style>
        <p:txBody>
          <a:bodyPr/>
          <a:lstStyle/>
          <a:p>
            <a:pPr algn="ctr"/>
            <a:br>
              <a:rPr lang="ka-GE" sz="8000" dirty="0">
                <a:solidFill>
                  <a:srgbClr val="FF0000"/>
                </a:solidFill>
              </a:rPr>
            </a:br>
            <a:br>
              <a:rPr lang="ka-GE" sz="8000" dirty="0">
                <a:solidFill>
                  <a:srgbClr val="FF0000"/>
                </a:solidFill>
              </a:rPr>
            </a:br>
            <a:r>
              <a:rPr lang="ka-GE" sz="6000" dirty="0">
                <a:solidFill>
                  <a:srgbClr val="FF0000"/>
                </a:solidFill>
              </a:rPr>
              <a:t>ჩაანაცვლე  ბულინგი მეგობრობით</a:t>
            </a:r>
            <a:br>
              <a:rPr lang="en-US" sz="8000" dirty="0">
                <a:solidFill>
                  <a:srgbClr val="FF0000"/>
                </a:solidFill>
              </a:rPr>
            </a:br>
            <a:endParaRPr lang="en-US" sz="8000" dirty="0"/>
          </a:p>
        </p:txBody>
      </p:sp>
      <p:sp>
        <p:nvSpPr>
          <p:cNvPr id="3" name="Subtitle 2"/>
          <p:cNvSpPr>
            <a:spLocks noGrp="1"/>
          </p:cNvSpPr>
          <p:nvPr>
            <p:ph type="subTitle" idx="1"/>
          </p:nvPr>
        </p:nvSpPr>
        <p:spPr>
          <a:xfrm>
            <a:off x="7032811" y="5109881"/>
            <a:ext cx="3714701" cy="1211405"/>
          </a:xfrm>
          <a:solidFill>
            <a:schemeClr val="accent1"/>
          </a:solidFill>
          <a:ln>
            <a:noFill/>
          </a:ln>
        </p:spPr>
        <p:style>
          <a:lnRef idx="0">
            <a:scrgbClr r="0" g="0" b="0"/>
          </a:lnRef>
          <a:fillRef idx="0">
            <a:scrgbClr r="0" g="0" b="0"/>
          </a:fillRef>
          <a:effectRef idx="0">
            <a:scrgbClr r="0" g="0" b="0"/>
          </a:effectRef>
          <a:fontRef idx="minor">
            <a:schemeClr val="lt1"/>
          </a:fontRef>
        </p:style>
        <p:txBody>
          <a:bodyPr>
            <a:noAutofit/>
          </a:bodyPr>
          <a:lstStyle/>
          <a:p>
            <a:pPr algn="ctr"/>
            <a:r>
              <a:rPr lang="ka-GE" sz="2000" dirty="0">
                <a:solidFill>
                  <a:srgbClr val="FF0000"/>
                </a:solidFill>
              </a:rPr>
              <a:t>პროექტის ხელმძღვანელი: ნათია აბურჯანია</a:t>
            </a:r>
          </a:p>
          <a:p>
            <a:pPr algn="ctr"/>
            <a:r>
              <a:rPr lang="ka-GE" sz="2000" dirty="0">
                <a:solidFill>
                  <a:srgbClr val="FF0000"/>
                </a:solidFill>
              </a:rPr>
              <a:t>11.04.2019.</a:t>
            </a:r>
          </a:p>
          <a:p>
            <a:pPr algn="ctr"/>
            <a:endParaRPr lang="en-US" sz="2000" dirty="0">
              <a:solidFill>
                <a:srgbClr val="FF0000"/>
              </a:solidFill>
            </a:endParaRPr>
          </a:p>
        </p:txBody>
      </p:sp>
    </p:spTree>
    <p:extLst>
      <p:ext uri="{BB962C8B-B14F-4D97-AF65-F5344CB8AC3E}">
        <p14:creationId xmlns:p14="http://schemas.microsoft.com/office/powerpoint/2010/main" val="2340272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870E2-F96A-405E-BCF9-AE6A3B9599CF}"/>
              </a:ext>
            </a:extLst>
          </p:cNvPr>
          <p:cNvSpPr>
            <a:spLocks noGrp="1"/>
          </p:cNvSpPr>
          <p:nvPr>
            <p:ph type="ctrTitle"/>
          </p:nvPr>
        </p:nvSpPr>
        <p:spPr>
          <a:xfrm>
            <a:off x="1507067" y="1043189"/>
            <a:ext cx="7766936" cy="2385811"/>
          </a:xfrm>
        </p:spPr>
        <p:txBody>
          <a:bodyPr>
            <a:normAutofit/>
          </a:bodyPr>
          <a:lstStyle/>
          <a:p>
            <a:pPr algn="ctr"/>
            <a:r>
              <a:rPr lang="ka-GE" sz="4800" dirty="0">
                <a:solidFill>
                  <a:srgbClr val="FF0000"/>
                </a:solidFill>
              </a:rPr>
              <a:t>იყავი აქტიური და </a:t>
            </a:r>
            <a:r>
              <a:rPr lang="ka-GE" sz="4800" dirty="0" err="1">
                <a:solidFill>
                  <a:srgbClr val="FF0000"/>
                </a:solidFill>
              </a:rPr>
              <a:t>აღმოფხარი</a:t>
            </a:r>
            <a:r>
              <a:rPr lang="ka-GE" sz="4800" dirty="0">
                <a:solidFill>
                  <a:srgbClr val="FF0000"/>
                </a:solidFill>
              </a:rPr>
              <a:t> შენს გარშემო </a:t>
            </a:r>
            <a:r>
              <a:rPr lang="ka-GE" sz="4800" dirty="0" err="1">
                <a:solidFill>
                  <a:srgbClr val="FF0000"/>
                </a:solidFill>
              </a:rPr>
              <a:t>ბულინგი</a:t>
            </a:r>
            <a:r>
              <a:rPr lang="ka-GE" sz="4800" dirty="0">
                <a:solidFill>
                  <a:srgbClr val="FF0000"/>
                </a:solidFill>
              </a:rPr>
              <a:t>! </a:t>
            </a:r>
            <a:endParaRPr lang="en-US" sz="4800" dirty="0">
              <a:solidFill>
                <a:srgbClr val="FF0000"/>
              </a:solidFill>
            </a:endParaRPr>
          </a:p>
        </p:txBody>
      </p:sp>
      <p:sp>
        <p:nvSpPr>
          <p:cNvPr id="3" name="Subtitle 2">
            <a:extLst>
              <a:ext uri="{FF2B5EF4-FFF2-40B4-BE49-F238E27FC236}">
                <a16:creationId xmlns:a16="http://schemas.microsoft.com/office/drawing/2014/main" id="{C25388B4-0BA8-4605-A9DE-2E10FEE7C748}"/>
              </a:ext>
            </a:extLst>
          </p:cNvPr>
          <p:cNvSpPr>
            <a:spLocks noGrp="1"/>
          </p:cNvSpPr>
          <p:nvPr>
            <p:ph type="subTitle" idx="1"/>
          </p:nvPr>
        </p:nvSpPr>
        <p:spPr>
          <a:xfrm>
            <a:off x="1507067" y="4050833"/>
            <a:ext cx="7766936" cy="1396930"/>
          </a:xfrm>
        </p:spPr>
        <p:txBody>
          <a:bodyPr>
            <a:normAutofit/>
          </a:bodyPr>
          <a:lstStyle/>
          <a:p>
            <a:r>
              <a:rPr lang="ka-GE" sz="5400" dirty="0">
                <a:solidFill>
                  <a:srgbClr val="00B050"/>
                </a:solidFill>
              </a:rPr>
              <a:t>უთხარი არა </a:t>
            </a:r>
            <a:r>
              <a:rPr lang="ka-GE" sz="5400" dirty="0" err="1">
                <a:solidFill>
                  <a:srgbClr val="00B050"/>
                </a:solidFill>
              </a:rPr>
              <a:t>ბულინგს</a:t>
            </a:r>
            <a:r>
              <a:rPr lang="ka-GE" sz="5400" dirty="0">
                <a:solidFill>
                  <a:srgbClr val="00B050"/>
                </a:solidFill>
              </a:rPr>
              <a:t>!</a:t>
            </a:r>
            <a:endParaRPr lang="en-US" sz="5400" dirty="0">
              <a:solidFill>
                <a:srgbClr val="00B050"/>
              </a:solidFill>
            </a:endParaRPr>
          </a:p>
        </p:txBody>
      </p:sp>
    </p:spTree>
    <p:extLst>
      <p:ext uri="{BB962C8B-B14F-4D97-AF65-F5344CB8AC3E}">
        <p14:creationId xmlns:p14="http://schemas.microsoft.com/office/powerpoint/2010/main" val="40085816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08BD3-AD61-47E3-A71A-F0EA7D402EE8}"/>
              </a:ext>
            </a:extLst>
          </p:cNvPr>
          <p:cNvSpPr>
            <a:spLocks noGrp="1"/>
          </p:cNvSpPr>
          <p:nvPr>
            <p:ph type="ctrTitle"/>
          </p:nvPr>
        </p:nvSpPr>
        <p:spPr>
          <a:xfrm>
            <a:off x="1803281" y="1944711"/>
            <a:ext cx="7766936" cy="2704564"/>
          </a:xfrm>
          <a:solidFill>
            <a:srgbClr val="FFFF00"/>
          </a:solidFill>
        </p:spPr>
        <p:txBody>
          <a:bodyPr/>
          <a:lstStyle/>
          <a:p>
            <a:pPr algn="ctr"/>
            <a:r>
              <a:rPr lang="ka-GE" sz="6600" dirty="0">
                <a:solidFill>
                  <a:srgbClr val="00B050"/>
                </a:solidFill>
              </a:rPr>
              <a:t>გმადლობთ ყურადღებისათვის</a:t>
            </a:r>
            <a:endParaRPr lang="en-US" sz="6600" dirty="0">
              <a:solidFill>
                <a:srgbClr val="00B050"/>
              </a:solidFill>
            </a:endParaRPr>
          </a:p>
        </p:txBody>
      </p:sp>
    </p:spTree>
    <p:extLst>
      <p:ext uri="{BB962C8B-B14F-4D97-AF65-F5344CB8AC3E}">
        <p14:creationId xmlns:p14="http://schemas.microsoft.com/office/powerpoint/2010/main" val="2594258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5780E-1DDC-4B82-9C84-775A2CD52E0C}"/>
              </a:ext>
            </a:extLst>
          </p:cNvPr>
          <p:cNvSpPr>
            <a:spLocks noGrp="1"/>
          </p:cNvSpPr>
          <p:nvPr>
            <p:ph type="ctrTitle"/>
          </p:nvPr>
        </p:nvSpPr>
        <p:spPr>
          <a:xfrm>
            <a:off x="1507067" y="888642"/>
            <a:ext cx="7766936" cy="2202288"/>
          </a:xfrm>
        </p:spPr>
        <p:txBody>
          <a:bodyPr/>
          <a:lstStyle/>
          <a:p>
            <a:pPr algn="ctr"/>
            <a:r>
              <a:rPr lang="ka-GE" sz="9600" dirty="0" err="1"/>
              <a:t>ბულინგი</a:t>
            </a:r>
            <a:br>
              <a:rPr lang="ka-GE" dirty="0"/>
            </a:br>
            <a:endParaRPr lang="en-US" dirty="0"/>
          </a:p>
        </p:txBody>
      </p:sp>
      <p:sp>
        <p:nvSpPr>
          <p:cNvPr id="3" name="Subtitle 2">
            <a:extLst>
              <a:ext uri="{FF2B5EF4-FFF2-40B4-BE49-F238E27FC236}">
                <a16:creationId xmlns:a16="http://schemas.microsoft.com/office/drawing/2014/main" id="{26AE5337-E15C-4BB0-8121-432BE3993167}"/>
              </a:ext>
            </a:extLst>
          </p:cNvPr>
          <p:cNvSpPr>
            <a:spLocks noGrp="1"/>
          </p:cNvSpPr>
          <p:nvPr>
            <p:ph type="subTitle" idx="1"/>
          </p:nvPr>
        </p:nvSpPr>
        <p:spPr>
          <a:xfrm>
            <a:off x="1507067" y="2665927"/>
            <a:ext cx="7766936" cy="4192073"/>
          </a:xfrm>
        </p:spPr>
        <p:txBody>
          <a:bodyPr>
            <a:noAutofit/>
          </a:bodyPr>
          <a:lstStyle/>
          <a:p>
            <a:pPr algn="ctr"/>
            <a:r>
              <a:rPr lang="ka-GE" sz="5400" dirty="0">
                <a:solidFill>
                  <a:srgbClr val="FF0000"/>
                </a:solidFill>
              </a:rPr>
              <a:t>,,მოექეცი სხვას ისე როგორც გინდა, რომ მოგექცნენ შენ“</a:t>
            </a:r>
            <a:endParaRPr lang="en-US" sz="5400" dirty="0">
              <a:solidFill>
                <a:srgbClr val="FF0000"/>
              </a:solidFill>
            </a:endParaRPr>
          </a:p>
        </p:txBody>
      </p:sp>
    </p:spTree>
    <p:extLst>
      <p:ext uri="{BB962C8B-B14F-4D97-AF65-F5344CB8AC3E}">
        <p14:creationId xmlns:p14="http://schemas.microsoft.com/office/powerpoint/2010/main" val="1903627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81999-9FD7-4518-816E-B4E9D30FC6A2}"/>
              </a:ext>
            </a:extLst>
          </p:cNvPr>
          <p:cNvSpPr>
            <a:spLocks noGrp="1"/>
          </p:cNvSpPr>
          <p:nvPr>
            <p:ph type="title"/>
          </p:nvPr>
        </p:nvSpPr>
        <p:spPr>
          <a:xfrm>
            <a:off x="1548705" y="711557"/>
            <a:ext cx="10018713" cy="4272566"/>
          </a:xfrm>
        </p:spPr>
        <p:txBody>
          <a:bodyPr>
            <a:noAutofit/>
          </a:bodyPr>
          <a:lstStyle/>
          <a:p>
            <a:r>
              <a:rPr lang="ka-GE" sz="3200" dirty="0"/>
              <a:t>ძირითადი ბულინგის დაყოფა ხდება ოთხ ტიპად: </a:t>
            </a:r>
            <a:br>
              <a:rPr lang="ka-GE" sz="3200" dirty="0"/>
            </a:br>
            <a:br>
              <a:rPr lang="ka-GE" sz="3200" dirty="0"/>
            </a:br>
            <a:r>
              <a:rPr lang="ka-GE" sz="4000" dirty="0">
                <a:solidFill>
                  <a:srgbClr val="FF0000"/>
                </a:solidFill>
              </a:rPr>
              <a:t>          1. ფიზიკური </a:t>
            </a:r>
            <a:r>
              <a:rPr lang="ka-GE" sz="4000" dirty="0" err="1">
                <a:solidFill>
                  <a:srgbClr val="FF0000"/>
                </a:solidFill>
              </a:rPr>
              <a:t>ბულინგი</a:t>
            </a:r>
            <a:br>
              <a:rPr lang="ka-GE" sz="4000" dirty="0">
                <a:solidFill>
                  <a:srgbClr val="FF0000"/>
                </a:solidFill>
              </a:rPr>
            </a:br>
            <a:r>
              <a:rPr lang="ka-GE" sz="4000" dirty="0">
                <a:solidFill>
                  <a:srgbClr val="FF0000"/>
                </a:solidFill>
              </a:rPr>
              <a:t>          2. ფარული </a:t>
            </a:r>
            <a:r>
              <a:rPr lang="ka-GE" sz="4000" dirty="0" err="1">
                <a:solidFill>
                  <a:srgbClr val="FF0000"/>
                </a:solidFill>
              </a:rPr>
              <a:t>ბულინგი</a:t>
            </a:r>
            <a:br>
              <a:rPr lang="ka-GE" sz="4000" dirty="0">
                <a:solidFill>
                  <a:srgbClr val="FF0000"/>
                </a:solidFill>
              </a:rPr>
            </a:br>
            <a:r>
              <a:rPr lang="ka-GE" sz="4000" dirty="0">
                <a:solidFill>
                  <a:srgbClr val="FF0000"/>
                </a:solidFill>
              </a:rPr>
              <a:t>          3. ვერბალური </a:t>
            </a:r>
            <a:r>
              <a:rPr lang="ka-GE" sz="4000" dirty="0" err="1">
                <a:solidFill>
                  <a:srgbClr val="FF0000"/>
                </a:solidFill>
              </a:rPr>
              <a:t>ბულინგი</a:t>
            </a:r>
            <a:br>
              <a:rPr lang="ka-GE" sz="4000" dirty="0">
                <a:solidFill>
                  <a:srgbClr val="FF0000"/>
                </a:solidFill>
              </a:rPr>
            </a:br>
            <a:r>
              <a:rPr lang="ka-GE" sz="4000" dirty="0">
                <a:solidFill>
                  <a:srgbClr val="FF0000"/>
                </a:solidFill>
              </a:rPr>
              <a:t>          4. </a:t>
            </a:r>
            <a:r>
              <a:rPr lang="ka-GE" sz="4000" dirty="0" err="1">
                <a:solidFill>
                  <a:srgbClr val="FF0000"/>
                </a:solidFill>
              </a:rPr>
              <a:t>კიბერ-ბულინგი</a:t>
            </a:r>
            <a:endParaRPr lang="en-US" sz="4000" dirty="0">
              <a:solidFill>
                <a:srgbClr val="FF0000"/>
              </a:solidFill>
            </a:endParaRPr>
          </a:p>
        </p:txBody>
      </p:sp>
    </p:spTree>
    <p:extLst>
      <p:ext uri="{BB962C8B-B14F-4D97-AF65-F5344CB8AC3E}">
        <p14:creationId xmlns:p14="http://schemas.microsoft.com/office/powerpoint/2010/main" val="1700784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39A4C-A376-4D8B-AACF-DD0606DC3BED}"/>
              </a:ext>
            </a:extLst>
          </p:cNvPr>
          <p:cNvSpPr>
            <a:spLocks noGrp="1"/>
          </p:cNvSpPr>
          <p:nvPr>
            <p:ph type="title"/>
          </p:nvPr>
        </p:nvSpPr>
        <p:spPr/>
        <p:txBody>
          <a:bodyPr/>
          <a:lstStyle/>
          <a:p>
            <a:r>
              <a:rPr lang="ka-GE" dirty="0"/>
              <a:t>                    ფიზიკური </a:t>
            </a:r>
            <a:r>
              <a:rPr lang="ka-GE" dirty="0" err="1"/>
              <a:t>ბულინგი</a:t>
            </a:r>
            <a:endParaRPr lang="en-US" dirty="0"/>
          </a:p>
        </p:txBody>
      </p:sp>
      <p:pic>
        <p:nvPicPr>
          <p:cNvPr id="1026" name="Picture 2" descr="ÐÐ°ÑÑÐ¸Ð½ÐºÐ¸ Ð¿Ð¾ Ð·Ð°Ð¿ÑÐ¾ÑÑ á¤ááááá£á á áá£ááááá">
            <a:extLst>
              <a:ext uri="{FF2B5EF4-FFF2-40B4-BE49-F238E27FC236}">
                <a16:creationId xmlns:a16="http://schemas.microsoft.com/office/drawing/2014/main" id="{0CD35042-249F-47D2-846C-A8C1DED63B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516" y="1481071"/>
            <a:ext cx="5272825" cy="41469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ÐÐ°ÑÑÐ¸Ð½ÐºÐ¸ Ð¿Ð¾ Ð·Ð°Ð¿ÑÐ¾ÑÑ á¤ááááá£á á áá£ááááá">
            <a:extLst>
              <a:ext uri="{FF2B5EF4-FFF2-40B4-BE49-F238E27FC236}">
                <a16:creationId xmlns:a16="http://schemas.microsoft.com/office/drawing/2014/main" id="{8C8DB5C7-C181-46B6-83AB-80FB1B8FEB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0426" y="1481072"/>
            <a:ext cx="5674240" cy="4146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1351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55B6506-3FC6-4D3B-9C73-77D47632804F}"/>
              </a:ext>
            </a:extLst>
          </p:cNvPr>
          <p:cNvSpPr>
            <a:spLocks noGrp="1"/>
          </p:cNvSpPr>
          <p:nvPr>
            <p:ph type="subTitle" idx="1"/>
          </p:nvPr>
        </p:nvSpPr>
        <p:spPr>
          <a:xfrm>
            <a:off x="1524000" y="1107583"/>
            <a:ext cx="9144000" cy="4687910"/>
          </a:xfrm>
        </p:spPr>
        <p:txBody>
          <a:bodyPr>
            <a:normAutofit/>
          </a:bodyPr>
          <a:lstStyle/>
          <a:p>
            <a:pPr algn="l"/>
            <a:r>
              <a:rPr lang="ka-GE" sz="3600" dirty="0">
                <a:solidFill>
                  <a:srgbClr val="FF0000"/>
                </a:solidFill>
              </a:rPr>
              <a:t>ფიზიკური </a:t>
            </a:r>
            <a:r>
              <a:rPr lang="ka-GE" sz="3600" dirty="0" err="1">
                <a:solidFill>
                  <a:srgbClr val="FF0000"/>
                </a:solidFill>
              </a:rPr>
              <a:t>ბულინგი</a:t>
            </a:r>
            <a:r>
              <a:rPr lang="ka-GE" sz="3600" dirty="0">
                <a:solidFill>
                  <a:srgbClr val="FF0000"/>
                </a:solidFill>
              </a:rPr>
              <a:t> </a:t>
            </a:r>
          </a:p>
          <a:p>
            <a:pPr algn="l"/>
            <a:r>
              <a:rPr lang="ka-GE" sz="3600" dirty="0">
                <a:solidFill>
                  <a:srgbClr val="FF0000"/>
                </a:solidFill>
              </a:rPr>
              <a:t> </a:t>
            </a:r>
            <a:r>
              <a:rPr lang="ka-GE" sz="3600" dirty="0" err="1"/>
              <a:t>ბულინგის</a:t>
            </a:r>
            <a:r>
              <a:rPr lang="ka-GE" sz="3600" dirty="0"/>
              <a:t> ყველაზე ძალადობრივი ფორმაა, რომელიც გულისხმობს ფიზიკური ზიანის მიყენებას ან მის მცდელობას.  მისი ფორმებია: ჩხუბი, თმის მოქაჩვა, პირადი ნივთების დაზიანება და სხვა.</a:t>
            </a:r>
            <a:endParaRPr lang="en-US" sz="3600" dirty="0"/>
          </a:p>
        </p:txBody>
      </p:sp>
    </p:spTree>
    <p:extLst>
      <p:ext uri="{BB962C8B-B14F-4D97-AF65-F5344CB8AC3E}">
        <p14:creationId xmlns:p14="http://schemas.microsoft.com/office/powerpoint/2010/main" val="3712585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37606-0F97-4D11-B445-C5885E031313}"/>
              </a:ext>
            </a:extLst>
          </p:cNvPr>
          <p:cNvSpPr>
            <a:spLocks noGrp="1"/>
          </p:cNvSpPr>
          <p:nvPr>
            <p:ph type="title"/>
          </p:nvPr>
        </p:nvSpPr>
        <p:spPr>
          <a:xfrm>
            <a:off x="838200" y="365125"/>
            <a:ext cx="10515600" cy="5829613"/>
          </a:xfrm>
        </p:spPr>
        <p:txBody>
          <a:bodyPr>
            <a:normAutofit/>
          </a:bodyPr>
          <a:lstStyle/>
          <a:p>
            <a:r>
              <a:rPr lang="ka-GE" dirty="0">
                <a:solidFill>
                  <a:srgbClr val="FF0000"/>
                </a:solidFill>
              </a:rPr>
              <a:t>ფარული ბულინგი </a:t>
            </a:r>
            <a:br>
              <a:rPr lang="ka-GE" dirty="0">
                <a:solidFill>
                  <a:srgbClr val="FF0000"/>
                </a:solidFill>
              </a:rPr>
            </a:br>
            <a:br>
              <a:rPr lang="ka-GE" dirty="0">
                <a:solidFill>
                  <a:srgbClr val="FF0000"/>
                </a:solidFill>
              </a:rPr>
            </a:br>
            <a:r>
              <a:rPr lang="ka-GE" dirty="0">
                <a:solidFill>
                  <a:schemeClr val="tx1"/>
                </a:solidFill>
              </a:rPr>
              <a:t>ეს არის მორალური და ემოციური ძალადობის ფორმა, რომელიც პირადპირ არ არის მიმართული ობიექტისადმი. მაგ: </a:t>
            </a:r>
            <a:r>
              <a:rPr lang="ka-GE" dirty="0" err="1">
                <a:solidFill>
                  <a:schemeClr val="tx1"/>
                </a:solidFill>
              </a:rPr>
              <a:t>ტყულები</a:t>
            </a:r>
            <a:r>
              <a:rPr lang="ka-GE" dirty="0">
                <a:solidFill>
                  <a:schemeClr val="tx1"/>
                </a:solidFill>
              </a:rPr>
              <a:t>, ჭორების გავრცელება, სხვა მოსწავლეებთან დამცირება, მოსწავლის სოციალურ იზოლაციაში მოქცევა და სხვა.</a:t>
            </a:r>
            <a:endParaRPr lang="en-US" dirty="0">
              <a:solidFill>
                <a:schemeClr val="tx1"/>
              </a:solidFill>
            </a:endParaRPr>
          </a:p>
        </p:txBody>
      </p:sp>
    </p:spTree>
    <p:extLst>
      <p:ext uri="{BB962C8B-B14F-4D97-AF65-F5344CB8AC3E}">
        <p14:creationId xmlns:p14="http://schemas.microsoft.com/office/powerpoint/2010/main" val="268650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1AE10E-C2A2-437E-B1C8-5C3C95A08387}"/>
              </a:ext>
            </a:extLst>
          </p:cNvPr>
          <p:cNvSpPr>
            <a:spLocks noGrp="1"/>
          </p:cNvSpPr>
          <p:nvPr>
            <p:ph idx="1"/>
          </p:nvPr>
        </p:nvSpPr>
        <p:spPr>
          <a:xfrm>
            <a:off x="677334" y="940159"/>
            <a:ext cx="8596668" cy="5101204"/>
          </a:xfrm>
        </p:spPr>
        <p:txBody>
          <a:bodyPr>
            <a:normAutofit/>
          </a:bodyPr>
          <a:lstStyle/>
          <a:p>
            <a:pPr marL="0" indent="0">
              <a:buNone/>
            </a:pPr>
            <a:r>
              <a:rPr lang="ka-GE" sz="3600" dirty="0">
                <a:solidFill>
                  <a:srgbClr val="FF0000"/>
                </a:solidFill>
              </a:rPr>
              <a:t>  ვერბალური </a:t>
            </a:r>
            <a:r>
              <a:rPr lang="ka-GE" sz="3600" dirty="0" err="1">
                <a:solidFill>
                  <a:srgbClr val="FF0000"/>
                </a:solidFill>
              </a:rPr>
              <a:t>ბულინგი</a:t>
            </a:r>
            <a:r>
              <a:rPr lang="ka-GE" sz="3600" dirty="0"/>
              <a:t> </a:t>
            </a:r>
          </a:p>
          <a:p>
            <a:pPr marL="0" indent="0">
              <a:buNone/>
            </a:pPr>
            <a:r>
              <a:rPr lang="ka-GE" sz="3600" dirty="0"/>
              <a:t>არის </a:t>
            </a:r>
            <a:r>
              <a:rPr lang="ka-GE" sz="3600" dirty="0" err="1"/>
              <a:t>ბულინგის</a:t>
            </a:r>
            <a:r>
              <a:rPr lang="ka-GE" sz="3600" dirty="0"/>
              <a:t> ყველაზე გავრცელებული ფორმა. ამ შემთხვევაში მოსწავლის დამცირებას და მასზე ძალადობას აქვს ვერბალური ხასიათი. მისი ფორმებია: დაცინვა, შეურაცყოფა, ღირსების შელახვა და დაშინება.</a:t>
            </a:r>
            <a:endParaRPr lang="en-US" sz="3600" dirty="0"/>
          </a:p>
        </p:txBody>
      </p:sp>
    </p:spTree>
    <p:extLst>
      <p:ext uri="{BB962C8B-B14F-4D97-AF65-F5344CB8AC3E}">
        <p14:creationId xmlns:p14="http://schemas.microsoft.com/office/powerpoint/2010/main" val="3786416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30EB6-18A5-4FA7-9656-B05CB559B790}"/>
              </a:ext>
            </a:extLst>
          </p:cNvPr>
          <p:cNvSpPr>
            <a:spLocks noGrp="1"/>
          </p:cNvSpPr>
          <p:nvPr>
            <p:ph type="title"/>
          </p:nvPr>
        </p:nvSpPr>
        <p:spPr>
          <a:xfrm>
            <a:off x="677334" y="609599"/>
            <a:ext cx="8596668" cy="4593465"/>
          </a:xfrm>
        </p:spPr>
        <p:txBody>
          <a:bodyPr>
            <a:normAutofit/>
          </a:bodyPr>
          <a:lstStyle/>
          <a:p>
            <a:r>
              <a:rPr lang="ka-GE" sz="4000" dirty="0" err="1">
                <a:solidFill>
                  <a:srgbClr val="FF0000"/>
                </a:solidFill>
              </a:rPr>
              <a:t>კიბერ-ბულინგი</a:t>
            </a:r>
            <a:br>
              <a:rPr lang="ka-GE" sz="4000" dirty="0">
                <a:solidFill>
                  <a:srgbClr val="FF0000"/>
                </a:solidFill>
              </a:rPr>
            </a:br>
            <a:r>
              <a:rPr lang="ka-GE" sz="4000" dirty="0"/>
              <a:t>განსხვავდება </a:t>
            </a:r>
            <a:r>
              <a:rPr lang="ka-GE" sz="4000" dirty="0" err="1"/>
              <a:t>ბულინგის</a:t>
            </a:r>
            <a:r>
              <a:rPr lang="ka-GE" sz="4000" dirty="0"/>
              <a:t> სხვა ფორმებისაგან. მაგ: დამამცირებელი სახელების შერქმევას, თავდასხმასა და შანტაჟის სერიოზულ სახეებს.</a:t>
            </a:r>
            <a:endParaRPr lang="en-US" sz="4000" dirty="0"/>
          </a:p>
        </p:txBody>
      </p:sp>
    </p:spTree>
    <p:extLst>
      <p:ext uri="{BB962C8B-B14F-4D97-AF65-F5344CB8AC3E}">
        <p14:creationId xmlns:p14="http://schemas.microsoft.com/office/powerpoint/2010/main" val="1205615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1118D-EBA2-4A19-A4AE-7C420FB7F678}"/>
              </a:ext>
            </a:extLst>
          </p:cNvPr>
          <p:cNvSpPr>
            <a:spLocks noGrp="1"/>
          </p:cNvSpPr>
          <p:nvPr>
            <p:ph type="ctrTitle"/>
          </p:nvPr>
        </p:nvSpPr>
        <p:spPr>
          <a:xfrm>
            <a:off x="1524000" y="373487"/>
            <a:ext cx="9144000" cy="5422006"/>
          </a:xfrm>
        </p:spPr>
        <p:txBody>
          <a:bodyPr>
            <a:normAutofit/>
          </a:bodyPr>
          <a:lstStyle/>
          <a:p>
            <a:pPr algn="l"/>
            <a:r>
              <a:rPr lang="ka-GE" sz="2800" dirty="0"/>
              <a:t>ვინაიდან </a:t>
            </a:r>
            <a:r>
              <a:rPr lang="ka-GE" sz="2800" dirty="0" err="1"/>
              <a:t>ბულინგი</a:t>
            </a:r>
            <a:r>
              <a:rPr lang="ka-GE" sz="2800" dirty="0"/>
              <a:t> ხორციელდება ძირითადად მოზარდობის პერიოდში ანუ სასკოლო პერიოდში, აუცილებელია სკოლამ მიიღოს გარკვეული ზომები მის აღმოსაფხვრელად. თავდაპირველად სკოლამ უნდა აღიაროს აღნიშნული პრობლემის არსებობა. მიზნის მისაღწევად სასურველი და ამავე დროს აუცილებელია სკოლის თანამშრომლებს გვერდით დაუდგნენ ბავშვები და მათი მშობლებიც. პირველად უნდა დადგინდეს პრობლემის მასშტაბი. ეს შეიძლება განხორციელდეს მოსწავლეების, მასწავლებლების და მშობლების...</a:t>
            </a:r>
            <a:endParaRPr lang="en-US" sz="2800" dirty="0"/>
          </a:p>
        </p:txBody>
      </p:sp>
    </p:spTree>
    <p:extLst>
      <p:ext uri="{BB962C8B-B14F-4D97-AF65-F5344CB8AC3E}">
        <p14:creationId xmlns:p14="http://schemas.microsoft.com/office/powerpoint/2010/main" val="27801120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50</TotalTime>
  <Words>166</Words>
  <Application>Microsoft Office PowerPoint</Application>
  <PresentationFormat>Widescreen</PresentationFormat>
  <Paragraphs>17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Sylfaen</vt:lpstr>
      <vt:lpstr>Trebuchet MS</vt:lpstr>
      <vt:lpstr>Wingdings 3</vt:lpstr>
      <vt:lpstr>Facet</vt:lpstr>
      <vt:lpstr>  ჩაანაცვლე  ბულინგი მეგობრობით </vt:lpstr>
      <vt:lpstr>ბულინგი </vt:lpstr>
      <vt:lpstr>ძირითადი ბულინგის დაყოფა ხდება ოთხ ტიპად:             1. ფიზიკური ბულინგი           2. ფარული ბულინგი           3. ვერბალური ბულინგი           4. კიბერ-ბულინგი</vt:lpstr>
      <vt:lpstr>                    ფიზიკური ბულინგი</vt:lpstr>
      <vt:lpstr>PowerPoint Presentation</vt:lpstr>
      <vt:lpstr>ფარული ბულინგი   ეს არის მორალური და ემოციური ძალადობის ფორმა, რომელიც პირადპირ არ არის მიმართული ობიექტისადმი. მაგ: ტყულები, ჭორების გავრცელება, სხვა მოსწავლეებთან დამცირება, მოსწავლის სოციალურ იზოლაციაში მოქცევა და სხვა.</vt:lpstr>
      <vt:lpstr>PowerPoint Presentation</vt:lpstr>
      <vt:lpstr>კიბერ-ბულინგი განსხვავდება ბულინგის სხვა ფორმებისაგან. მაგ: დამამცირებელი სახელების შერქმევას, თავდასხმასა და შანტაჟის სერიოზულ სახეებს.</vt:lpstr>
      <vt:lpstr>ვინაიდან ბულინგი ხორციელდება ძირითადად მოზარდობის პერიოდში ანუ სასკოლო პერიოდში, აუცილებელია სკოლამ მიიღოს გარკვეული ზომები მის აღმოსაფხვრელად. თავდაპირველად სკოლამ უნდა აღიაროს აღნიშნული პრობლემის არსებობა. მიზნის მისაღწევად სასურველი და ამავე დროს აუცილებელია სკოლის თანამშრომლებს გვერდით დაუდგნენ ბავშვები და მათი მშობლებიც. პირველად უნდა დადგინდეს პრობლემის მასშტაბი. ეს შეიძლება განხორციელდეს მოსწავლეების, მასწავლებლების და მშობლების...</vt:lpstr>
      <vt:lpstr>იყავი აქტიური და აღმოფხარი შენს გარშემო ბულინგი! </vt:lpstr>
      <vt:lpstr>გმადლობთ ყურადღებისათვის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ბულინგი</dc:title>
  <dc:creator>Ganatlebiskari</dc:creator>
  <cp:lastModifiedBy>STUDENT</cp:lastModifiedBy>
  <cp:revision>13</cp:revision>
  <dcterms:created xsi:type="dcterms:W3CDTF">2019-05-15T06:56:20Z</dcterms:created>
  <dcterms:modified xsi:type="dcterms:W3CDTF">2019-06-11T14:54:10Z</dcterms:modified>
</cp:coreProperties>
</file>