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7" r:id="rId6"/>
    <p:sldId id="258" r:id="rId7"/>
    <p:sldId id="259" r:id="rId8"/>
    <p:sldId id="260" r:id="rId9"/>
    <p:sldId id="263" r:id="rId10"/>
    <p:sldId id="261"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0857-5E83-D90F-18D9-0DD06FE30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9FDDDC-2809-C572-EA1C-7684D7810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75AB3B-8384-ECAB-FD68-0A65C80662FF}"/>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96A216AF-DFB7-88F1-C457-3CC604043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B4FC-ADC0-1FE4-2624-04B69AE4C228}"/>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291105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92A5-3884-948D-84BD-B873E2588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673197-D0A8-5DBA-7BFD-FDB3C8A319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29985-9EC7-17DE-A033-8408B30F7546}"/>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F624D7F6-CDA0-101B-16F0-8AEA13661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890CC-A331-8B82-291E-0CF1CC43E7C6}"/>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316336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C215E1-4285-451C-0247-A81E20D17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238FD4-C963-C60B-A532-0C3D889700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58872-8B0E-F95E-718F-CA49EA90F637}"/>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9A306DA9-9D1E-03E9-9014-9FB6193C6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772785-7C91-311B-0D2A-84AE0BC803B1}"/>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241690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3617-122A-A11D-B75A-5CDF080023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76C6C0-C3B9-44A1-A43E-95A1EB9E3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C682DA-9017-4DC3-E1E8-40E184608356}"/>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E5164675-8AE3-4480-9EE8-7F8B5EC5A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98E11-208A-D8F1-FAB1-633B0E3E89AF}"/>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1994262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9D4B-A989-9636-157A-A5BD0995E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177AC-0043-5B01-0CC0-F8AE580619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D6935-235A-2BBF-7FBA-B6301F387A9D}"/>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0B34EA2A-C5AD-2680-97E7-8DB21ADD5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D0566-0164-34A4-11DB-3C78A1745F0F}"/>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263224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B698-8EE7-F0BF-ABA9-47CE47F52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FC9002-35DD-4027-6E12-BD0254607F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F111D1-51AE-5AAD-6496-44B1A9A8D590}"/>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335859D7-755A-846A-C07C-DFF7B2EA4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32081-B65C-F6F8-E775-9179BB0768E2}"/>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3025460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24018-A095-786A-0BD5-E624727AC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A3EAD-57D6-F912-2C8C-BC5FD650E3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C9E116-C461-A878-E757-ED571ADD0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13AF77-43D8-31EE-6969-FEA2B16CFC4B}"/>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6" name="Footer Placeholder 5">
            <a:extLst>
              <a:ext uri="{FF2B5EF4-FFF2-40B4-BE49-F238E27FC236}">
                <a16:creationId xmlns:a16="http://schemas.microsoft.com/office/drawing/2014/main" id="{2BA3ECC3-A5C9-B074-A756-5FF740B98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9FB87-84E6-5897-5AC2-D51A772502EF}"/>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1361594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4F97-F45C-70E8-2626-1669726D74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A73406-6825-DBBD-0684-59DDA50F7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9296F-0CDC-F934-BF0B-923C6665B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9C373-DFE6-0532-64A6-B895EAAA1D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9AE7B-0DA0-6159-7E94-31291DC151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CF2B7-9C4D-AC28-7A48-BAF69E2FFA59}"/>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8" name="Footer Placeholder 7">
            <a:extLst>
              <a:ext uri="{FF2B5EF4-FFF2-40B4-BE49-F238E27FC236}">
                <a16:creationId xmlns:a16="http://schemas.microsoft.com/office/drawing/2014/main" id="{E46389EA-A9AB-2B9C-0FFE-CAE211B343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BB568-76E4-9AC5-E07F-23F6183E0882}"/>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385726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4D8D-4FAD-6A14-5A3C-B8C626BE1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2DB722-96E8-F880-D751-36962F4C18D0}"/>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4" name="Footer Placeholder 3">
            <a:extLst>
              <a:ext uri="{FF2B5EF4-FFF2-40B4-BE49-F238E27FC236}">
                <a16:creationId xmlns:a16="http://schemas.microsoft.com/office/drawing/2014/main" id="{4481D875-F3E2-4C59-F577-8C1AF51290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9CDE3-22DA-E389-9AD5-38C5D99BF107}"/>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1092855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F7A4C-789D-E07A-EB55-73018361884E}"/>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3" name="Footer Placeholder 2">
            <a:extLst>
              <a:ext uri="{FF2B5EF4-FFF2-40B4-BE49-F238E27FC236}">
                <a16:creationId xmlns:a16="http://schemas.microsoft.com/office/drawing/2014/main" id="{110B0071-AE09-87C1-B042-F07E5AA023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80C4D9-F99A-9DFE-2EA2-E621E5561BDC}"/>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304569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3483-F913-6013-4237-327C492C7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EDE449-1465-7EAD-F92D-4ADCFBEC0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A3B4BB-F67B-D02D-34CA-B8A0D4B08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C1F7E-11A3-A022-1B62-B563BD21F864}"/>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6" name="Footer Placeholder 5">
            <a:extLst>
              <a:ext uri="{FF2B5EF4-FFF2-40B4-BE49-F238E27FC236}">
                <a16:creationId xmlns:a16="http://schemas.microsoft.com/office/drawing/2014/main" id="{610E4BAE-6767-D7CD-6E3B-6EC1586957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70398-BA44-DB0D-591E-E18BD0F4B24B}"/>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387079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3515-CEE5-58E8-AA3F-CD785FA7D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D1437-75B0-E224-3D14-6054EDD766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E3816-12A4-73EA-54DB-77DD6BFDDA9F}"/>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2EF5CBC2-0A99-AF1F-9ECA-25783E8E6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5E820-163D-FF81-E316-60874D3DF3BA}"/>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1839538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859-C0B2-F164-34B3-837295164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44A00-F54D-9674-B91D-A74AFB0B21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F4DFC1-E11A-4103-8E88-7896BC23A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F7AB2-1F1C-1676-0115-A2EB50025E0E}"/>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6" name="Footer Placeholder 5">
            <a:extLst>
              <a:ext uri="{FF2B5EF4-FFF2-40B4-BE49-F238E27FC236}">
                <a16:creationId xmlns:a16="http://schemas.microsoft.com/office/drawing/2014/main" id="{1285A223-3C7B-B39C-64D4-94EEFE5AB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EE25C-3AD1-43B9-6D2E-312F3AE306E3}"/>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265912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1BCD-738E-1627-4B31-AB5A1926E0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C9561-62F7-1FA9-96B9-0E601E015C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00F-8028-84B7-5A54-FE773DAF7495}"/>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F8E55894-65E0-8B63-32BC-A5B483119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C189A-6871-1AF9-CB37-04224E5255B5}"/>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433067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D7DDE-4B12-C884-238B-3760DE0F51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235D6-7310-327A-3CB7-7548CB9AC2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AA17C-BEA8-0C9F-C5A0-4133015D60ED}"/>
              </a:ext>
            </a:extLst>
          </p:cNvPr>
          <p:cNvSpPr>
            <a:spLocks noGrp="1"/>
          </p:cNvSpPr>
          <p:nvPr>
            <p:ph type="dt" sz="half" idx="10"/>
          </p:nvPr>
        </p:nvSpPr>
        <p:spPr/>
        <p:txBody>
          <a:body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EDEAD692-1164-569B-FA24-B670CC241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5FB6F-9768-AE1B-E08D-A74A15DA0AA4}"/>
              </a:ext>
            </a:extLst>
          </p:cNvPr>
          <p:cNvSpPr>
            <a:spLocks noGrp="1"/>
          </p:cNvSpPr>
          <p:nvPr>
            <p:ph type="sldNum" sz="quarter" idx="12"/>
          </p:nvPr>
        </p:nvSpPr>
        <p:spPr/>
        <p:txBody>
          <a:bodyPr/>
          <a:lstStyle/>
          <a:p>
            <a:fld id="{64DCAC98-F0F7-4609-A5D3-8DB6DB2E8B75}" type="slidenum">
              <a:rPr lang="en-US" smtClean="0"/>
              <a:t>‹#›</a:t>
            </a:fld>
            <a:endParaRPr lang="en-US"/>
          </a:p>
        </p:txBody>
      </p:sp>
    </p:spTree>
    <p:extLst>
      <p:ext uri="{BB962C8B-B14F-4D97-AF65-F5344CB8AC3E}">
        <p14:creationId xmlns:p14="http://schemas.microsoft.com/office/powerpoint/2010/main" val="376789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0502-00BA-91DA-A206-39B826872A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B931D-43EA-96A4-77A0-985D0FE48C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EFBE02-7729-9605-5AD0-93E282E9E328}"/>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F8761F82-54D4-1D8F-4F10-9B1F44DC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06759-7B0A-825D-7FD4-985D9D2652A3}"/>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352706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9446-0AF0-0E1C-F851-FBE1F252B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583F5-140D-BCDE-B937-7E3EB26DE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886754-84CB-B120-22C3-CAEC8C2F78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E8DB7-4691-6C9D-EAF6-726DCB1DBDFB}"/>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6" name="Footer Placeholder 5">
            <a:extLst>
              <a:ext uri="{FF2B5EF4-FFF2-40B4-BE49-F238E27FC236}">
                <a16:creationId xmlns:a16="http://schemas.microsoft.com/office/drawing/2014/main" id="{17F413A8-EC19-2791-2A2C-B34061E51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AE95A-8CD9-6767-B7D4-E9E92C4F9211}"/>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1371890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2259-E06D-7E0C-D8BE-6BF0567D9A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321AA2-EA52-3AB7-A0FE-158E35851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5199A-E3A7-B146-793F-4738E3626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92892-0563-E780-E7BE-29B206C42D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3B50DB-F522-3B38-D81E-C06B708771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32FA5F-3E0A-C1BD-3362-F2C8B6AF4DEA}"/>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8" name="Footer Placeholder 7">
            <a:extLst>
              <a:ext uri="{FF2B5EF4-FFF2-40B4-BE49-F238E27FC236}">
                <a16:creationId xmlns:a16="http://schemas.microsoft.com/office/drawing/2014/main" id="{2CEF12FD-5E0D-0881-902F-63D2A44BF3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FE9A7C-1D3F-D9FB-02BE-7C8777ADBF4B}"/>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368217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4FEB-4E1D-CCE1-A5F0-344DEBE32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30D363-4D18-75D1-2332-39F1F5D3132E}"/>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4" name="Footer Placeholder 3">
            <a:extLst>
              <a:ext uri="{FF2B5EF4-FFF2-40B4-BE49-F238E27FC236}">
                <a16:creationId xmlns:a16="http://schemas.microsoft.com/office/drawing/2014/main" id="{FBE662C8-8621-252C-04B6-A12C5851FB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511CCB-7972-859D-0A66-2D67091474A5}"/>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204928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C56F6-E1D0-60E9-CE81-8C8805388C77}"/>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3" name="Footer Placeholder 2">
            <a:extLst>
              <a:ext uri="{FF2B5EF4-FFF2-40B4-BE49-F238E27FC236}">
                <a16:creationId xmlns:a16="http://schemas.microsoft.com/office/drawing/2014/main" id="{AF24C6BC-5D84-3C5B-5591-1FB5F7E96A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F7385A-72F0-D82F-6019-39CE7E574F28}"/>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278049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D9A1-656D-D590-436B-9BA0DBA31B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A15461-A93F-B2D8-C6F5-646D9A1F5B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7AC7A-2CA5-6C86-DE41-99AAB4305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F4693-E66C-8171-599C-51BA9E11919F}"/>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6" name="Footer Placeholder 5">
            <a:extLst>
              <a:ext uri="{FF2B5EF4-FFF2-40B4-BE49-F238E27FC236}">
                <a16:creationId xmlns:a16="http://schemas.microsoft.com/office/drawing/2014/main" id="{91245456-E96A-E02E-A709-4F32123175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92FE7-7CE4-27DF-CFAC-8FAE73052FEB}"/>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125222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A3A4-7E55-4572-CC18-8E54B26892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C7941-495B-DC87-7FE7-2431AC6BFC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E7CF55-29DE-CBE9-ED6C-235FE5457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E1F3D-8F02-F177-911C-BDDD4198F61E}"/>
              </a:ext>
            </a:extLst>
          </p:cNvPr>
          <p:cNvSpPr>
            <a:spLocks noGrp="1"/>
          </p:cNvSpPr>
          <p:nvPr>
            <p:ph type="dt" sz="half" idx="10"/>
          </p:nvPr>
        </p:nvSpPr>
        <p:spPr/>
        <p:txBody>
          <a:bodyPr/>
          <a:lstStyle/>
          <a:p>
            <a:fld id="{473F52A3-92F6-4CA5-A733-7E07D6E9F8AD}" type="datetimeFigureOut">
              <a:rPr lang="en-US" smtClean="0"/>
              <a:t>5/14/2026</a:t>
            </a:fld>
            <a:endParaRPr lang="en-US"/>
          </a:p>
        </p:txBody>
      </p:sp>
      <p:sp>
        <p:nvSpPr>
          <p:cNvPr id="6" name="Footer Placeholder 5">
            <a:extLst>
              <a:ext uri="{FF2B5EF4-FFF2-40B4-BE49-F238E27FC236}">
                <a16:creationId xmlns:a16="http://schemas.microsoft.com/office/drawing/2014/main" id="{7140F08F-9656-2C11-BC56-CD9B07C74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007EE-A317-C02D-4B2E-E96801FBFB44}"/>
              </a:ext>
            </a:extLst>
          </p:cNvPr>
          <p:cNvSpPr>
            <a:spLocks noGrp="1"/>
          </p:cNvSpPr>
          <p:nvPr>
            <p:ph type="sldNum" sz="quarter" idx="12"/>
          </p:nvPr>
        </p:nvSpPr>
        <p:spPr/>
        <p:txBody>
          <a:bodyPr/>
          <a:lstStyle/>
          <a:p>
            <a:fld id="{A6594236-13FF-4418-BAB0-00D1A89CB2C4}" type="slidenum">
              <a:rPr lang="en-US" smtClean="0"/>
              <a:t>‹#›</a:t>
            </a:fld>
            <a:endParaRPr lang="en-US"/>
          </a:p>
        </p:txBody>
      </p:sp>
    </p:spTree>
    <p:extLst>
      <p:ext uri="{BB962C8B-B14F-4D97-AF65-F5344CB8AC3E}">
        <p14:creationId xmlns:p14="http://schemas.microsoft.com/office/powerpoint/2010/main" val="330484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48804-2096-FE6D-07D9-5AAC840DC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FA05B-B541-925C-A439-17F76D0364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97E43-5AFA-020B-6CC2-E713D778D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3F52A3-92F6-4CA5-A733-7E07D6E9F8AD}" type="datetimeFigureOut">
              <a:rPr lang="en-US" smtClean="0"/>
              <a:t>5/14/2026</a:t>
            </a:fld>
            <a:endParaRPr lang="en-US"/>
          </a:p>
        </p:txBody>
      </p:sp>
      <p:sp>
        <p:nvSpPr>
          <p:cNvPr id="5" name="Footer Placeholder 4">
            <a:extLst>
              <a:ext uri="{FF2B5EF4-FFF2-40B4-BE49-F238E27FC236}">
                <a16:creationId xmlns:a16="http://schemas.microsoft.com/office/drawing/2014/main" id="{7CF3FD3D-E1DB-1979-D8B7-B7CF2AB6B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F5C2FA-197E-E9E4-FC27-6E81DA7FC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594236-13FF-4418-BAB0-00D1A89CB2C4}" type="slidenum">
              <a:rPr lang="en-US" smtClean="0"/>
              <a:t>‹#›</a:t>
            </a:fld>
            <a:endParaRPr lang="en-US"/>
          </a:p>
        </p:txBody>
      </p:sp>
    </p:spTree>
    <p:extLst>
      <p:ext uri="{BB962C8B-B14F-4D97-AF65-F5344CB8AC3E}">
        <p14:creationId xmlns:p14="http://schemas.microsoft.com/office/powerpoint/2010/main" val="716561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49007-8ECF-05D4-EAB0-744B402C1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4716B-8A62-84F7-0477-C3A31DDF9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8E159-403C-26A7-7176-4DF2BCF06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85EC2-00A0-40BF-AA90-C0F825084A6E}" type="datetimeFigureOut">
              <a:rPr lang="en-US" smtClean="0"/>
              <a:t>5/14/2026</a:t>
            </a:fld>
            <a:endParaRPr lang="en-US"/>
          </a:p>
        </p:txBody>
      </p:sp>
      <p:sp>
        <p:nvSpPr>
          <p:cNvPr id="5" name="Footer Placeholder 4">
            <a:extLst>
              <a:ext uri="{FF2B5EF4-FFF2-40B4-BE49-F238E27FC236}">
                <a16:creationId xmlns:a16="http://schemas.microsoft.com/office/drawing/2014/main" id="{DF369443-0B96-FA3D-848C-71743A7B5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106509-C5A9-7578-B5DD-2EE934188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CAC98-F0F7-4609-A5D3-8DB6DB2E8B75}" type="slidenum">
              <a:rPr lang="en-US" smtClean="0"/>
              <a:t>‹#›</a:t>
            </a:fld>
            <a:endParaRPr lang="en-US"/>
          </a:p>
        </p:txBody>
      </p:sp>
    </p:spTree>
    <p:extLst>
      <p:ext uri="{BB962C8B-B14F-4D97-AF65-F5344CB8AC3E}">
        <p14:creationId xmlns:p14="http://schemas.microsoft.com/office/powerpoint/2010/main" val="269729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Fill">
            <a:extLst>
              <a:ext uri="{FF2B5EF4-FFF2-40B4-BE49-F238E27FC236}">
                <a16:creationId xmlns:a16="http://schemas.microsoft.com/office/drawing/2014/main" id="{953EC90C-082B-4667-A29F-E4E4D515A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lor Cover">
            <a:extLst>
              <a:ext uri="{FF2B5EF4-FFF2-40B4-BE49-F238E27FC236}">
                <a16:creationId xmlns:a16="http://schemas.microsoft.com/office/drawing/2014/main" id="{E99FF883-3EBA-49CC-8D77-1EE69E18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F690C4ED-5E67-4827-AED1-DEC2B100A4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25" name="Color">
              <a:extLst>
                <a:ext uri="{FF2B5EF4-FFF2-40B4-BE49-F238E27FC236}">
                  <a16:creationId xmlns:a16="http://schemas.microsoft.com/office/drawing/2014/main" id="{316B1774-E483-4832-A4C7-1277F9928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CE4BA6BE-9BF5-4DFA-8E3F-C49023E53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4C1CD7F1-E793-333E-BA37-F6A0BBDC2B37}"/>
              </a:ext>
            </a:extLst>
          </p:cNvPr>
          <p:cNvSpPr>
            <a:spLocks noGrp="1"/>
          </p:cNvSpPr>
          <p:nvPr>
            <p:ph type="title"/>
          </p:nvPr>
        </p:nvSpPr>
        <p:spPr>
          <a:xfrm rot="16200000">
            <a:off x="-1171367" y="1793158"/>
            <a:ext cx="5961888" cy="3097947"/>
          </a:xfrm>
        </p:spPr>
        <p:txBody>
          <a:bodyPr vert="horz" lIns="91440" tIns="45720" rIns="91440" bIns="45720" rtlCol="0" anchor="ctr">
            <a:normAutofit/>
          </a:bodyPr>
          <a:lstStyle/>
          <a:p>
            <a:r>
              <a:rPr lang="en-US" sz="3000" b="1" dirty="0" err="1">
                <a:solidFill>
                  <a:schemeClr val="bg1"/>
                </a:solidFill>
              </a:rPr>
              <a:t>Այս</a:t>
            </a:r>
            <a:r>
              <a:rPr lang="en-US" sz="3000" b="1" dirty="0">
                <a:solidFill>
                  <a:schemeClr val="bg1"/>
                </a:solidFill>
              </a:rPr>
              <a:t> </a:t>
            </a:r>
            <a:r>
              <a:rPr lang="en-US" sz="3000" b="1" dirty="0" err="1">
                <a:solidFill>
                  <a:schemeClr val="bg1"/>
                </a:solidFill>
              </a:rPr>
              <a:t>միջոցառումը</a:t>
            </a:r>
            <a:r>
              <a:rPr lang="en-US" sz="3000" b="1" dirty="0">
                <a:solidFill>
                  <a:schemeClr val="bg1"/>
                </a:solidFill>
              </a:rPr>
              <a:t> </a:t>
            </a:r>
            <a:r>
              <a:rPr lang="en-US" sz="3000" b="1" dirty="0" err="1">
                <a:solidFill>
                  <a:schemeClr val="bg1"/>
                </a:solidFill>
              </a:rPr>
              <a:t>նվիրված</a:t>
            </a:r>
            <a:r>
              <a:rPr lang="en-US" sz="3000" b="1" dirty="0">
                <a:solidFill>
                  <a:schemeClr val="bg1"/>
                </a:solidFill>
              </a:rPr>
              <a:t> է </a:t>
            </a:r>
            <a:r>
              <a:rPr lang="en-US" sz="3000" b="1" dirty="0" err="1">
                <a:solidFill>
                  <a:schemeClr val="bg1"/>
                </a:solidFill>
              </a:rPr>
              <a:t>Ավետիք</a:t>
            </a:r>
            <a:r>
              <a:rPr lang="en-US" sz="3000" b="1" dirty="0">
                <a:solidFill>
                  <a:schemeClr val="bg1"/>
                </a:solidFill>
              </a:rPr>
              <a:t> </a:t>
            </a:r>
            <a:r>
              <a:rPr lang="en-US" sz="3000" b="1" dirty="0" err="1">
                <a:solidFill>
                  <a:schemeClr val="bg1"/>
                </a:solidFill>
              </a:rPr>
              <a:t>Իսահակյանին</a:t>
            </a:r>
            <a:r>
              <a:rPr lang="en-US" sz="3000" b="1" dirty="0">
                <a:solidFill>
                  <a:schemeClr val="bg1"/>
                </a:solidFill>
              </a:rPr>
              <a:t>։ </a:t>
            </a:r>
            <a:r>
              <a:rPr lang="en-US" sz="3000" b="1" dirty="0" err="1">
                <a:solidFill>
                  <a:schemeClr val="bg1"/>
                </a:solidFill>
              </a:rPr>
              <a:t>Մեր</a:t>
            </a:r>
            <a:r>
              <a:rPr lang="en-US" sz="3000" b="1" dirty="0">
                <a:solidFill>
                  <a:schemeClr val="bg1"/>
                </a:solidFill>
              </a:rPr>
              <a:t> 8-րդ </a:t>
            </a:r>
            <a:r>
              <a:rPr lang="en-US" sz="3000" b="1" dirty="0" err="1">
                <a:solidFill>
                  <a:schemeClr val="bg1"/>
                </a:solidFill>
              </a:rPr>
              <a:t>դասարանի</a:t>
            </a:r>
            <a:r>
              <a:rPr lang="en-US" sz="3000" b="1" dirty="0">
                <a:solidFill>
                  <a:schemeClr val="bg1"/>
                </a:solidFill>
              </a:rPr>
              <a:t> </a:t>
            </a:r>
            <a:r>
              <a:rPr lang="en-US" sz="3000" b="1" dirty="0" err="1">
                <a:solidFill>
                  <a:schemeClr val="bg1"/>
                </a:solidFill>
              </a:rPr>
              <a:t>աշակերտները</a:t>
            </a:r>
            <a:r>
              <a:rPr lang="en-US" sz="3000" b="1" dirty="0">
                <a:solidFill>
                  <a:schemeClr val="bg1"/>
                </a:solidFill>
              </a:rPr>
              <a:t> </a:t>
            </a:r>
            <a:r>
              <a:rPr lang="en-US" sz="3000" b="1" dirty="0" err="1">
                <a:solidFill>
                  <a:schemeClr val="bg1"/>
                </a:solidFill>
              </a:rPr>
              <a:t>Ավետիք</a:t>
            </a:r>
            <a:r>
              <a:rPr lang="en-US" sz="3000" b="1" dirty="0">
                <a:solidFill>
                  <a:schemeClr val="bg1"/>
                </a:solidFill>
              </a:rPr>
              <a:t> </a:t>
            </a:r>
            <a:r>
              <a:rPr lang="en-US" sz="3000" b="1" dirty="0" err="1">
                <a:solidFill>
                  <a:schemeClr val="bg1"/>
                </a:solidFill>
              </a:rPr>
              <a:t>Իսահակյանի</a:t>
            </a:r>
            <a:r>
              <a:rPr lang="en-US" sz="3000" b="1" dirty="0">
                <a:solidFill>
                  <a:schemeClr val="bg1"/>
                </a:solidFill>
              </a:rPr>
              <a:t> </a:t>
            </a:r>
            <a:r>
              <a:rPr lang="en-US" sz="3000" b="1" dirty="0" err="1">
                <a:solidFill>
                  <a:schemeClr val="bg1"/>
                </a:solidFill>
              </a:rPr>
              <a:t>պատվին</a:t>
            </a:r>
            <a:r>
              <a:rPr lang="en-US" sz="3000" b="1" dirty="0">
                <a:solidFill>
                  <a:schemeClr val="bg1"/>
                </a:solidFill>
              </a:rPr>
              <a:t> </a:t>
            </a:r>
            <a:r>
              <a:rPr lang="en-US" sz="3000" b="1" dirty="0" err="1">
                <a:solidFill>
                  <a:schemeClr val="bg1"/>
                </a:solidFill>
              </a:rPr>
              <a:t>փոքրիկ</a:t>
            </a:r>
            <a:r>
              <a:rPr lang="en-US" sz="3000" b="1" dirty="0">
                <a:solidFill>
                  <a:schemeClr val="bg1"/>
                </a:solidFill>
              </a:rPr>
              <a:t> </a:t>
            </a:r>
            <a:r>
              <a:rPr lang="en-US" sz="3000" b="1" dirty="0" err="1">
                <a:solidFill>
                  <a:schemeClr val="bg1"/>
                </a:solidFill>
              </a:rPr>
              <a:t>միջոցառում</a:t>
            </a:r>
            <a:r>
              <a:rPr lang="en-US" sz="3000" b="1" dirty="0">
                <a:solidFill>
                  <a:schemeClr val="bg1"/>
                </a:solidFill>
              </a:rPr>
              <a:t> </a:t>
            </a:r>
            <a:r>
              <a:rPr lang="en-US" sz="3000" b="1" dirty="0" err="1">
                <a:solidFill>
                  <a:schemeClr val="bg1"/>
                </a:solidFill>
              </a:rPr>
              <a:t>են</a:t>
            </a:r>
            <a:r>
              <a:rPr lang="en-US" sz="3000" b="1" dirty="0">
                <a:solidFill>
                  <a:schemeClr val="bg1"/>
                </a:solidFill>
              </a:rPr>
              <a:t> </a:t>
            </a:r>
            <a:r>
              <a:rPr lang="en-US" sz="3000" b="1" dirty="0" err="1">
                <a:solidFill>
                  <a:schemeClr val="bg1"/>
                </a:solidFill>
              </a:rPr>
              <a:t>պատրաստել</a:t>
            </a:r>
            <a:r>
              <a:rPr lang="en-US" sz="3000" b="1" dirty="0">
                <a:solidFill>
                  <a:schemeClr val="bg1"/>
                </a:solidFill>
              </a:rPr>
              <a:t>։ 😊</a:t>
            </a:r>
          </a:p>
        </p:txBody>
      </p:sp>
      <p:sp>
        <p:nvSpPr>
          <p:cNvPr id="8" name="TextBox 7">
            <a:extLst>
              <a:ext uri="{FF2B5EF4-FFF2-40B4-BE49-F238E27FC236}">
                <a16:creationId xmlns:a16="http://schemas.microsoft.com/office/drawing/2014/main" id="{D3DCCD3A-A3C1-953B-90F6-346B27EFF251}"/>
              </a:ext>
            </a:extLst>
          </p:cNvPr>
          <p:cNvSpPr txBox="1"/>
          <p:nvPr/>
        </p:nvSpPr>
        <p:spPr>
          <a:xfrm>
            <a:off x="4280007" y="546341"/>
            <a:ext cx="7262371" cy="2435076"/>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tx2"/>
                </a:solidFill>
              </a:rPr>
              <a:t>ეს </a:t>
            </a:r>
            <a:r>
              <a:rPr lang="en-US" sz="2400" dirty="0" err="1">
                <a:solidFill>
                  <a:schemeClr val="tx2"/>
                </a:solidFill>
              </a:rPr>
              <a:t>ღონისძიება</a:t>
            </a:r>
            <a:r>
              <a:rPr lang="en-US" sz="2400" dirty="0">
                <a:solidFill>
                  <a:schemeClr val="tx2"/>
                </a:solidFill>
              </a:rPr>
              <a:t> </a:t>
            </a:r>
            <a:r>
              <a:rPr lang="en-US" sz="2400" dirty="0" err="1">
                <a:solidFill>
                  <a:schemeClr val="tx2"/>
                </a:solidFill>
              </a:rPr>
              <a:t>ეძღვნება</a:t>
            </a:r>
            <a:r>
              <a:rPr lang="en-US" sz="2400" dirty="0">
                <a:solidFill>
                  <a:schemeClr val="tx2"/>
                </a:solidFill>
              </a:rPr>
              <a:t> </a:t>
            </a:r>
            <a:r>
              <a:rPr lang="en-US" sz="2400" dirty="0" err="1">
                <a:solidFill>
                  <a:schemeClr val="tx2"/>
                </a:solidFill>
              </a:rPr>
              <a:t>ავეტიკ</a:t>
            </a:r>
            <a:r>
              <a:rPr lang="en-US" sz="2400" dirty="0">
                <a:solidFill>
                  <a:schemeClr val="tx2"/>
                </a:solidFill>
              </a:rPr>
              <a:t> </a:t>
            </a:r>
            <a:r>
              <a:rPr lang="en-US" sz="2400" dirty="0" err="1">
                <a:solidFill>
                  <a:schemeClr val="tx2"/>
                </a:solidFill>
              </a:rPr>
              <a:t>ისაჰაკიანს</a:t>
            </a:r>
            <a:r>
              <a:rPr lang="en-US" sz="2400" dirty="0">
                <a:solidFill>
                  <a:schemeClr val="tx2"/>
                </a:solidFill>
              </a:rPr>
              <a:t>։ ჩვენი მე-8 </a:t>
            </a:r>
            <a:r>
              <a:rPr lang="en-US" sz="2400" dirty="0" err="1">
                <a:solidFill>
                  <a:schemeClr val="tx2"/>
                </a:solidFill>
              </a:rPr>
              <a:t>კლასის</a:t>
            </a:r>
            <a:r>
              <a:rPr lang="en-US" sz="2400" dirty="0">
                <a:solidFill>
                  <a:schemeClr val="tx2"/>
                </a:solidFill>
              </a:rPr>
              <a:t> </a:t>
            </a:r>
            <a:r>
              <a:rPr lang="en-US" sz="2400" dirty="0" err="1">
                <a:solidFill>
                  <a:schemeClr val="tx2"/>
                </a:solidFill>
              </a:rPr>
              <a:t>მოსწავლეებმა</a:t>
            </a:r>
            <a:r>
              <a:rPr lang="en-US" sz="2400" dirty="0">
                <a:solidFill>
                  <a:schemeClr val="tx2"/>
                </a:solidFill>
              </a:rPr>
              <a:t> </a:t>
            </a:r>
            <a:r>
              <a:rPr lang="en-US" sz="2400" dirty="0" err="1">
                <a:solidFill>
                  <a:schemeClr val="tx2"/>
                </a:solidFill>
              </a:rPr>
              <a:t>ავეტიკ</a:t>
            </a:r>
            <a:r>
              <a:rPr lang="en-US" sz="2400" dirty="0">
                <a:solidFill>
                  <a:schemeClr val="tx2"/>
                </a:solidFill>
              </a:rPr>
              <a:t> </a:t>
            </a:r>
            <a:r>
              <a:rPr lang="en-US" sz="2400" dirty="0" err="1">
                <a:solidFill>
                  <a:schemeClr val="tx2"/>
                </a:solidFill>
              </a:rPr>
              <a:t>ისაჰაკიანის</a:t>
            </a:r>
            <a:r>
              <a:rPr lang="en-US" sz="2400" dirty="0">
                <a:solidFill>
                  <a:schemeClr val="tx2"/>
                </a:solidFill>
              </a:rPr>
              <a:t> </a:t>
            </a:r>
            <a:r>
              <a:rPr lang="en-US" sz="2400" dirty="0" err="1">
                <a:solidFill>
                  <a:schemeClr val="tx2"/>
                </a:solidFill>
              </a:rPr>
              <a:t>პატივსაცემად</a:t>
            </a:r>
            <a:r>
              <a:rPr lang="en-US" sz="2400" dirty="0">
                <a:solidFill>
                  <a:schemeClr val="tx2"/>
                </a:solidFill>
              </a:rPr>
              <a:t> </a:t>
            </a:r>
            <a:r>
              <a:rPr lang="en-US" sz="2400" dirty="0" err="1">
                <a:solidFill>
                  <a:schemeClr val="tx2"/>
                </a:solidFill>
              </a:rPr>
              <a:t>პატარა</a:t>
            </a:r>
            <a:r>
              <a:rPr lang="en-US" sz="2400" dirty="0">
                <a:solidFill>
                  <a:schemeClr val="tx2"/>
                </a:solidFill>
              </a:rPr>
              <a:t> </a:t>
            </a:r>
            <a:r>
              <a:rPr lang="en-US" sz="2400" dirty="0" err="1">
                <a:solidFill>
                  <a:schemeClr val="tx2"/>
                </a:solidFill>
              </a:rPr>
              <a:t>ღონისძიება</a:t>
            </a:r>
            <a:r>
              <a:rPr lang="en-US" sz="2400" dirty="0">
                <a:solidFill>
                  <a:schemeClr val="tx2"/>
                </a:solidFill>
              </a:rPr>
              <a:t> </a:t>
            </a:r>
            <a:r>
              <a:rPr lang="en-US" sz="2400" dirty="0" err="1">
                <a:solidFill>
                  <a:schemeClr val="tx2"/>
                </a:solidFill>
              </a:rPr>
              <a:t>მოამზადეს</a:t>
            </a:r>
            <a:r>
              <a:rPr lang="en-US" sz="2400" dirty="0">
                <a:solidFill>
                  <a:schemeClr val="tx2"/>
                </a:solidFill>
              </a:rPr>
              <a:t> </a:t>
            </a:r>
          </a:p>
        </p:txBody>
      </p:sp>
      <p:pic>
        <p:nvPicPr>
          <p:cNvPr id="6" name="Picture 5">
            <a:extLst>
              <a:ext uri="{FF2B5EF4-FFF2-40B4-BE49-F238E27FC236}">
                <a16:creationId xmlns:a16="http://schemas.microsoft.com/office/drawing/2014/main" id="{EDC6D5F0-ACA9-F04E-F9BB-43A51FDAC932}"/>
              </a:ext>
            </a:extLst>
          </p:cNvPr>
          <p:cNvPicPr>
            <a:picLocks noChangeAspect="1"/>
          </p:cNvPicPr>
          <p:nvPr/>
        </p:nvPicPr>
        <p:blipFill>
          <a:blip r:embed="rId2"/>
          <a:srcRect t="3274" b="12266"/>
          <a:stretch>
            <a:fillRect/>
          </a:stretch>
        </p:blipFill>
        <p:spPr>
          <a:xfrm>
            <a:off x="3613265" y="2580233"/>
            <a:ext cx="8330840" cy="3957886"/>
          </a:xfrm>
          <a:prstGeom prst="rect">
            <a:avLst/>
          </a:prstGeom>
        </p:spPr>
      </p:pic>
    </p:spTree>
    <p:extLst>
      <p:ext uri="{BB962C8B-B14F-4D97-AF65-F5344CB8AC3E}">
        <p14:creationId xmlns:p14="http://schemas.microsoft.com/office/powerpoint/2010/main" val="3025415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0C6C-F697-2D17-5002-E4E7B68E6B81}"/>
              </a:ext>
            </a:extLst>
          </p:cNvPr>
          <p:cNvSpPr>
            <a:spLocks noGrp="1"/>
          </p:cNvSpPr>
          <p:nvPr>
            <p:ph type="title"/>
          </p:nvPr>
        </p:nvSpPr>
        <p:spPr>
          <a:xfrm rot="10800000" flipV="1">
            <a:off x="3752850" y="1766261"/>
            <a:ext cx="8361166" cy="2902605"/>
          </a:xfrm>
        </p:spPr>
        <p:txBody>
          <a:bodyPr>
            <a:noAutofit/>
          </a:bodyPr>
          <a:lstStyle/>
          <a:p>
            <a:r>
              <a:rPr lang="ka-GE" sz="3200" dirty="0"/>
              <a:t>ავეტიკ ისაჰაკიანი ერთ-ერთი უდიდესი სომეხი პოეტი, პროზაიკოსი და საზოგადო მოღვაწე იყო. ხალხი სიყვარულით „ვარ</a:t>
            </a:r>
            <a:r>
              <a:rPr lang="hy-AM" sz="3200" dirty="0"/>
              <a:t>՞</a:t>
            </a:r>
            <a:r>
              <a:rPr lang="ka-GE" sz="3200" dirty="0"/>
              <a:t>აპეტს“ („ოსტატს“) ეძახდა ❤️ იგი დაიბადა 1875 წლის 7 ოქტომბერს ალექსანდროპოლში — დღევანდელ გიუმრიში, ხოლო გარდაიცვალა 1957 წლის 17 ოქტომბერს</a:t>
            </a:r>
            <a:endParaRPr lang="en-US" sz="3200" dirty="0"/>
          </a:p>
        </p:txBody>
      </p:sp>
      <p:pic>
        <p:nvPicPr>
          <p:cNvPr id="3" name="WhatsApp Video 2026-05-13 at 7.01.53 PM">
            <a:hlinkClick r:id="" action="ppaction://media"/>
            <a:extLst>
              <a:ext uri="{FF2B5EF4-FFF2-40B4-BE49-F238E27FC236}">
                <a16:creationId xmlns:a16="http://schemas.microsoft.com/office/drawing/2014/main" id="{7C22E863-86F5-804F-635A-985AD485DB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3752850" cy="6858000"/>
          </a:xfrm>
          <a:prstGeom prst="rect">
            <a:avLst/>
          </a:prstGeom>
        </p:spPr>
      </p:pic>
    </p:spTree>
    <p:extLst>
      <p:ext uri="{BB962C8B-B14F-4D97-AF65-F5344CB8AC3E}">
        <p14:creationId xmlns:p14="http://schemas.microsoft.com/office/powerpoint/2010/main" val="41705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B4EB-D893-1F1F-366F-678581993EC7}"/>
              </a:ext>
            </a:extLst>
          </p:cNvPr>
          <p:cNvSpPr>
            <a:spLocks noGrp="1"/>
          </p:cNvSpPr>
          <p:nvPr>
            <p:ph type="title"/>
          </p:nvPr>
        </p:nvSpPr>
        <p:spPr/>
        <p:txBody>
          <a:bodyPr/>
          <a:lstStyle/>
          <a:p>
            <a:endParaRPr lang="en-US"/>
          </a:p>
        </p:txBody>
      </p:sp>
      <p:pic>
        <p:nvPicPr>
          <p:cNvPr id="3" name="WhatsApp Video 2026-05-13 at 19.01.53">
            <a:hlinkClick r:id="" action="ppaction://media"/>
            <a:extLst>
              <a:ext uri="{FF2B5EF4-FFF2-40B4-BE49-F238E27FC236}">
                <a16:creationId xmlns:a16="http://schemas.microsoft.com/office/drawing/2014/main" id="{29A44428-1158-AA76-24F1-10D88E7EC6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0380"/>
            <a:ext cx="12447639" cy="6810972"/>
          </a:xfrm>
          <a:prstGeom prst="rect">
            <a:avLst/>
          </a:prstGeom>
        </p:spPr>
      </p:pic>
    </p:spTree>
    <p:extLst>
      <p:ext uri="{BB962C8B-B14F-4D97-AF65-F5344CB8AC3E}">
        <p14:creationId xmlns:p14="http://schemas.microsoft.com/office/powerpoint/2010/main" val="255643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7A06-7E70-772F-3419-03314096D62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63A83183-C970-FC46-E605-D01EF7759B16}"/>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809806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353C76B-DDA1-E390-909C-FBAD6182AA2B}"/>
              </a:ext>
            </a:extLst>
          </p:cNvPr>
          <p:cNvSpPr>
            <a:spLocks noGrp="1"/>
          </p:cNvSpPr>
          <p:nvPr>
            <p:ph type="title"/>
          </p:nvPr>
        </p:nvSpPr>
        <p:spPr>
          <a:xfrm>
            <a:off x="3880430" y="583345"/>
            <a:ext cx="7160357" cy="4164820"/>
          </a:xfrm>
        </p:spPr>
        <p:txBody>
          <a:bodyPr vert="horz" lIns="91440" tIns="45720" rIns="91440" bIns="45720" rtlCol="0" anchor="t">
            <a:noAutofit/>
          </a:bodyPr>
          <a:lstStyle/>
          <a:p>
            <a:pPr algn="r"/>
            <a:r>
              <a:rPr lang="en-US" sz="3200" kern="1200" dirty="0" err="1">
                <a:solidFill>
                  <a:srgbClr val="FFFFFF"/>
                </a:solidFill>
                <a:latin typeface="+mj-lt"/>
                <a:ea typeface="+mj-ea"/>
                <a:cs typeface="+mj-cs"/>
              </a:rPr>
              <a:t>ავეტიკ</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ისაჰაკიანმა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დაწერა</a:t>
            </a:r>
            <a:r>
              <a:rPr lang="en-US" sz="3200" kern="1200" dirty="0">
                <a:solidFill>
                  <a:srgbClr val="FFFFFF"/>
                </a:solidFill>
                <a:latin typeface="+mj-lt"/>
                <a:ea typeface="+mj-ea"/>
                <a:cs typeface="+mj-cs"/>
              </a:rPr>
              <a:t> მრავალი </a:t>
            </a:r>
            <a:r>
              <a:rPr lang="en-US" sz="3200" kern="1200" dirty="0" err="1">
                <a:solidFill>
                  <a:srgbClr val="FFFFFF"/>
                </a:solidFill>
                <a:latin typeface="+mj-lt"/>
                <a:ea typeface="+mj-ea"/>
                <a:cs typeface="+mj-cs"/>
              </a:rPr>
              <a:t>ლექსი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პოემა</a:t>
            </a:r>
            <a:r>
              <a:rPr lang="en-US" sz="3200" kern="1200" dirty="0">
                <a:solidFill>
                  <a:srgbClr val="FFFFFF"/>
                </a:solidFill>
                <a:latin typeface="+mj-lt"/>
                <a:ea typeface="+mj-ea"/>
                <a:cs typeface="+mj-cs"/>
              </a:rPr>
              <a:t> და </a:t>
            </a:r>
            <a:r>
              <a:rPr lang="en-US" sz="3200" kern="1200" dirty="0" err="1">
                <a:solidFill>
                  <a:srgbClr val="FFFFFF"/>
                </a:solidFill>
                <a:latin typeface="+mj-lt"/>
                <a:ea typeface="+mj-ea"/>
                <a:cs typeface="+mj-cs"/>
              </a:rPr>
              <a:t>მოთხრობა</a:t>
            </a:r>
            <a:r>
              <a:rPr lang="en-US" sz="3200" kern="1200" dirty="0">
                <a:solidFill>
                  <a:srgbClr val="FFFFFF"/>
                </a:solidFill>
                <a:latin typeface="+mj-lt"/>
                <a:ea typeface="+mj-ea"/>
                <a:cs typeface="+mj-cs"/>
              </a:rPr>
              <a:t>. მისი </a:t>
            </a:r>
            <a:r>
              <a:rPr lang="en-US" sz="3200" kern="1200" dirty="0" err="1">
                <a:solidFill>
                  <a:srgbClr val="FFFFFF"/>
                </a:solidFill>
                <a:latin typeface="+mj-lt"/>
                <a:ea typeface="+mj-ea"/>
                <a:cs typeface="+mj-cs"/>
              </a:rPr>
              <a:t>შემოქმედების</a:t>
            </a:r>
            <a:r>
              <a:rPr lang="en-US" sz="3200" kern="1200" dirty="0">
                <a:solidFill>
                  <a:srgbClr val="FFFFFF"/>
                </a:solidFill>
                <a:latin typeface="+mj-lt"/>
                <a:ea typeface="+mj-ea"/>
                <a:cs typeface="+mj-cs"/>
              </a:rPr>
              <a:t> მთავარი </a:t>
            </a:r>
            <a:r>
              <a:rPr lang="en-US" sz="3200" kern="1200" dirty="0" err="1">
                <a:solidFill>
                  <a:srgbClr val="FFFFFF"/>
                </a:solidFill>
                <a:latin typeface="+mj-lt"/>
                <a:ea typeface="+mj-ea"/>
                <a:cs typeface="+mj-cs"/>
              </a:rPr>
              <a:t>თემებია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სიყვარული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სამშობლო</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ადამიანური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ტკივილი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თავისუფლება</a:t>
            </a:r>
            <a:r>
              <a:rPr lang="en-US" sz="3200" kern="1200" dirty="0">
                <a:solidFill>
                  <a:srgbClr val="FFFFFF"/>
                </a:solidFill>
                <a:latin typeface="+mj-lt"/>
                <a:ea typeface="+mj-ea"/>
                <a:cs typeface="+mj-cs"/>
              </a:rPr>
              <a:t> და </a:t>
            </a:r>
            <a:r>
              <a:rPr lang="en-US" sz="3200" kern="1200" dirty="0" err="1">
                <a:solidFill>
                  <a:srgbClr val="FFFFFF"/>
                </a:solidFill>
                <a:latin typeface="+mj-lt"/>
                <a:ea typeface="+mj-ea"/>
                <a:cs typeface="+mj-cs"/>
              </a:rPr>
              <a:t>ცხოვრების</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სირთულეები</a:t>
            </a:r>
            <a:r>
              <a:rPr lang="en-US" sz="3200" kern="1200" dirty="0">
                <a:solidFill>
                  <a:srgbClr val="FFFFFF"/>
                </a:solidFill>
                <a:latin typeface="+mj-lt"/>
                <a:ea typeface="+mj-ea"/>
                <a:cs typeface="+mj-cs"/>
              </a:rPr>
              <a:t>. მისი </a:t>
            </a:r>
            <a:r>
              <a:rPr lang="en-US" sz="3200" kern="1200" dirty="0" err="1">
                <a:solidFill>
                  <a:srgbClr val="FFFFFF"/>
                </a:solidFill>
                <a:latin typeface="+mj-lt"/>
                <a:ea typeface="+mj-ea"/>
                <a:cs typeface="+mj-cs"/>
              </a:rPr>
              <a:t>ყველაზე</a:t>
            </a:r>
            <a:r>
              <a:rPr lang="en-US" sz="3200" kern="1200" dirty="0">
                <a:solidFill>
                  <a:srgbClr val="FFFFFF"/>
                </a:solidFill>
                <a:latin typeface="+mj-lt"/>
                <a:ea typeface="+mj-ea"/>
                <a:cs typeface="+mj-cs"/>
              </a:rPr>
              <a:t> ცნობილი </a:t>
            </a:r>
            <a:r>
              <a:rPr lang="en-US" sz="3200" kern="1200" dirty="0" err="1">
                <a:solidFill>
                  <a:srgbClr val="FFFFFF"/>
                </a:solidFill>
                <a:latin typeface="+mj-lt"/>
                <a:ea typeface="+mj-ea"/>
                <a:cs typeface="+mj-cs"/>
              </a:rPr>
              <a:t>ნაწარმოებებია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აბუ-ლალა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მაჰარი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მჰერის</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კარი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ამბობენ</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მე</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გეუბნებით</a:t>
            </a:r>
            <a:r>
              <a:rPr lang="en-US" sz="3200" kern="1200" dirty="0">
                <a:solidFill>
                  <a:srgbClr val="FFFFFF"/>
                </a:solidFill>
                <a:latin typeface="+mj-lt"/>
                <a:ea typeface="+mj-ea"/>
                <a:cs typeface="+mj-cs"/>
              </a:rPr>
              <a:t> — </a:t>
            </a:r>
            <a:r>
              <a:rPr lang="en-US" sz="3200" kern="1200" dirty="0" err="1">
                <a:solidFill>
                  <a:srgbClr val="FFFFFF"/>
                </a:solidFill>
                <a:latin typeface="+mj-lt"/>
                <a:ea typeface="+mj-ea"/>
                <a:cs typeface="+mj-cs"/>
              </a:rPr>
              <a:t>მოვა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სულის</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შიმშილი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დედაჩემს</a:t>
            </a:r>
            <a:r>
              <a:rPr lang="en-US" sz="3200" kern="1200" dirty="0">
                <a:solidFill>
                  <a:srgbClr val="FFFFFF"/>
                </a:solidFill>
                <a:latin typeface="+mj-lt"/>
                <a:ea typeface="+mj-ea"/>
                <a:cs typeface="+mj-cs"/>
              </a:rPr>
              <a:t>“ და „</a:t>
            </a:r>
            <a:r>
              <a:rPr lang="en-US" sz="3200" kern="1200" dirty="0" err="1">
                <a:solidFill>
                  <a:srgbClr val="FFFFFF"/>
                </a:solidFill>
                <a:latin typeface="+mj-lt"/>
                <a:ea typeface="+mj-ea"/>
                <a:cs typeface="+mj-cs"/>
              </a:rPr>
              <a:t>შემიყვარდა</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ჩემი</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სატრფო</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წაიყვანეს</a:t>
            </a:r>
            <a:endParaRPr lang="en-US" sz="3200" kern="1200" dirty="0">
              <a:solidFill>
                <a:srgbClr val="FFFFFF"/>
              </a:solidFill>
              <a:latin typeface="+mj-lt"/>
              <a:ea typeface="+mj-ea"/>
              <a:cs typeface="+mj-cs"/>
            </a:endParaRPr>
          </a:p>
        </p:txBody>
      </p:sp>
      <p:sp>
        <p:nvSpPr>
          <p:cNvPr id="2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24" name="Straight Connector 2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52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7BB44BF-38E3-0D1B-7812-EF63AA637675}"/>
              </a:ext>
            </a:extLst>
          </p:cNvPr>
          <p:cNvSpPr>
            <a:spLocks noGrp="1"/>
          </p:cNvSpPr>
          <p:nvPr>
            <p:ph type="title"/>
          </p:nvPr>
        </p:nvSpPr>
        <p:spPr>
          <a:xfrm>
            <a:off x="793662" y="386930"/>
            <a:ext cx="10066122" cy="781699"/>
          </a:xfrm>
        </p:spPr>
        <p:txBody>
          <a:bodyPr vert="horz" lIns="91440" tIns="45720" rIns="91440" bIns="45720" rtlCol="0" anchor="b">
            <a:normAutofit/>
          </a:bodyPr>
          <a:lstStyle/>
          <a:p>
            <a:r>
              <a:rPr lang="en-US" sz="3200" dirty="0">
                <a:solidFill>
                  <a:prstClr val="black"/>
                </a:solidFill>
                <a:latin typeface="Aptos" panose="02110004020202020204"/>
              </a:rPr>
              <a:t>           </a:t>
            </a:r>
            <a:r>
              <a:rPr lang="en-US" sz="3200" dirty="0" err="1">
                <a:solidFill>
                  <a:prstClr val="black"/>
                </a:solidFill>
                <a:latin typeface="Aptos" panose="02110004020202020204"/>
              </a:rPr>
              <a:t>სომეხი</a:t>
            </a:r>
            <a:r>
              <a:rPr lang="en-US" sz="3200" dirty="0">
                <a:solidFill>
                  <a:prstClr val="black"/>
                </a:solidFill>
                <a:latin typeface="Aptos" panose="02110004020202020204"/>
              </a:rPr>
              <a:t> ხალხის </a:t>
            </a:r>
            <a:r>
              <a:rPr lang="en-US" sz="3200" dirty="0" err="1">
                <a:solidFill>
                  <a:prstClr val="black"/>
                </a:solidFill>
                <a:latin typeface="Aptos" panose="02110004020202020204"/>
              </a:rPr>
              <a:t>სამშობლოს</a:t>
            </a:r>
            <a:r>
              <a:rPr lang="en-US" sz="3200" dirty="0">
                <a:solidFill>
                  <a:prstClr val="black"/>
                </a:solidFill>
                <a:latin typeface="Aptos" panose="02110004020202020204"/>
              </a:rPr>
              <a:t>   </a:t>
            </a:r>
            <a:r>
              <a:rPr lang="en-US" sz="3200" dirty="0" err="1">
                <a:solidFill>
                  <a:prstClr val="black"/>
                </a:solidFill>
                <a:latin typeface="Aptos" panose="02110004020202020204"/>
              </a:rPr>
              <a:t>სიყვარულ</a:t>
            </a:r>
            <a:r>
              <a:rPr lang="ka-GE" sz="3200" dirty="0">
                <a:solidFill>
                  <a:prstClr val="black"/>
                </a:solidFill>
                <a:latin typeface="Aptos" panose="02110004020202020204"/>
              </a:rPr>
              <a:t>ი</a:t>
            </a:r>
            <a:endParaRPr lang="en-US" sz="3200" kern="1200" dirty="0">
              <a:solidFill>
                <a:schemeClr val="tx1"/>
              </a:solidFill>
              <a:latin typeface="+mj-lt"/>
              <a:ea typeface="+mj-ea"/>
              <a:cs typeface="+mj-cs"/>
            </a:endParaRPr>
          </a:p>
        </p:txBody>
      </p:sp>
      <p:sp>
        <p:nvSpPr>
          <p:cNvPr id="42" name="Rectangle 4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8D1E4504-FB32-90E2-C669-87811404E063}"/>
              </a:ext>
            </a:extLst>
          </p:cNvPr>
          <p:cNvSpPr txBox="1"/>
          <p:nvPr/>
        </p:nvSpPr>
        <p:spPr>
          <a:xfrm>
            <a:off x="458767" y="2660770"/>
            <a:ext cx="5131212" cy="3598990"/>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ისაჰაკიანი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მხოლოდ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მწერალი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არ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ყოფილა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იგი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აქტიური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საზოგადო</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მოღვაწეც</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იყო.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მონაწილეობდა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ეროვნულ-განმათავისუფლებელ</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ბრძოლაში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და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პოლიტიკური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საქმიანობის</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გამო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დაპატიმრებულიც</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ყოფილა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სომეხთა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გენოციდის</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შემდეგ</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თავის</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ნაწარმოებებში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დიდი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ტკივილით</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აღწერდა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სომეხი</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ხალხის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ტრაგედიასა</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და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სამშობლოს</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სიყვარულს</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6" name="Picture 5">
            <a:extLst>
              <a:ext uri="{FF2B5EF4-FFF2-40B4-BE49-F238E27FC236}">
                <a16:creationId xmlns:a16="http://schemas.microsoft.com/office/drawing/2014/main" id="{C47DC278-419B-9D89-2230-3CD7FCD8E0B8}"/>
              </a:ext>
            </a:extLst>
          </p:cNvPr>
          <p:cNvPicPr>
            <a:picLocks noChangeAspect="1"/>
          </p:cNvPicPr>
          <p:nvPr/>
        </p:nvPicPr>
        <p:blipFill>
          <a:blip r:embed="rId2"/>
          <a:stretch>
            <a:fillRect/>
          </a:stretch>
        </p:blipFill>
        <p:spPr>
          <a:xfrm>
            <a:off x="6010508" y="2484255"/>
            <a:ext cx="4952325" cy="3714244"/>
          </a:xfrm>
          <a:prstGeom prst="rect">
            <a:avLst/>
          </a:prstGeom>
        </p:spPr>
      </p:pic>
      <p:sp>
        <p:nvSpPr>
          <p:cNvPr id="41" name="Rectangle 4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860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50BCA0E-8712-41BC-AE10-C77AF4D2DB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0" name="Rectangle 9">
              <a:extLst>
                <a:ext uri="{FF2B5EF4-FFF2-40B4-BE49-F238E27FC236}">
                  <a16:creationId xmlns:a16="http://schemas.microsoft.com/office/drawing/2014/main" id="{BC54CB20-6316-4C08-8E24-25455CAFF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D4142B8-2A59-487C-9FA0-6042FC344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Freeform: Shape 12">
            <a:extLst>
              <a:ext uri="{FF2B5EF4-FFF2-40B4-BE49-F238E27FC236}">
                <a16:creationId xmlns:a16="http://schemas.microsoft.com/office/drawing/2014/main" id="{D29147F9-99D7-4BFC-B3C4-0F5AFB64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734799"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AC9F9E-2139-8BBF-39AB-1D0BD010A838}"/>
              </a:ext>
            </a:extLst>
          </p:cNvPr>
          <p:cNvSpPr>
            <a:spLocks noGrp="1"/>
          </p:cNvSpPr>
          <p:nvPr>
            <p:ph type="title"/>
          </p:nvPr>
        </p:nvSpPr>
        <p:spPr>
          <a:xfrm>
            <a:off x="457199" y="990600"/>
            <a:ext cx="6912501" cy="4653455"/>
          </a:xfrm>
        </p:spPr>
        <p:txBody>
          <a:bodyPr vert="horz" lIns="91440" tIns="45720" rIns="91440" bIns="45720" rtlCol="0" anchor="t">
            <a:noAutofit/>
          </a:bodyPr>
          <a:lstStyle/>
          <a:p>
            <a:r>
              <a:rPr lang="ka-GE" sz="2800" kern="1200" dirty="0">
                <a:solidFill>
                  <a:schemeClr val="tx1"/>
                </a:solidFill>
                <a:latin typeface="+mj-lt"/>
                <a:ea typeface="+mj-ea"/>
                <a:cs typeface="+mj-cs"/>
              </a:rPr>
              <a:t>მისმა შემოქმედებამ დიდი გავლენა მოახდინა სომხური ლიტერატურის განვითარებაზე. დღემდე სკოლებში სწავლობენ და სიყვარულით კითხულობენ მის ლექსებს. ავეტიკ ისაჰაკიანის სახლი ერევანში მუზეუმად არის ქცეული, ხოლო თავად დაკრძალულია კომიტასის სახელობის პანთეონში ისაჰაკიანის ცნობილი სიტყვებია</a:t>
            </a:r>
            <a:endParaRPr lang="en-US" sz="2800" kern="1200" dirty="0">
              <a:solidFill>
                <a:schemeClr val="tx1"/>
              </a:solidFill>
              <a:latin typeface="+mj-lt"/>
              <a:ea typeface="+mj-ea"/>
              <a:cs typeface="+mj-cs"/>
            </a:endParaRPr>
          </a:p>
        </p:txBody>
      </p:sp>
    </p:spTree>
    <p:extLst>
      <p:ext uri="{BB962C8B-B14F-4D97-AF65-F5344CB8AC3E}">
        <p14:creationId xmlns:p14="http://schemas.microsoft.com/office/powerpoint/2010/main" val="54340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09F4FC9-790F-4F97-8EE4-312CE916E8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0" name="Rectangle 9">
              <a:extLst>
                <a:ext uri="{FF2B5EF4-FFF2-40B4-BE49-F238E27FC236}">
                  <a16:creationId xmlns:a16="http://schemas.microsoft.com/office/drawing/2014/main" id="{11582185-B7AA-4C85-9F08-0CF3055EF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928DF6-7FD6-4208-9ACF-63FB7CC78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Freeform: Shape 12">
            <a:extLst>
              <a:ext uri="{FF2B5EF4-FFF2-40B4-BE49-F238E27FC236}">
                <a16:creationId xmlns:a16="http://schemas.microsoft.com/office/drawing/2014/main" id="{6822B5A5-A76C-4DCB-9522-E70E2E230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0" y="990600"/>
            <a:ext cx="9905999"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D83351-EB81-7D90-D8B1-2A565B39977A}"/>
              </a:ext>
            </a:extLst>
          </p:cNvPr>
          <p:cNvSpPr>
            <a:spLocks noGrp="1"/>
          </p:cNvSpPr>
          <p:nvPr>
            <p:ph type="title"/>
          </p:nvPr>
        </p:nvSpPr>
        <p:spPr>
          <a:xfrm>
            <a:off x="2514599" y="1676400"/>
            <a:ext cx="8534401" cy="2590800"/>
          </a:xfrm>
        </p:spPr>
        <p:txBody>
          <a:bodyPr vert="horz" lIns="91440" tIns="45720" rIns="91440" bIns="45720" rtlCol="0" anchor="t">
            <a:noAutofit/>
          </a:bodyPr>
          <a:lstStyle/>
          <a:p>
            <a:r>
              <a:rPr lang="en-US" sz="3600" kern="1200" dirty="0" err="1">
                <a:solidFill>
                  <a:schemeClr val="tx1"/>
                </a:solidFill>
                <a:latin typeface="+mj-lt"/>
                <a:ea typeface="+mj-ea"/>
                <a:cs typeface="+mj-cs"/>
              </a:rPr>
              <a:t>გიყვარდეს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კაცობრიობა</a:t>
            </a:r>
            <a:r>
              <a:rPr lang="en-US" sz="3600" kern="1200" dirty="0">
                <a:solidFill>
                  <a:schemeClr val="tx1"/>
                </a:solidFill>
                <a:latin typeface="+mj-lt"/>
                <a:ea typeface="+mj-ea"/>
                <a:cs typeface="+mj-cs"/>
              </a:rPr>
              <a:t> — და </a:t>
            </a:r>
            <a:r>
              <a:rPr lang="en-US" sz="3600" kern="1200" dirty="0" err="1">
                <a:solidFill>
                  <a:schemeClr val="tx1"/>
                </a:solidFill>
                <a:latin typeface="+mj-lt"/>
                <a:ea typeface="+mj-ea"/>
                <a:cs typeface="+mj-cs"/>
              </a:rPr>
              <a:t>კაცობრიობის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ზომის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დიდი</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გახდები</a:t>
            </a:r>
            <a:r>
              <a:rPr lang="en-US" sz="3600" kern="1200" dirty="0">
                <a:solidFill>
                  <a:schemeClr val="tx1"/>
                </a:solidFill>
                <a:latin typeface="+mj-lt"/>
                <a:ea typeface="+mj-ea"/>
                <a:cs typeface="+mj-cs"/>
              </a:rPr>
              <a:t>“ 💛იგი ითვლება </a:t>
            </a:r>
            <a:r>
              <a:rPr lang="en-US" sz="3600" kern="1200" dirty="0" err="1">
                <a:solidFill>
                  <a:schemeClr val="tx1"/>
                </a:solidFill>
                <a:latin typeface="+mj-lt"/>
                <a:ea typeface="+mj-ea"/>
                <a:cs typeface="+mj-cs"/>
              </a:rPr>
              <a:t>სომხური</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ლირიკის</a:t>
            </a:r>
            <a:r>
              <a:rPr lang="en-US" sz="3600" kern="1200" dirty="0">
                <a:solidFill>
                  <a:schemeClr val="tx1"/>
                </a:solidFill>
                <a:latin typeface="+mj-lt"/>
                <a:ea typeface="+mj-ea"/>
                <a:cs typeface="+mj-cs"/>
              </a:rPr>
              <a:t> ერთ-ერთ </a:t>
            </a:r>
            <a:r>
              <a:rPr lang="en-US" sz="3600" kern="1200" dirty="0" err="1">
                <a:solidFill>
                  <a:schemeClr val="tx1"/>
                </a:solidFill>
                <a:latin typeface="+mj-lt"/>
                <a:ea typeface="+mj-ea"/>
                <a:cs typeface="+mj-cs"/>
              </a:rPr>
              <a:t>უდიდეს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წარმომადგენლად</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რომლის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შემოქმედებაც</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დღემდე</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ცოცხლობს</a:t>
            </a:r>
            <a:r>
              <a:rPr lang="en-US" sz="3600" kern="1200" dirty="0">
                <a:solidFill>
                  <a:schemeClr val="tx1"/>
                </a:solidFill>
                <a:latin typeface="+mj-lt"/>
                <a:ea typeface="+mj-ea"/>
                <a:cs typeface="+mj-cs"/>
              </a:rPr>
              <a:t> და </a:t>
            </a:r>
            <a:r>
              <a:rPr lang="en-US" sz="3600" kern="1200" dirty="0" err="1">
                <a:solidFill>
                  <a:schemeClr val="tx1"/>
                </a:solidFill>
                <a:latin typeface="+mj-lt"/>
                <a:ea typeface="+mj-ea"/>
                <a:cs typeface="+mj-cs"/>
              </a:rPr>
              <a:t>თაობების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სიყვარულს</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იმსახურებს</a:t>
            </a:r>
            <a:r>
              <a:rPr lang="en-US" sz="3600" kern="1200" dirty="0">
                <a:solidFill>
                  <a:schemeClr val="tx1"/>
                </a:solidFill>
                <a:latin typeface="+mj-lt"/>
                <a:ea typeface="+mj-ea"/>
                <a:cs typeface="+mj-cs"/>
              </a:rPr>
              <a:t> ✨</a:t>
            </a:r>
          </a:p>
        </p:txBody>
      </p:sp>
    </p:spTree>
    <p:extLst>
      <p:ext uri="{BB962C8B-B14F-4D97-AF65-F5344CB8AC3E}">
        <p14:creationId xmlns:p14="http://schemas.microsoft.com/office/powerpoint/2010/main" val="3226923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6046ACB20255489E52BB5F73C78B52" ma:contentTypeVersion="4" ma:contentTypeDescription="Create a new document." ma:contentTypeScope="" ma:versionID="89d12a35f2fab5626cae2104dd589f25">
  <xsd:schema xmlns:xsd="http://www.w3.org/2001/XMLSchema" xmlns:xs="http://www.w3.org/2001/XMLSchema" xmlns:p="http://schemas.microsoft.com/office/2006/metadata/properties" xmlns:ns3="af7ff18c-7e43-45e6-9023-7f8bea691b33" targetNamespace="http://schemas.microsoft.com/office/2006/metadata/properties" ma:root="true" ma:fieldsID="4c837c836e234d83907962eafadb3547" ns3:_="">
    <xsd:import namespace="af7ff18c-7e43-45e6-9023-7f8bea691b3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7ff18c-7e43-45e6-9023-7f8bea691b3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11693C-52C1-4281-B0B5-F41F9780E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7ff18c-7e43-45e6-9023-7f8bea691b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53E545-B0E7-4DDD-A320-C2ED26841C5C}">
  <ds:schemaRefs>
    <ds:schemaRef ds:uri="http://schemas.microsoft.com/sharepoint/v3/contenttype/forms"/>
  </ds:schemaRefs>
</ds:datastoreItem>
</file>

<file path=customXml/itemProps3.xml><?xml version="1.0" encoding="utf-8"?>
<ds:datastoreItem xmlns:ds="http://schemas.openxmlformats.org/officeDocument/2006/customXml" ds:itemID="{EE3F14D4-67B3-421D-9F19-0F26066E685E}">
  <ds:schemaRefs>
    <ds:schemaRef ds:uri="af7ff18c-7e43-45e6-9023-7f8bea691b33"/>
    <ds:schemaRef ds:uri="http://schemas.microsoft.com/office/2006/metadata/properties"/>
    <ds:schemaRef ds:uri="http://purl.org/dc/terms/"/>
    <ds:schemaRef ds:uri="http://purl.org/dc/elements/1.1/"/>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TotalTime>
  <Words>242</Words>
  <Application>Microsoft Office PowerPoint</Application>
  <PresentationFormat>Widescreen</PresentationFormat>
  <Paragraphs>8</Paragraphs>
  <Slides>8</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Aptos</vt:lpstr>
      <vt:lpstr>Aptos Display</vt:lpstr>
      <vt:lpstr>Arial</vt:lpstr>
      <vt:lpstr>Calibri</vt:lpstr>
      <vt:lpstr>Office Theme</vt:lpstr>
      <vt:lpstr>1_Office Theme</vt:lpstr>
      <vt:lpstr>Այս միջոցառումը նվիրված է Ավետիք Իսահակյանին։ Մեր 8-րդ դասարանի աշակերտները Ավետիք Իսահակյանի պատվին փոքրիկ միջոցառում են պատրաստել։ 😊</vt:lpstr>
      <vt:lpstr>ავეტიკ ისაჰაკიანი ერთ-ერთი უდიდესი სომეხი პოეტი, პროზაიკოსი და საზოგადო მოღვაწე იყო. ხალხი სიყვარულით „ვარ՞აპეტს“ („ოსტატს“) ეძახდა ❤️ იგი დაიბადა 1875 წლის 7 ოქტომბერს ალექსანდროპოლში — დღევანდელ გიუმრიში, ხოლო გარდაიცვალა 1957 წლის 17 ოქტომბერს</vt:lpstr>
      <vt:lpstr>PowerPoint Presentation</vt:lpstr>
      <vt:lpstr>PowerPoint Presentation</vt:lpstr>
      <vt:lpstr>ავეტიკ ისაჰაკიანმა დაწერა მრავალი ლექსი, პოემა და მოთხრობა. მისი შემოქმედების მთავარი თემებია სიყვარული, სამშობლო, ადამიანური ტკივილი, თავისუფლება და ცხოვრების სირთულეები. მისი ყველაზე ცნობილი ნაწარმოებებია „აბუ-ლალა მაჰარი“, „მჰერის კარი“, „ამბობენ“, „მე გეუბნებით — მოვა სულის შიმშილი“, „დედაჩემს“ და „შემიყვარდა, ჩემი სატრფო წაიყვანეს</vt:lpstr>
      <vt:lpstr>           სომეხი ხალხის სამშობლოს   სიყვარული</vt:lpstr>
      <vt:lpstr>მისმა შემოქმედებამ დიდი გავლენა მოახდინა სომხური ლიტერატურის განვითარებაზე. დღემდე სკოლებში სწავლობენ და სიყვარულით კითხულობენ მის ლექსებს. ავეტიკ ისაჰაკიანის სახლი ერევანში მუზეუმად არის ქცეული, ხოლო თავად დაკრძალულია კომიტასის სახელობის პანთეონში ისაჰაკიანის ცნობილი სიტყვებია</vt:lpstr>
      <vt:lpstr>გიყვარდეს კაცობრიობა — და კაცობრიობის ზომის დიდი გახდები“ 💛იგი ითვლება სომხური ლირიკის ერთ-ერთ უდიდეს წარმომადგენლად, რომლის შემოქმედებაც დღემდე ცოცხლობს და თაობების სიყვარულს იმსახურებს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სევან მინასიან</dc:creator>
  <cp:lastModifiedBy>სევან მინასიან</cp:lastModifiedBy>
  <cp:revision>3</cp:revision>
  <dcterms:created xsi:type="dcterms:W3CDTF">2026-05-13T17:42:34Z</dcterms:created>
  <dcterms:modified xsi:type="dcterms:W3CDTF">2026-05-14T05:59:29Z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dd2b3a5-926f-4111-8eea-9c5318b8762f_Enabled">
    <vt:lpwstr>true</vt:lpwstr>
  </property>
  <property fmtid="{D5CDD505-2E9C-101B-9397-08002B2CF9AE}" pid="3" name="MSIP_Label_cdd2b3a5-926f-4111-8eea-9c5318b8762f_SetDate">
    <vt:lpwstr>2026-05-13T17:48:18Z</vt:lpwstr>
  </property>
  <property fmtid="{D5CDD505-2E9C-101B-9397-08002B2CF9AE}" pid="4" name="MSIP_Label_cdd2b3a5-926f-4111-8eea-9c5318b8762f_Method">
    <vt:lpwstr>Standard</vt:lpwstr>
  </property>
  <property fmtid="{D5CDD505-2E9C-101B-9397-08002B2CF9AE}" pid="5" name="MSIP_Label_cdd2b3a5-926f-4111-8eea-9c5318b8762f_Name">
    <vt:lpwstr>defa4170-0d19-0005-0004-bc88714345d2</vt:lpwstr>
  </property>
  <property fmtid="{D5CDD505-2E9C-101B-9397-08002B2CF9AE}" pid="6" name="MSIP_Label_cdd2b3a5-926f-4111-8eea-9c5318b8762f_SiteId">
    <vt:lpwstr>61d2e93c-423d-43b4-8f23-1580c2341952</vt:lpwstr>
  </property>
  <property fmtid="{D5CDD505-2E9C-101B-9397-08002B2CF9AE}" pid="7" name="MSIP_Label_cdd2b3a5-926f-4111-8eea-9c5318b8762f_ActionId">
    <vt:lpwstr>b792c800-4080-4d02-afed-fd8465bd7324</vt:lpwstr>
  </property>
  <property fmtid="{D5CDD505-2E9C-101B-9397-08002B2CF9AE}" pid="8" name="MSIP_Label_cdd2b3a5-926f-4111-8eea-9c5318b8762f_ContentBits">
    <vt:lpwstr>0</vt:lpwstr>
  </property>
  <property fmtid="{D5CDD505-2E9C-101B-9397-08002B2CF9AE}" pid="9" name="MSIP_Label_cdd2b3a5-926f-4111-8eea-9c5318b8762f_Tag">
    <vt:lpwstr>10, 3, 0, 1</vt:lpwstr>
  </property>
  <property fmtid="{D5CDD505-2E9C-101B-9397-08002B2CF9AE}" pid="10" name="ContentTypeId">
    <vt:lpwstr>0x0101002A6046ACB20255489E52BB5F73C78B52</vt:lpwstr>
  </property>
</Properties>
</file>