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80" autoAdjust="0"/>
  </p:normalViewPr>
  <p:slideViewPr>
    <p:cSldViewPr showGuides="1">
      <p:cViewPr varScale="1">
        <p:scale>
          <a:sx n="63" d="100"/>
          <a:sy n="63" d="100"/>
        </p:scale>
        <p:origin x="60" y="104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1F4E8-A825-4BC7-8B69-31D5DA89B1A5}">
      <dsp:nvSpPr>
        <dsp:cNvPr id="0" name=""/>
        <dsp:cNvSpPr/>
      </dsp:nvSpPr>
      <dsp:spPr>
        <a:xfrm>
          <a:off x="497449" y="278835"/>
          <a:ext cx="9806301" cy="209942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EEBE8-602A-4107-8C41-17B0E6BF9714}">
      <dsp:nvSpPr>
        <dsp:cNvPr id="0" name=""/>
        <dsp:cNvSpPr/>
      </dsp:nvSpPr>
      <dsp:spPr>
        <a:xfrm>
          <a:off x="345040" y="114813"/>
          <a:ext cx="3065863" cy="24274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293E3D-D0C5-44E4-9BC1-E8A8DDC532FF}">
      <dsp:nvSpPr>
        <dsp:cNvPr id="0" name=""/>
        <dsp:cNvSpPr/>
      </dsp:nvSpPr>
      <dsp:spPr>
        <a:xfrm rot="10800000">
          <a:off x="324035" y="2657095"/>
          <a:ext cx="3172852" cy="324756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2400" kern="1200" dirty="0"/>
            <a:t>სასწავლო პროცესი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2000" kern="1200" dirty="0"/>
            <a:t>მრავალფეროვანი, საკლასო  ოთახის გარეთ გატანილი სასწავლო პროცესი</a:t>
          </a:r>
        </a:p>
      </dsp:txBody>
      <dsp:txXfrm rot="10800000">
        <a:off x="421611" y="2657095"/>
        <a:ext cx="2977700" cy="3149984"/>
      </dsp:txXfrm>
    </dsp:sp>
    <dsp:sp modelId="{F3C70B7F-C95F-4929-BB1C-9E55B9463401}">
      <dsp:nvSpPr>
        <dsp:cNvPr id="0" name=""/>
        <dsp:cNvSpPr/>
      </dsp:nvSpPr>
      <dsp:spPr>
        <a:xfrm>
          <a:off x="3708422" y="72014"/>
          <a:ext cx="3168347" cy="24860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BB65FD-E9EE-4A84-9E59-F4D617398342}">
      <dsp:nvSpPr>
        <dsp:cNvPr id="0" name=""/>
        <dsp:cNvSpPr/>
      </dsp:nvSpPr>
      <dsp:spPr>
        <a:xfrm rot="10800000">
          <a:off x="3814173" y="2657095"/>
          <a:ext cx="3172852" cy="324756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2400" kern="1200" dirty="0"/>
            <a:t>პროფესიული განვითარება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1600" kern="1200" dirty="0"/>
            <a:t>გაკვეთილის ერთობლივი დაგეგმვა</a:t>
          </a:r>
          <a:endParaRPr lang="en-US" sz="16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1600" kern="1200" dirty="0"/>
            <a:t>დისტანციური ტრენინგების, სემინარების გამართვა</a:t>
          </a:r>
          <a:endParaRPr lang="en-US" sz="16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1600" kern="1200" dirty="0"/>
            <a:t>შედეგების კოლეგებთან და დირექციასთან გაზიარების საშუალება</a:t>
          </a:r>
        </a:p>
      </dsp:txBody>
      <dsp:txXfrm rot="10800000">
        <a:off x="3911749" y="2657095"/>
        <a:ext cx="2977700" cy="3149984"/>
      </dsp:txXfrm>
    </dsp:sp>
    <dsp:sp modelId="{DBDE9384-2EB4-4A7E-957B-2D1E420D57E5}">
      <dsp:nvSpPr>
        <dsp:cNvPr id="0" name=""/>
        <dsp:cNvSpPr/>
      </dsp:nvSpPr>
      <dsp:spPr>
        <a:xfrm>
          <a:off x="7280816" y="0"/>
          <a:ext cx="3156829" cy="24991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133809-C48A-4C3E-B0F7-E7AB28AA0E6E}">
      <dsp:nvSpPr>
        <dsp:cNvPr id="0" name=""/>
        <dsp:cNvSpPr/>
      </dsp:nvSpPr>
      <dsp:spPr>
        <a:xfrm rot="10800000">
          <a:off x="7304311" y="2657095"/>
          <a:ext cx="3172852" cy="324756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2400" kern="1200" dirty="0"/>
            <a:t>კომუნიკაცია და უკუკავშირი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a-GE" sz="16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1600" kern="1200" dirty="0"/>
            <a:t>მოსწავლეებთან და მასწავლებლებთან კომუნიკაციის ეფექტური ინსტრუმენტი</a:t>
          </a:r>
        </a:p>
      </dsp:txBody>
      <dsp:txXfrm rot="10800000">
        <a:off x="7401887" y="2657095"/>
        <a:ext cx="2977700" cy="31499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8700A-8BC5-4EC0-AE78-191616B2A660}">
      <dsp:nvSpPr>
        <dsp:cNvPr id="0" name=""/>
        <dsp:cNvSpPr/>
      </dsp:nvSpPr>
      <dsp:spPr>
        <a:xfrm>
          <a:off x="0" y="142315"/>
          <a:ext cx="12777375" cy="273016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EEAB1F-B15D-4FC2-A65F-D03078316CF9}">
      <dsp:nvSpPr>
        <dsp:cNvPr id="0" name=""/>
        <dsp:cNvSpPr/>
      </dsp:nvSpPr>
      <dsp:spPr>
        <a:xfrm>
          <a:off x="413070" y="157826"/>
          <a:ext cx="3892455" cy="32567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94D7C0-ED89-49E6-B01D-41C229D41588}">
      <dsp:nvSpPr>
        <dsp:cNvPr id="0" name=""/>
        <dsp:cNvSpPr/>
      </dsp:nvSpPr>
      <dsp:spPr>
        <a:xfrm rot="10800000">
          <a:off x="476565" y="4311241"/>
          <a:ext cx="3714655" cy="159405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2700" kern="1200" dirty="0"/>
            <a:t>გამოცდილების გაზიარება</a:t>
          </a:r>
        </a:p>
      </dsp:txBody>
      <dsp:txXfrm rot="10800000">
        <a:off x="525588" y="4311241"/>
        <a:ext cx="3616609" cy="1545034"/>
      </dsp:txXfrm>
    </dsp:sp>
    <dsp:sp modelId="{4AFEA334-E505-43B8-BEA3-C80A285D5D3E}">
      <dsp:nvSpPr>
        <dsp:cNvPr id="0" name=""/>
        <dsp:cNvSpPr/>
      </dsp:nvSpPr>
      <dsp:spPr>
        <a:xfrm>
          <a:off x="4749611" y="148069"/>
          <a:ext cx="3614266" cy="32665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06C44C-0CF7-4DC4-9922-FEC163B3BCC5}">
      <dsp:nvSpPr>
        <dsp:cNvPr id="0" name=""/>
        <dsp:cNvSpPr/>
      </dsp:nvSpPr>
      <dsp:spPr>
        <a:xfrm rot="10800000">
          <a:off x="4676822" y="4262729"/>
          <a:ext cx="3485912" cy="166199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2700" kern="1200" dirty="0"/>
            <a:t>მასწავლებელი როგორც  მოსწავლე</a:t>
          </a:r>
        </a:p>
      </dsp:txBody>
      <dsp:txXfrm rot="10800000">
        <a:off x="4727934" y="4262729"/>
        <a:ext cx="3383688" cy="1610884"/>
      </dsp:txXfrm>
    </dsp:sp>
    <dsp:sp modelId="{6D562FC8-DBB7-45AF-8A20-7E9DD2E4B7DA}">
      <dsp:nvSpPr>
        <dsp:cNvPr id="0" name=""/>
        <dsp:cNvSpPr/>
      </dsp:nvSpPr>
      <dsp:spPr>
        <a:xfrm>
          <a:off x="8872406" y="64717"/>
          <a:ext cx="3777402" cy="309187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759B4A-33D5-4982-A4EF-329037F85229}">
      <dsp:nvSpPr>
        <dsp:cNvPr id="0" name=""/>
        <dsp:cNvSpPr/>
      </dsp:nvSpPr>
      <dsp:spPr>
        <a:xfrm rot="10800000">
          <a:off x="8559435" y="4194567"/>
          <a:ext cx="3830273" cy="169466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2700" kern="1200" dirty="0"/>
            <a:t>ისტ ინსტრუმენტების  დაუფლება</a:t>
          </a:r>
        </a:p>
      </dsp:txBody>
      <dsp:txXfrm rot="10800000">
        <a:off x="8611552" y="4194567"/>
        <a:ext cx="3726039" cy="16425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8700A-8BC5-4EC0-AE78-191616B2A660}">
      <dsp:nvSpPr>
        <dsp:cNvPr id="0" name=""/>
        <dsp:cNvSpPr/>
      </dsp:nvSpPr>
      <dsp:spPr>
        <a:xfrm>
          <a:off x="0" y="142315"/>
          <a:ext cx="12777375" cy="2730168"/>
        </a:xfrm>
        <a:prstGeom prst="roundRect">
          <a:avLst>
            <a:gd name="adj" fmla="val 10000"/>
          </a:avLst>
        </a:prstGeom>
        <a:solidFill>
          <a:srgbClr val="629DD1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629DD1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EEAB1F-B15D-4FC2-A65F-D03078316CF9}">
      <dsp:nvSpPr>
        <dsp:cNvPr id="0" name=""/>
        <dsp:cNvSpPr/>
      </dsp:nvSpPr>
      <dsp:spPr>
        <a:xfrm>
          <a:off x="413070" y="157826"/>
          <a:ext cx="3892455" cy="32567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9000" b="-9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94D7C0-ED89-49E6-B01D-41C229D41588}">
      <dsp:nvSpPr>
        <dsp:cNvPr id="0" name=""/>
        <dsp:cNvSpPr/>
      </dsp:nvSpPr>
      <dsp:spPr>
        <a:xfrm rot="10800000">
          <a:off x="476565" y="4311241"/>
          <a:ext cx="3714655" cy="1594057"/>
        </a:xfrm>
        <a:prstGeom prst="round2SameRect">
          <a:avLst>
            <a:gd name="adj1" fmla="val 10500"/>
            <a:gd name="adj2" fmla="val 0"/>
          </a:avLst>
        </a:prstGeom>
        <a:solidFill>
          <a:srgbClr val="629DD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2700" kern="1200" dirty="0">
              <a:solidFill>
                <a:sysClr val="window" lastClr="FFFFFF"/>
              </a:solidFill>
              <a:latin typeface="Sylfaen" panose="010A0502050306030303" pitchFamily="18" charset="0"/>
              <a:ea typeface="+mn-ea"/>
              <a:cs typeface="+mn-cs"/>
            </a:rPr>
            <a:t>გამოცდილების გაზიარება</a:t>
          </a:r>
        </a:p>
      </dsp:txBody>
      <dsp:txXfrm rot="10800000">
        <a:off x="525588" y="4311241"/>
        <a:ext cx="3616609" cy="1545034"/>
      </dsp:txXfrm>
    </dsp:sp>
    <dsp:sp modelId="{4AFEA334-E505-43B8-BEA3-C80A285D5D3E}">
      <dsp:nvSpPr>
        <dsp:cNvPr id="0" name=""/>
        <dsp:cNvSpPr/>
      </dsp:nvSpPr>
      <dsp:spPr>
        <a:xfrm>
          <a:off x="4749611" y="148069"/>
          <a:ext cx="3614266" cy="32665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l="-5000" r="-5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06C44C-0CF7-4DC4-9922-FEC163B3BCC5}">
      <dsp:nvSpPr>
        <dsp:cNvPr id="0" name=""/>
        <dsp:cNvSpPr/>
      </dsp:nvSpPr>
      <dsp:spPr>
        <a:xfrm rot="10800000">
          <a:off x="4676822" y="4262729"/>
          <a:ext cx="3485912" cy="1661996"/>
        </a:xfrm>
        <a:prstGeom prst="round2SameRect">
          <a:avLst>
            <a:gd name="adj1" fmla="val 10500"/>
            <a:gd name="adj2" fmla="val 0"/>
          </a:avLst>
        </a:prstGeom>
        <a:solidFill>
          <a:srgbClr val="629DD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2700" kern="1200" dirty="0">
              <a:solidFill>
                <a:sysClr val="window" lastClr="FFFFFF"/>
              </a:solidFill>
              <a:latin typeface="Sylfaen" panose="010A0502050306030303" pitchFamily="18" charset="0"/>
              <a:ea typeface="+mn-ea"/>
              <a:cs typeface="+mn-cs"/>
            </a:rPr>
            <a:t>მასწავლებელი როგორც  მოსწავლე</a:t>
          </a:r>
        </a:p>
      </dsp:txBody>
      <dsp:txXfrm rot="10800000">
        <a:off x="4727934" y="4262729"/>
        <a:ext cx="3383688" cy="1610884"/>
      </dsp:txXfrm>
    </dsp:sp>
    <dsp:sp modelId="{6D562FC8-DBB7-45AF-8A20-7E9DD2E4B7DA}">
      <dsp:nvSpPr>
        <dsp:cNvPr id="0" name=""/>
        <dsp:cNvSpPr/>
      </dsp:nvSpPr>
      <dsp:spPr>
        <a:xfrm>
          <a:off x="8872406" y="64717"/>
          <a:ext cx="3777402" cy="309187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23000" b="-2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759B4A-33D5-4982-A4EF-329037F85229}">
      <dsp:nvSpPr>
        <dsp:cNvPr id="0" name=""/>
        <dsp:cNvSpPr/>
      </dsp:nvSpPr>
      <dsp:spPr>
        <a:xfrm rot="10800000">
          <a:off x="8559435" y="4194567"/>
          <a:ext cx="3830273" cy="1694664"/>
        </a:xfrm>
        <a:prstGeom prst="round2SameRect">
          <a:avLst>
            <a:gd name="adj1" fmla="val 10500"/>
            <a:gd name="adj2" fmla="val 0"/>
          </a:avLst>
        </a:prstGeom>
        <a:solidFill>
          <a:srgbClr val="629DD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2700" kern="1200" dirty="0">
              <a:solidFill>
                <a:sysClr val="window" lastClr="FFFFFF"/>
              </a:solidFill>
              <a:latin typeface="Sylfaen" panose="010A0502050306030303" pitchFamily="18" charset="0"/>
              <a:ea typeface="+mn-ea"/>
              <a:cs typeface="+mn-cs"/>
            </a:rPr>
            <a:t>ისტ ინსტრუმენტების  დაუფლება</a:t>
          </a:r>
        </a:p>
      </dsp:txBody>
      <dsp:txXfrm rot="10800000">
        <a:off x="8611552" y="4194567"/>
        <a:ext cx="3726039" cy="16425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155012-B6CD-4E4F-A471-FC303D8A6501}">
      <dsp:nvSpPr>
        <dsp:cNvPr id="0" name=""/>
        <dsp:cNvSpPr/>
      </dsp:nvSpPr>
      <dsp:spPr>
        <a:xfrm>
          <a:off x="-6376938" y="-1003495"/>
          <a:ext cx="7590419" cy="7590419"/>
        </a:xfrm>
        <a:prstGeom prst="blockArc">
          <a:avLst>
            <a:gd name="adj1" fmla="val 18900000"/>
            <a:gd name="adj2" fmla="val 2700000"/>
            <a:gd name="adj3" fmla="val 28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36DF13-D79C-4686-9258-D52FE3E8D651}">
      <dsp:nvSpPr>
        <dsp:cNvPr id="0" name=""/>
        <dsp:cNvSpPr/>
      </dsp:nvSpPr>
      <dsp:spPr>
        <a:xfrm>
          <a:off x="635029" y="433572"/>
          <a:ext cx="9077986" cy="8675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8654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2100" kern="1200" dirty="0"/>
            <a:t>სიახლეების</a:t>
          </a:r>
          <a:r>
            <a:rPr lang="en-US" sz="2100" kern="1200" dirty="0"/>
            <a:t>,</a:t>
          </a:r>
          <a:r>
            <a:rPr lang="ka-GE" sz="2100" kern="1200" dirty="0"/>
            <a:t> კონკურსების შესახებ ინფორმაციის დროული გავრცელება .  შიდა კონკურსების მარტივი ორგანიზება.</a:t>
          </a:r>
        </a:p>
      </dsp:txBody>
      <dsp:txXfrm>
        <a:off x="635029" y="433572"/>
        <a:ext cx="9077986" cy="867595"/>
      </dsp:txXfrm>
    </dsp:sp>
    <dsp:sp modelId="{5F30EF16-FA2A-4B39-9A4C-82E5CE5EED4C}">
      <dsp:nvSpPr>
        <dsp:cNvPr id="0" name=""/>
        <dsp:cNvSpPr/>
      </dsp:nvSpPr>
      <dsp:spPr>
        <a:xfrm>
          <a:off x="92782" y="325122"/>
          <a:ext cx="1084494" cy="1084494"/>
        </a:xfrm>
        <a:prstGeom prst="mo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D60E62-E26D-4060-9DC8-22D008EA6EB1}">
      <dsp:nvSpPr>
        <dsp:cNvPr id="0" name=""/>
        <dsp:cNvSpPr/>
      </dsp:nvSpPr>
      <dsp:spPr>
        <a:xfrm>
          <a:off x="1212513" y="1735113"/>
          <a:ext cx="8580574" cy="8675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8654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2100" kern="1200" dirty="0"/>
            <a:t>საჯარო შიდა სასკოლო დოკუმენტებზე 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2100" kern="1200" dirty="0"/>
            <a:t>ნებისმიერი ადგილიდან წვდომა.</a:t>
          </a:r>
        </a:p>
      </dsp:txBody>
      <dsp:txXfrm>
        <a:off x="1212513" y="1735113"/>
        <a:ext cx="8580574" cy="867595"/>
      </dsp:txXfrm>
    </dsp:sp>
    <dsp:sp modelId="{DBA8805C-6538-4F86-9E30-07FC857CF28F}">
      <dsp:nvSpPr>
        <dsp:cNvPr id="0" name=""/>
        <dsp:cNvSpPr/>
      </dsp:nvSpPr>
      <dsp:spPr>
        <a:xfrm>
          <a:off x="590194" y="1626742"/>
          <a:ext cx="1084494" cy="1084494"/>
        </a:xfrm>
        <a:prstGeom prst="mo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29ED69-9D69-4241-9B6C-ACEABEA8ACAF}">
      <dsp:nvSpPr>
        <dsp:cNvPr id="0" name=""/>
        <dsp:cNvSpPr/>
      </dsp:nvSpPr>
      <dsp:spPr>
        <a:xfrm>
          <a:off x="1132442" y="3036810"/>
          <a:ext cx="8580574" cy="8675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8654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2100" kern="1200" dirty="0"/>
            <a:t>ფაილების გაზიარება, დოკუმენტებზე ერთობლივი და ერთდროულად მუშაობის საშუალება  </a:t>
          </a:r>
        </a:p>
      </dsp:txBody>
      <dsp:txXfrm>
        <a:off x="1132442" y="3036810"/>
        <a:ext cx="8580574" cy="867595"/>
      </dsp:txXfrm>
    </dsp:sp>
    <dsp:sp modelId="{BFF89015-96CA-4481-A897-B9DC8A5E5192}">
      <dsp:nvSpPr>
        <dsp:cNvPr id="0" name=""/>
        <dsp:cNvSpPr/>
      </dsp:nvSpPr>
      <dsp:spPr>
        <a:xfrm>
          <a:off x="590194" y="2928361"/>
          <a:ext cx="1084494" cy="1084494"/>
        </a:xfrm>
        <a:prstGeom prst="mo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812512-FADB-4829-8E5F-E47C1EDB3C58}">
      <dsp:nvSpPr>
        <dsp:cNvPr id="0" name=""/>
        <dsp:cNvSpPr/>
      </dsp:nvSpPr>
      <dsp:spPr>
        <a:xfrm>
          <a:off x="635029" y="4338429"/>
          <a:ext cx="9077986" cy="8675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8654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2100" kern="1200" dirty="0"/>
            <a:t>საკონკურსო ნაშრომების გადმოგზავნის,  გასწორებისა და შეფასების  კარგი სიტემა.</a:t>
          </a:r>
        </a:p>
      </dsp:txBody>
      <dsp:txXfrm>
        <a:off x="635029" y="4338429"/>
        <a:ext cx="9077986" cy="867595"/>
      </dsp:txXfrm>
    </dsp:sp>
    <dsp:sp modelId="{BD6A8E20-4C5A-47A4-8132-2A55CC62B9B9}">
      <dsp:nvSpPr>
        <dsp:cNvPr id="0" name=""/>
        <dsp:cNvSpPr/>
      </dsp:nvSpPr>
      <dsp:spPr>
        <a:xfrm>
          <a:off x="92782" y="4229980"/>
          <a:ext cx="1084494" cy="1084494"/>
        </a:xfrm>
        <a:prstGeom prst="mo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4/12/2017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theme/theme1.xml><?xml version="1.0" encoding="utf-8"?>
<a:theme xmlns:a="http://schemas.openxmlformats.org/drawingml/2006/main" name="Books 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787940.potx" id="{F769AD3B-90E4-4F81-9CF2-8BD9F607FEC3}" vid="{18F656D2-BE2F-4155-8430-D393897A45F9}"/>
    </a:ext>
  </a:extLst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01D382-32B0-43EE-932C-28906AF37617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4873beb7-5857-4685-be1f-d57550cc96cc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bookstack presentation (widescreen)</Template>
  <TotalTime>397</TotalTime>
  <Words>287</Words>
  <Application>Microsoft Office PowerPoint</Application>
  <PresentationFormat>მორგებული</PresentationFormat>
  <Paragraphs>60</Paragraphs>
  <Slides>13</Slides>
  <Notes>0</Notes>
  <HiddenSlides>0</HiddenSlides>
  <MMClips>0</MMClips>
  <ScaleCrop>false</ScaleCrop>
  <HeadingPairs>
    <vt:vector size="6" baseType="variant">
      <vt:variant>
        <vt:lpstr>გამოყენებული შრიფტები</vt:lpstr>
      </vt:variant>
      <vt:variant>
        <vt:i4>4</vt:i4>
      </vt:variant>
      <vt:variant>
        <vt:lpstr>თემა</vt:lpstr>
      </vt:variant>
      <vt:variant>
        <vt:i4>1</vt:i4>
      </vt:variant>
      <vt:variant>
        <vt:lpstr>სლაიდების სათაურები</vt:lpstr>
      </vt:variant>
      <vt:variant>
        <vt:i4>13</vt:i4>
      </vt:variant>
    </vt:vector>
  </HeadingPairs>
  <TitlesOfParts>
    <vt:vector size="18" baseType="lpstr">
      <vt:lpstr>Arial</vt:lpstr>
      <vt:lpstr>Century Gothic</vt:lpstr>
      <vt:lpstr>Sylfaen</vt:lpstr>
      <vt:lpstr>Wingdings</vt:lpstr>
      <vt:lpstr>Books 16x9</vt:lpstr>
      <vt:lpstr>დისტანციური სწავლების სისტემის  გამოყენება  სასწავლო და სკოლის ადმინისტრირების  პროცესში </vt:lpstr>
      <vt:lpstr>პრობლემა , გამოწვევა </vt:lpstr>
      <vt:lpstr>გადაწყვეტა</vt:lpstr>
      <vt:lpstr>რატომ Google Classroom-ი?</vt:lpstr>
      <vt:lpstr>PowerPoint-ის პრეზენტაცია</vt:lpstr>
      <vt:lpstr>სასწავლო პროცესში</vt:lpstr>
      <vt:lpstr>მოსწავლის ნაშრომის გასწორება დისტანციურად</vt:lpstr>
      <vt:lpstr>მაღალ სააზროვნო უნარებზე გათვლილი მრავალფეროვანი ტესტები</vt:lpstr>
      <vt:lpstr>პროფესიული განვითარება</vt:lpstr>
      <vt:lpstr>გაკვეთილებზე დასწრების ანალიზი</vt:lpstr>
      <vt:lpstr>კომუნიკაცია და უკუკავშირი</vt:lpstr>
      <vt:lpstr>შედეგები</vt:lpstr>
      <vt:lpstr>გმადლობთ ყურდღებისთვის!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დისტანციური სწავლების სისტემის  გამოყენება  სასწავლო და სკოლის ადმინისტრირების  პროცესში</dc:title>
  <dc:creator>ვარდენ ნიქაბაძე</dc:creator>
  <cp:lastModifiedBy>ვარდენ ნიქაბაძე</cp:lastModifiedBy>
  <cp:revision>28</cp:revision>
  <dcterms:created xsi:type="dcterms:W3CDTF">2017-04-12T06:42:14Z</dcterms:created>
  <dcterms:modified xsi:type="dcterms:W3CDTF">2017-04-12T18:20:29Z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