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58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7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7E19-A154-4296-998D-B93FD21032A1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C7AE5-65CC-444A-8B1F-0B5551C243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2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C7AE5-65CC-444A-8B1F-0B5551C243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3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6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2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4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1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3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2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0E41-1ED1-43F5-827D-5435B50600C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72AB-5A77-4219-8384-D08D4D5F5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5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548" y="-408955"/>
            <a:ext cx="8991599" cy="2038972"/>
          </a:xfrm>
        </p:spPr>
        <p:txBody>
          <a:bodyPr/>
          <a:lstStyle/>
          <a:p>
            <a:r>
              <a:rPr lang="ka-GE" b="1" i="1" dirty="0" smtClean="0">
                <a:ln w="0"/>
                <a:solidFill>
                  <a:srgbClr val="92D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ვლადიმერ სტაროსელსკი</a:t>
            </a:r>
            <a:endParaRPr lang="en-US" b="1" i="1" dirty="0">
              <a:ln w="0"/>
              <a:solidFill>
                <a:srgbClr val="92D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520" y="154955"/>
            <a:ext cx="1733480" cy="17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0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782" y="117693"/>
            <a:ext cx="71760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accent6">
                    <a:lumMod val="50000"/>
                  </a:schemeClr>
                </a:solidFill>
              </a:rPr>
              <a:t>ვლადიმერ ალექსანდრეს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b="1" dirty="0" smtClean="0">
                <a:solidFill>
                  <a:schemeClr val="accent6">
                    <a:lumMod val="50000"/>
                  </a:schemeClr>
                </a:solidFill>
              </a:rPr>
              <a:t>ძე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b="1" dirty="0" smtClean="0">
                <a:solidFill>
                  <a:schemeClr val="accent6">
                    <a:lumMod val="50000"/>
                  </a:schemeClr>
                </a:solidFill>
              </a:rPr>
              <a:t>სტაროსელსკი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დაიბადა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1860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წლის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ნოემბერს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რუსეთში,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მოსამსახურის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ოჯახში.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პროფესით </a:t>
            </a:r>
            <a:r>
              <a:rPr lang="ka-GE" sz="2400" b="1" dirty="0" smtClean="0">
                <a:solidFill>
                  <a:schemeClr val="accent6">
                    <a:lumMod val="50000"/>
                  </a:schemeClr>
                </a:solidFill>
              </a:rPr>
              <a:t>აგრონომი,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 რომელიც შავი ზღვის რაიონში, ხოლო 1888 წლიდან საქართველოში მუშაობდა. იგი კავკასიის მეფისნაცვალის, გრაფ ილარიონ დაშკოვის მეგობარი იყო და მისი დახმარებით 1905 წელს </a:t>
            </a:r>
            <a:r>
              <a:rPr lang="ka-GE" sz="2400" b="1" dirty="0" smtClean="0">
                <a:solidFill>
                  <a:schemeClr val="accent6">
                    <a:lumMod val="50000"/>
                  </a:schemeClr>
                </a:solidFill>
              </a:rPr>
              <a:t>ქუთაისის გუბერნატორის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მოვალეობის შემსრულებლად დაინიშნა.</a:t>
            </a:r>
          </a:p>
          <a:p>
            <a:endParaRPr lang="ka-GE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იგი თანამდებობრივ მდგომარეობას რევოლუციური საქმიანობის ხელშეწყობისათვის იყენებდა, რის გამოც </a:t>
            </a:r>
            <a:r>
              <a:rPr lang="ka-GE" sz="2400" b="1" dirty="0" smtClean="0">
                <a:solidFill>
                  <a:schemeClr val="accent6">
                    <a:lumMod val="50000"/>
                  </a:schemeClr>
                </a:solidFill>
              </a:rPr>
              <a:t>„წითელი გუბერნატორი“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შეარქვეს. </a:t>
            </a:r>
          </a:p>
          <a:p>
            <a:endParaRPr lang="ka-GE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სტაროსელსკი ცხოვრების ბოლომდე </a:t>
            </a:r>
            <a:r>
              <a:rPr lang="ka-GE" sz="2400" b="1" dirty="0" smtClean="0">
                <a:solidFill>
                  <a:schemeClr val="accent6">
                    <a:lumMod val="50000"/>
                  </a:schemeClr>
                </a:solidFill>
              </a:rPr>
              <a:t>ფოტოგრაფად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 მუშაობდა საფრანგეთში და პარიზის ბოლშევიკების სექციას ეხმარებოდა.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34" y="337930"/>
            <a:ext cx="4342986" cy="6069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29267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161" y="374549"/>
            <a:ext cx="655320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1880წელს  რუსეთის ვენახებში მავნებელი ფილოქსერა გავრცელდა, რამაც დიდი ზიანი მიაყენა საფრანგეთის  ვენახებს  და ევროპის სხვა ქვეყნებსაც  მოედო.</a:t>
            </a:r>
            <a:endParaRPr lang="ka-G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43" y="1648139"/>
            <a:ext cx="7053943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sz="2000" dirty="0" smtClean="0">
                <a:solidFill>
                  <a:schemeClr val="accent6">
                    <a:lumMod val="50000"/>
                  </a:schemeClr>
                </a:solidFill>
              </a:rPr>
              <a:t>1889 წელს ფილოქსერის პარტიამ ვ.გეევსკის მეთაურობით ფილოქსერა აღმოაჩინა შორაპნის მაზრის სოფელ ალისუბანში, ჩიკვაიძის მამულში, საიდანაც ის სწრაფად მოედო იმერეთის ვენახების დიდ ფართობს. </a:t>
            </a:r>
            <a:endParaRPr lang="ka-G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543" y="5006735"/>
            <a:ext cx="7053943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4751388" algn="l"/>
              </a:tabLst>
            </a:pPr>
            <a:r>
              <a:rPr lang="ka-GE" sz="2000" dirty="0" smtClean="0">
                <a:solidFill>
                  <a:schemeClr val="accent6">
                    <a:lumMod val="50000"/>
                  </a:schemeClr>
                </a:solidFill>
              </a:rPr>
              <a:t>თავგამოდებულმა ცდამ მოესპოთ მავნებელი შედეგი არ გამოიღო, რადგან ფოლოქსერა ამ დროისათვის მოდებული იყო არა მარტო ალისუბანსა და ქუთაისში, არამედ მთელს იმერეთში-სვირში, კვალითში, ოფჩაში, დიმში და სხვაგან.</a:t>
            </a:r>
            <a:endParaRPr lang="ka-G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161" y="3189813"/>
            <a:ext cx="655320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ფილოქსერის  მასობრივად გავრცელებამ და ვაზის სოკოვანმა დაავადებებმა გამოიწვია არა მარტო ყურძნის მოსავლისა და ღვინის წარმოების მკვეთრად დაცემა, არამედ ვენახების ნარგავების დაკნინება და გახმობა.</a:t>
            </a:r>
            <a:endParaRPr lang="ka-G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6" y="3414691"/>
            <a:ext cx="4241128" cy="2470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251" y="240507"/>
            <a:ext cx="3484797" cy="28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6618" y="1069658"/>
            <a:ext cx="6545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ქართული ვაზის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გადარჩენის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მიზნით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კავკასიის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ფილოქსერის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კომიტეტმა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შეადგინა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და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იმერეთში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გაამწესა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ორი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დასი. პირველ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დასს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ხელმძღვანელობდა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აგრონომი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ივანე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ზაქარიას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ძე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ანდრონიკაშვილი, ხოლო მეორეს - აგრონომი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ვლადიმერ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ალექსანდეს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ძე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სტაროსელსკი. 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441" y="3672114"/>
            <a:ext cx="6576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ფილოქსერის წინააღმდეგ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ბრძოლის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კომიტეტმა, ვლადიმერ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სტაროსელსკისა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და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ივანე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ანდრონიკაშვილის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ინიციატივით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და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ხელმძღვანელობით,1890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წლის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სექტემბერს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ზესტაფონის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მახლობლად სოფელ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საქარაში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მოაწყო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i="1" dirty="0" smtClean="0">
                <a:solidFill>
                  <a:schemeClr val="accent6">
                    <a:lumMod val="50000"/>
                  </a:schemeClr>
                </a:solidFill>
              </a:rPr>
              <a:t>ამერიკული</a:t>
            </a:r>
            <a:r>
              <a:rPr lang="ka-GE" sz="2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i="1" dirty="0" smtClean="0">
                <a:solidFill>
                  <a:schemeClr val="accent6">
                    <a:lumMod val="50000"/>
                  </a:schemeClr>
                </a:solidFill>
              </a:rPr>
              <a:t>ვაზის</a:t>
            </a:r>
            <a:r>
              <a:rPr lang="ka-GE" sz="2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i="1" dirty="0" smtClean="0">
                <a:solidFill>
                  <a:schemeClr val="accent6">
                    <a:lumMod val="50000"/>
                  </a:schemeClr>
                </a:solidFill>
              </a:rPr>
              <a:t>სანერგე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,რომელიც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შემდგომში გადაიქცა ქართული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ვაზის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გადარჩენის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მთავარ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და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ძირითად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დასაყრდენ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ცენტრად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არა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 მარტო საქართველოში, არამედ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მთელს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სამხრეთ</a:t>
            </a:r>
            <a:r>
              <a:rPr lang="ka-GE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i="1" dirty="0" smtClean="0">
                <a:solidFill>
                  <a:schemeClr val="accent6">
                    <a:lumMod val="50000"/>
                  </a:schemeClr>
                </a:solidFill>
              </a:rPr>
              <a:t>კავკასიაში.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6618" y="230269"/>
            <a:ext cx="6545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200" b="1" i="1" dirty="0" smtClean="0">
                <a:solidFill>
                  <a:schemeClr val="accent6">
                    <a:lumMod val="50000"/>
                  </a:schemeClr>
                </a:solidFill>
              </a:rPr>
              <a:t>ფილოქსერის წინააღმდეგ</a:t>
            </a:r>
            <a:r>
              <a:rPr lang="ka-GE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3200" b="1" i="1" dirty="0" smtClean="0">
                <a:solidFill>
                  <a:schemeClr val="accent6">
                    <a:lumMod val="50000"/>
                  </a:schemeClr>
                </a:solidFill>
              </a:rPr>
              <a:t>ბრძოლა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2" y="3263264"/>
            <a:ext cx="5113969" cy="3181517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1" y="437808"/>
            <a:ext cx="4953968" cy="2786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80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371" y="113331"/>
            <a:ext cx="7168245" cy="369331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პირველად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საქარაში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გაიხსნა გოგირდნახშირბადის,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ფილოქსერისა და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ვენახის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სხვა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მავნებლების წინააღმდეგ საბრძოლველი ხელსაწყოების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ცენტრალური საწყობი,რომელიც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ფილოქსერის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გამომრკვევ ყველა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პარტიას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არა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 ამარტო ინსექტიციდებითა და აპარატურიტით ამარაგებდა, არამედ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გასცემდა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საჭირო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რჩევა დარიგებებსა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და სამოქმედო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ინსტრუქციებს.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თავდაპირველად საქარის საცდელ სადგურში ფილოქსერას წინააღმდეგ იყენებდნენ  გოგირდ-ნახშირბადით ნიადაგის დამუშავებას. მაგრამ ცოტა ხნის შემდეგ სხვა ქვეყნებში, კერძოდ საფრანგეთში, წარმოებული ცდებით ვ.სტაროსელსკი დარწმუნდა ამერიკულ ვაზზე მყნობის მეთოდის უპირატესობაში.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617" y="113331"/>
            <a:ext cx="4486723" cy="2727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138" y="3588936"/>
            <a:ext cx="4688516" cy="2849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3941715"/>
            <a:ext cx="4499429" cy="273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12035" y="564311"/>
            <a:ext cx="3409406" cy="454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31073" y="378823"/>
            <a:ext cx="6897189" cy="57981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1898 წელს ვ. სტაროსელსკი სპეციალურად გაემგზავრა პეტერბურგში მიწათმოწმედებისა და  სახელმწიფო ქონებათა სამინისტროში, სანერგესთან ერთწლიანი სკოლის გახსნის მოსაგვარებლად. აქ მოიწონეს მისი წინადადება და იმავე წელს მინისტრის ბრძანებით საქარაში დაარსდა ერთწლიანი მუშა-პრაქტიკოსების სკოლა. ამ სკოლამ, რომელიც 1913 წელს გადაკეთდა მევენახეობა-მეღვინეობის პრაქტიკულ უმდაბლეს სკოლად, დიდი ავტორიტეტი მოიპოვა.  სასწავლებელმა თავისი არსებობის მანძილზე 132 კაცი მოამზადა.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3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42" y="261258"/>
            <a:ext cx="64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წიპწით აღმოცენებული ნერგები ადვილად ავადდებოდა სოკოვანი დაავადებით, ნაკლებად უძლებდა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ფილოქსერას და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ცხადია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ვენახების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აღსადგენად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არ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გამოდგებოდა. ამიტომ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1893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წელს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სახელმწიფო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ქონებათა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სამინისტრომ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აღძრა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შუა-მდგომლობა, რათა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 ნებართვა მიეღო ამერიკული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ვაზის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ერთწლიანი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 კალმის საფრანგეთიდან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შემოტანაზე.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 ეს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საქმე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ითავა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ვ.სტაროსელსკიმ. მან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იმოგზაურა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საფრანგეთში, მოინახულა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მევენახეობის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ძირითადი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რაიონები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და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აღტაცებული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დარჩა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იმ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დიდი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შრომით, რაც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 საფრანგეთის მევენახეებს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განადგურებული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ვენახების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აღდგენისათვის</a:t>
            </a:r>
            <a:r>
              <a:rPr lang="ka-GE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50000"/>
                  </a:schemeClr>
                </a:solidFill>
              </a:rPr>
              <a:t>გაუწევიათ.</a:t>
            </a:r>
            <a:endParaRPr lang="ka-G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43" y="5042263"/>
            <a:ext cx="593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ვ.  სტაროსელსკის  დაჟინებული  მოთხოვნით, საქარის</a:t>
            </a:r>
            <a:r>
              <a:rPr lang="ka-GE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საცდელი სადგურისათვის საფრანგეთიდან</a:t>
            </a:r>
            <a:r>
              <a:rPr lang="ka-GE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შემოიტანეს საუკეთესო ხარისხის სხვადასხვა ჯიშის</a:t>
            </a:r>
            <a:r>
              <a:rPr lang="ka-GE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3000</a:t>
            </a:r>
            <a:r>
              <a:rPr lang="ka-GE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ლერწი.</a:t>
            </a:r>
            <a:endParaRPr lang="ka-GE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4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74" y="303350"/>
            <a:ext cx="5897155" cy="132343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ka-GE" sz="2000" dirty="0" smtClean="0">
                <a:solidFill>
                  <a:srgbClr val="002060"/>
                </a:solidFill>
              </a:rPr>
              <a:t>1897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წელს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საქარის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სანერგეში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პირველად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დარგეს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ნამყენი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ევროპული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ვაზი,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აქ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1898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წლისათვის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დამყნილი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იყო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51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ჯიში,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აქედან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ადგილობრივი,ხოლო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დანარჩენი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a-GE" sz="2000" dirty="0" smtClean="0">
                <a:solidFill>
                  <a:srgbClr val="002060"/>
                </a:solidFill>
              </a:rPr>
              <a:t>ფრანგული.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8229" y="4880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02060"/>
                </a:solidFill>
              </a:rPr>
              <a:t>ქ</a:t>
            </a:r>
            <a:r>
              <a:rPr lang="ka-GE" sz="2400" b="1" dirty="0" smtClean="0">
                <a:solidFill>
                  <a:srgbClr val="002060"/>
                </a:solidFill>
              </a:rPr>
              <a:t>უთაისის გუბერნიის  შორაპნისა და ქუთაისის მაზრების ვაზის ჯიშები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4080" y="1319012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i="1" dirty="0" smtClean="0">
                <a:solidFill>
                  <a:srgbClr val="002060"/>
                </a:solidFill>
              </a:rPr>
              <a:t>შეადგინა ვ. ა. სტაროსელსკიმ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8229" y="1932520"/>
            <a:ext cx="36967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 smtClean="0"/>
              <a:t>ადანასური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 smtClean="0"/>
              <a:t>შავი – კამური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 smtClean="0"/>
              <a:t>ციცქა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 smtClean="0"/>
              <a:t> ოცხანური საფერე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 smtClean="0"/>
              <a:t>ცოლიკაური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 smtClean="0"/>
              <a:t>კაპისტონი</a:t>
            </a:r>
            <a:r>
              <a:rPr lang="ka-GE" sz="2400" dirty="0" smtClean="0"/>
              <a:t> </a:t>
            </a:r>
            <a:endParaRPr lang="ka-GE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/>
              <a:t> </a:t>
            </a:r>
            <a:r>
              <a:rPr lang="ka-GE" sz="2400" dirty="0" smtClean="0"/>
              <a:t>რკო</a:t>
            </a:r>
            <a:endParaRPr lang="ka-GE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/>
              <a:t> </a:t>
            </a:r>
            <a:r>
              <a:rPr lang="ka-GE" sz="2400" dirty="0" smtClean="0"/>
              <a:t>კრახუნა</a:t>
            </a:r>
            <a:endParaRPr lang="ka-GE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/>
              <a:t> </a:t>
            </a:r>
            <a:r>
              <a:rPr lang="ka-GE" sz="2400" dirty="0" smtClean="0"/>
              <a:t>კუნძა</a:t>
            </a:r>
            <a:endParaRPr lang="ka-GE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2400" dirty="0"/>
              <a:t> </a:t>
            </a:r>
            <a:r>
              <a:rPr lang="ka-GE" sz="2400" dirty="0" smtClean="0"/>
              <a:t>არგვეთული საფერავი </a:t>
            </a:r>
            <a:endParaRPr lang="ka-GE" sz="2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922" y="1897037"/>
            <a:ext cx="2524034" cy="359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68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523</Words>
  <Application>Microsoft Office PowerPoint</Application>
  <PresentationFormat>Широкоэкранный</PresentationFormat>
  <Paragraphs>33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Sylfaen</vt:lpstr>
      <vt:lpstr>Wingdings</vt:lpstr>
      <vt:lpstr>Office Theme</vt:lpstr>
      <vt:lpstr>ვლადიმერ სტაროსელსკი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 Windows</cp:lastModifiedBy>
  <cp:revision>23</cp:revision>
  <dcterms:created xsi:type="dcterms:W3CDTF">2022-12-18T07:47:56Z</dcterms:created>
  <dcterms:modified xsi:type="dcterms:W3CDTF">2022-12-22T16:53:10Z</dcterms:modified>
</cp:coreProperties>
</file>