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5:31.821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55:37.727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6 226 0,'0'-57'640,"0"1"-609,0 0-15,0-1 31,57 57 0,-1 0-32,-56 57 392,0-1-345,0 0-31,0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56:17.6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63 0,'0'56'47,"0"-112"93,57 56-140,-1-57 16,1 57 0,-1 0-1,1 0 16,-57 57-15,0-1-16,0 1 16,0-1-16,0 0 15,0 1 1,-57-57-16,57 56 16,-56-56-16,-1 0 15,1 0-15,-1 0 31,57-56 48,0-1-64,113 57 16,-56 0 1,-57 57 30,0-114 48,0 1-95,56 0 1,1 56-1,-1 0 1,1 0 15,-57 56 63,0 0-94,-57-56 16,1 0-1,-1 0 1,57-56 62,0 0-62,0-1-1,0 1 1,57 56 15,-57 56 32,0 1-32,-57-57 31,114 0 79,-1 0-125,-56 56 77,0 0-77,-56-56 0,56 57 187,0-1-188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6:20.557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6:23.150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6:44.08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0,'56'0'297,"-56"57"-266,57-57-15,-1 0 15,-56 56-31,0 0 31,-56-56 563,-1 0-547,57-56 281,57 56 78,-1 0-375,0 0 79,-56 56-1,0 1-62,0-1-16,0 1 0,0-1-15,0 1 0,-56-57 15,56 56-31,-56 1 31,56-1-31,0 0 31,-57-56-15,57 57 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7:33.9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58 31 0,'-56'0'31,"112"0"110,1 0-125,-1 0 15,-56 57 359,-56-57-374,-1 0-16,1 0 31,56-57 32,0 1-32,0 112 110,56-56 62,1 0-188,-1 0 1,1 0 31,-57 57 15,0-1-15,0 1 156,-57-57-78,1 0-93,-1 0-1,57-57 47,0 1 110,57 56-126,-1 0-46,1 0 62,-1 0 78,-56 56-47,0 1-77,-56-57-17,-1 0 17,1 0 14,-1 0-14,57-57 61,0 1-61,0-1 30,57 57 16,-1 0-62,1 0 31,-57 57 218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7:36.9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19 691 0,'0'-57'16,"0"1"0,0-1-1,0 1 1,0-1-1,0 1 1,0 0-16,0-1 16,0 1-1,0-1 17,0 1 14,56-1-14,1 57-1,-1 0 0,0 0 0,1 0-15,-1 0 15,-56 57 1,57-57-32,-57 56 46,0 1-30,56-57 0,-56 56-1,0 1-15,0-1 16,0 0 0,0 1-1,0-1-15,0 1 16,0-1 15,0 1-15,0-1-1,0 1 17,0-1-17,-56-56 16,56 56-15,-57 1 0,57-1 46,0 1-15,0-1 0,0 1-31,0-1 30,0 1-14,0-1 30,0 0 157,0 1-188,0-1 0,0 1 1,0-1-17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7:39.0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93 282 0,'0'-56'172,"0"-1"-157,0 1 1,0-1 15,0 1-15,57 56 31,-57 56 31,0 1-47,-57-57 16,1 0-16,-1 0-15,114 0 187,-1 0-172,1 0 32,-57 56-63,0 1 31,0-1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7:42.2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60 177 0,'-56'0'0,"56"-56"78,0-1-31,56 57 15,1 0-46,-1 0 62,-56 57-63,0-1-15,0 1 32,0-1 15,-56-56-16,-1 0-16,1 0 1,56-56 31,0-1-31,0 1-1,0-1 1,0 1 46,56 56-46,1 0 0,-1 0 15,1 0 0,-57 56-15,0 1-1,0-1 1,0 1 15,0-1-15,0 1 31,0-1-16,-57-56-31,1 0 47,56-56 31,0-1-62,0 1 15,0-1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19T12:48:39.491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58 186 0,'-57'0'172,"57"-57"-157,0 1 32,0-1-16,0 114 141,0-1 94,57-56-250,-57 57 30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22EF-4F88-4238-A7DF-CEF850024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FCBC-BD55-4127-BE07-7743A4136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AC1E-0996-400B-99F4-352F7BCA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8EB5-2611-4B56-BA05-91DDA219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5E1FD-91C6-44D0-A6CC-F8B9813E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6FAF-DEE1-47A3-B781-7EDD4490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8CCE8-AB02-4080-A0F8-C345F7060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19932-0212-4963-A5C6-4A8B68F5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59B4A-1FC1-4326-BFE1-4CD52B55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E0632-D9B5-407A-AC8C-D0BA4971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81E02-2D97-4A59-9B80-3FA2C1BB0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20D48-EFA2-43E2-8745-43966BBBA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B1D3-9EAD-44F0-A00B-CE67C20E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E4DE-035C-4221-AE1C-E6E896EC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CC512-52D0-4164-A9F7-37DF3DF4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66EC-C632-45E8-AFBD-7FD8D350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87936-ED83-4F2B-84C1-A13A3CE0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EDC23-C4FC-43B0-AC54-ED1FE2B2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CBB59-5B47-4260-8136-BD905C26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309B-6DE6-4727-A6E9-91314A1E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514D-6C0D-42CE-8196-2062B67F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5129-717A-432D-8B89-3F10E8DD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927B-03A4-421A-AF46-9F07A3E1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02CC0-3047-40B3-B8EE-F65CA743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EF82B-566E-4A94-9453-3AE50B8A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2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A672-E72A-42E4-9503-0DEFEF41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FFED-FD0E-4F82-862B-5F5D1E8C5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EE703-E75D-4DC2-93B0-30A15A05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33B4F-27EF-4DA9-916A-CD9242DE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2FCE7-8639-4A11-9705-0BA58444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0D06-B3F9-41F7-A0FD-A126BEC1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57DC-EEB6-439A-815F-7D8FE4E8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A354-12C6-4C21-BD72-2482CA8D0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9ED1F-73B8-4F16-94BD-02E2FC320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5F2DD-B15C-4E53-A0FA-CB123A568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D2393-BECB-4316-96C5-8A38AAA0F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343D1-1AE5-4769-9304-72213753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B2A5-5DB8-45A6-A9B3-3D2202CC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EA246-7B3C-4176-A6EE-CFF9DD42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D20D-26BA-4B0A-9A98-31640183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55765-D73B-4908-AF24-3384970A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87FC4-9187-464D-9A1B-DB4DAF39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03A79-B091-4377-A19D-1B365061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04A4A-F084-43F1-8AEE-2301BF3E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40895-DADB-41D3-AFCC-52CFB03C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4E30A-AAC3-47BC-BEC6-FE098F6F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454D-EDE1-4F4A-8AFD-1BF391AC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709A-CE1E-40B4-AEB6-53FCEB2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EE94A-5E25-45E7-ACD1-B66615761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8235-E305-469A-AAB2-854DDB1A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B592B-A361-44E2-860F-2E58458D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DDBB-7BC8-44E6-AD9C-8CB605D9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DAEF-3F23-4FE5-9E76-053AB0DE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CB417-0812-4431-A72C-40925D24A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D255C-BE4C-4806-A7BC-74E408BB1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108B6-9405-4CE0-A772-228F7C4C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5ABEC-46EE-4AC0-BC8D-745DA896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5711F-80B6-45FB-BCA3-16F6AF9C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F2778-63BE-41AD-98AE-5D9E6B29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A45B9-169E-43C2-AE86-096B5BE72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26A2-1CD8-415C-A052-878F5C6B5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74A9-7BA1-4B0D-B4DF-3434080EFB5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3E30-3F94-4344-BE93-994F6D0E6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BC18D-59DD-4342-8740-B7F7E5A2D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CCF6-1B98-4B1B-93C3-788DE1BC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mis188-my.sharepoint.com/:v:/g/personal/gigauri_nana2_teachers_gov_ge/EbfLlf46nZJOlo0YRX-oVr0BZjkQ6I-fRNF4fEbFplh-Ig?e=sJk5q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43A6-E6BF-44EE-B992-9D755FDF8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კომპიუტერული ტექნოლოგიების გამოყენება სწავლა-სწავლების პროცესში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0850D-11D4-44A8-B22B-2B71DDB24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err="1"/>
              <a:t>წეროვნის</a:t>
            </a:r>
            <a:r>
              <a:rPr lang="ka-GE" dirty="0"/>
              <a:t> </a:t>
            </a:r>
            <a:r>
              <a:rPr lang="en-US" dirty="0"/>
              <a:t>N</a:t>
            </a:r>
            <a:r>
              <a:rPr lang="ka-GE" dirty="0"/>
              <a:t>3 საჯარო სკოლა</a:t>
            </a:r>
          </a:p>
          <a:p>
            <a:r>
              <a:rPr lang="ka-GE" dirty="0"/>
              <a:t>მასწავლებელი : ნანა გიგაური</a:t>
            </a:r>
          </a:p>
          <a:p>
            <a:r>
              <a:rPr lang="ka-GE" dirty="0"/>
              <a:t>კომპიუტერული ტექნოლოგიების ექსპერტი: ნანა ნოზაძე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4185-8849-4B63-9FE5-3EC9B757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A3ED58-C30E-47F0-8D0F-D26AE8AC4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125"/>
            <a:ext cx="5836920" cy="612774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6F904F-76C4-4CA1-AF49-0FAA6D6D5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5694680" cy="6127749"/>
          </a:xfrm>
        </p:spPr>
      </p:pic>
    </p:spTree>
    <p:extLst>
      <p:ext uri="{BB962C8B-B14F-4D97-AF65-F5344CB8AC3E}">
        <p14:creationId xmlns:p14="http://schemas.microsoft.com/office/powerpoint/2010/main" val="218549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AF4B0-1043-4A22-A656-FB133262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284480"/>
            <a:ext cx="11318240" cy="65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CC8BE-D1DE-4E86-9CD7-ECDB6CBF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365760"/>
            <a:ext cx="1123696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C929-B8A7-43EA-9CDA-4D124E47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E8F936-7889-44C5-8C5F-109D3A47F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0A49B-D441-4DDA-8CB8-D6F02E05DB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D16A-A580-46E9-902B-7D80452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8E4D5-DB39-43BA-8ED2-01E0C0D4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2548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F8583-6B2C-4539-81C9-5AFFFC53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9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73382-9531-4427-AE57-8ADC6B6C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41535-D3FD-47BF-90B5-3C34420C9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918DF-5472-4DAA-B307-A1072A6F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6D3931-F1D0-45FC-8024-1EAB9AAD6647}"/>
                  </a:ext>
                </a:extLst>
              </p14:cNvPr>
              <p14:cNvContentPartPr/>
              <p14:nvPr/>
            </p14:nvContentPartPr>
            <p14:xfrm>
              <a:off x="5321600" y="1869400"/>
              <a:ext cx="45000" cy="81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6D3931-F1D0-45FC-8024-1EAB9AAD66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8600" y="1806400"/>
                <a:ext cx="17064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56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C73DB-C415-4F3B-A6AE-0C9EBAC5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D796C2-6CDA-478F-9AEB-E943320F998C}"/>
                  </a:ext>
                </a:extLst>
              </p14:cNvPr>
              <p14:cNvContentPartPr/>
              <p14:nvPr/>
            </p14:nvContentPartPr>
            <p14:xfrm>
              <a:off x="11826080" y="2009440"/>
              <a:ext cx="142920" cy="14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D796C2-6CDA-478F-9AEB-E943320F99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8080" y="1991440"/>
                <a:ext cx="178560" cy="1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06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382B-37EF-4FEF-9D4F-EB7FA7BB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კომპლექსური დავალება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4139-4334-4BFB-A596-B890C37D8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dirty="0"/>
              <a:t>საგანი: ქართული ენა და ლიტერატურა</a:t>
            </a:r>
          </a:p>
          <a:p>
            <a:r>
              <a:rPr lang="ka-GE" dirty="0"/>
              <a:t>კლასი: პირველი</a:t>
            </a:r>
          </a:p>
          <a:p>
            <a:r>
              <a:rPr lang="ka-GE" dirty="0"/>
              <a:t>თემა: ჩვენი გარემო</a:t>
            </a:r>
          </a:p>
          <a:p>
            <a:r>
              <a:rPr lang="ka-GE" dirty="0"/>
              <a:t>სამიზნე ცნება: დეკოდირება- კოდირება</a:t>
            </a:r>
          </a:p>
          <a:p>
            <a:r>
              <a:rPr lang="ka-GE" dirty="0"/>
              <a:t>ძირითადი რესურსი: </a:t>
            </a:r>
            <a:r>
              <a:rPr lang="ka-GE" dirty="0" err="1"/>
              <a:t>საანბანე</a:t>
            </a:r>
            <a:r>
              <a:rPr lang="ka-GE" dirty="0"/>
              <a:t> წიგნები: ,,დათვი </a:t>
            </a:r>
            <a:r>
              <a:rPr lang="ka-GE" dirty="0" err="1"/>
              <a:t>დადუ</a:t>
            </a:r>
            <a:r>
              <a:rPr lang="ka-GE" dirty="0"/>
              <a:t>“</a:t>
            </a:r>
          </a:p>
          <a:p>
            <a:pPr fontAlgn="base"/>
            <a:r>
              <a:rPr lang="en-US" b="1" dirty="0" err="1"/>
              <a:t>საკითხები</a:t>
            </a:r>
            <a:r>
              <a:rPr lang="en-US" b="1" dirty="0"/>
              <a:t>:</a:t>
            </a:r>
            <a:r>
              <a:rPr lang="en-US" dirty="0"/>
              <a:t> </a:t>
            </a:r>
          </a:p>
          <a:p>
            <a:pPr lvl="0" fontAlgn="base"/>
            <a:r>
              <a:rPr lang="en-US" dirty="0"/>
              <a:t> </a:t>
            </a:r>
            <a:r>
              <a:rPr lang="en-US" dirty="0" err="1"/>
              <a:t>ახალი</a:t>
            </a:r>
            <a:r>
              <a:rPr lang="en-US" dirty="0"/>
              <a:t> </a:t>
            </a:r>
            <a:r>
              <a:rPr lang="en-US" dirty="0" err="1"/>
              <a:t>ასოები</a:t>
            </a:r>
            <a:r>
              <a:rPr lang="en-US" dirty="0"/>
              <a:t>; · </a:t>
            </a:r>
          </a:p>
          <a:p>
            <a:pPr lvl="0" fontAlgn="base"/>
            <a:r>
              <a:rPr lang="en-US" dirty="0" err="1"/>
              <a:t>ასოს</a:t>
            </a:r>
            <a:r>
              <a:rPr lang="en-US" dirty="0"/>
              <a:t> </a:t>
            </a:r>
            <a:r>
              <a:rPr lang="en-US" dirty="0" err="1"/>
              <a:t>ნაწილები</a:t>
            </a:r>
            <a:r>
              <a:rPr lang="en-US" dirty="0"/>
              <a:t> (</a:t>
            </a:r>
            <a:r>
              <a:rPr lang="en-US" dirty="0" err="1"/>
              <a:t>რკალი</a:t>
            </a:r>
            <a:r>
              <a:rPr lang="en-US" dirty="0"/>
              <a:t>, </a:t>
            </a:r>
            <a:r>
              <a:rPr lang="en-US" dirty="0" err="1"/>
              <a:t>რგოლი</a:t>
            </a:r>
            <a:r>
              <a:rPr lang="en-US" dirty="0"/>
              <a:t>, </a:t>
            </a:r>
            <a:r>
              <a:rPr lang="en-US" dirty="0" err="1"/>
              <a:t>სწორი</a:t>
            </a:r>
            <a:r>
              <a:rPr lang="en-US" dirty="0"/>
              <a:t> </a:t>
            </a:r>
            <a:r>
              <a:rPr lang="en-US" dirty="0" err="1"/>
              <a:t>ხაზი</a:t>
            </a:r>
            <a:r>
              <a:rPr lang="en-US" dirty="0"/>
              <a:t>); ·</a:t>
            </a:r>
          </a:p>
          <a:p>
            <a:pPr lvl="0" fontAlgn="base"/>
            <a:r>
              <a:rPr lang="ka-GE" dirty="0"/>
              <a:t> </a:t>
            </a:r>
            <a:r>
              <a:rPr lang="en-US" dirty="0" err="1"/>
              <a:t>ასოს</a:t>
            </a:r>
            <a:r>
              <a:rPr lang="en-US" dirty="0"/>
              <a:t> </a:t>
            </a:r>
            <a:r>
              <a:rPr lang="en-US" dirty="0" err="1"/>
              <a:t>განლაგება</a:t>
            </a:r>
            <a:r>
              <a:rPr lang="en-US" dirty="0"/>
              <a:t> </a:t>
            </a:r>
            <a:r>
              <a:rPr lang="en-US" dirty="0" err="1"/>
              <a:t>ბადიანი</a:t>
            </a:r>
            <a:r>
              <a:rPr lang="en-US" dirty="0"/>
              <a:t> </a:t>
            </a:r>
            <a:r>
              <a:rPr lang="en-US" dirty="0" err="1"/>
              <a:t>რვეულის</a:t>
            </a:r>
            <a:r>
              <a:rPr lang="en-US" dirty="0"/>
              <a:t> </a:t>
            </a:r>
            <a:r>
              <a:rPr lang="en-US" dirty="0" err="1"/>
              <a:t>სტრიქონში</a:t>
            </a:r>
            <a:r>
              <a:rPr lang="en-US" dirty="0"/>
              <a:t> (</a:t>
            </a:r>
            <a:r>
              <a:rPr lang="en-US" dirty="0" err="1"/>
              <a:t>ქვედა</a:t>
            </a:r>
            <a:r>
              <a:rPr lang="en-US" dirty="0"/>
              <a:t>, </a:t>
            </a:r>
            <a:r>
              <a:rPr lang="en-US" dirty="0" err="1"/>
              <a:t>შუა</a:t>
            </a:r>
            <a:r>
              <a:rPr lang="en-US" dirty="0"/>
              <a:t>, </a:t>
            </a:r>
            <a:r>
              <a:rPr lang="en-US" dirty="0" err="1"/>
              <a:t>ზედა</a:t>
            </a:r>
            <a:r>
              <a:rPr lang="en-US" dirty="0"/>
              <a:t> </a:t>
            </a:r>
            <a:r>
              <a:rPr lang="en-US" dirty="0" err="1"/>
              <a:t>უჯრებში</a:t>
            </a:r>
            <a:r>
              <a:rPr lang="en-US" dirty="0"/>
              <a:t>); ·</a:t>
            </a:r>
          </a:p>
          <a:p>
            <a:pPr lvl="0" fontAlgn="base"/>
            <a:r>
              <a:rPr lang="ka-GE" dirty="0"/>
              <a:t> </a:t>
            </a:r>
            <a:r>
              <a:rPr lang="en-US" dirty="0" err="1"/>
              <a:t>ანბანი</a:t>
            </a:r>
            <a:r>
              <a:rPr lang="en-US" dirty="0"/>
              <a:t>; ·</a:t>
            </a:r>
          </a:p>
          <a:p>
            <a:pPr lvl="0" fontAlgn="base"/>
            <a:r>
              <a:rPr lang="ka-GE" dirty="0"/>
              <a:t> </a:t>
            </a:r>
            <a:r>
              <a:rPr lang="en-US" dirty="0" err="1"/>
              <a:t>სხვადასხვა</a:t>
            </a:r>
            <a:r>
              <a:rPr lang="en-US" dirty="0"/>
              <a:t> </a:t>
            </a:r>
            <a:r>
              <a:rPr lang="en-US" dirty="0" err="1"/>
              <a:t>მნიშვნელობის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ნაცნობი</a:t>
            </a:r>
            <a:r>
              <a:rPr lang="en-US" dirty="0"/>
              <a:t> </a:t>
            </a:r>
            <a:r>
              <a:rPr lang="en-US" dirty="0" err="1"/>
              <a:t>სიტყვები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9C84B4-4172-41E3-A04B-B0DEC09A0CD0}"/>
              </a:ext>
            </a:extLst>
          </p:cNvPr>
          <p:cNvSpPr/>
          <p:nvPr/>
        </p:nvSpPr>
        <p:spPr>
          <a:xfrm>
            <a:off x="211394" y="146543"/>
            <a:ext cx="12088761" cy="577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a-GE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საკვანძო შეკითხვები: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რისგან შედგება წარმოთქმული სიტყვა? როგორ უკავშირდება დაწერილი  სიტყვა წარმოთქმულ სიტყვას?</a:t>
            </a:r>
            <a:endParaRPr lang="en-US" sz="36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როგორ წავიკითხო სიტყვები?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   როგორ დავწერო სიტყვები?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როგორ </a:t>
            </a:r>
            <a:r>
              <a:rPr lang="ka-GE" sz="3600" dirty="0" err="1">
                <a:ea typeface="Times New Roman" panose="02020603050405020304" pitchFamily="18" charset="0"/>
              </a:rPr>
              <a:t>გავიწაფო</a:t>
            </a:r>
            <a:r>
              <a:rPr lang="ka-GE" sz="3600" dirty="0">
                <a:ea typeface="Times New Roman" panose="02020603050405020304" pitchFamily="18" charset="0"/>
              </a:rPr>
              <a:t> კითხვაში? 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როგორ მოვახდინო მსმენელზე შთაბეჭდილება?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რა დამეხმარება ამბის </a:t>
            </a:r>
            <a:r>
              <a:rPr lang="ka-GE" sz="3600" dirty="0" err="1">
                <a:ea typeface="Times New Roman" panose="02020603050405020304" pitchFamily="18" charset="0"/>
              </a:rPr>
              <a:t>შეთხვზაში</a:t>
            </a:r>
            <a:r>
              <a:rPr lang="ka-GE" sz="3600" dirty="0"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3600" dirty="0">
                <a:ea typeface="Times New Roman" panose="02020603050405020304" pitchFamily="18" charset="0"/>
              </a:rPr>
              <a:t>როგორ გავაუმჯობესო ნაწერის პირველადი ვარიანტი?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86EB8-0080-41E8-A3E2-185C9E4F4CF0}"/>
              </a:ext>
            </a:extLst>
          </p:cNvPr>
          <p:cNvSpPr/>
          <p:nvPr/>
        </p:nvSpPr>
        <p:spPr>
          <a:xfrm>
            <a:off x="383459" y="412956"/>
            <a:ext cx="11218606" cy="488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კომპლექსური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დავალება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r>
              <a:rPr lang="ka-G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fontAlgn="base">
              <a:lnSpc>
                <a:spcPct val="107000"/>
              </a:lnSpc>
            </a:pPr>
            <a:endParaRPr lang="ka-GE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ka-GE" sz="3200" dirty="0">
                <a:ea typeface="Times New Roman" panose="02020603050405020304" pitchFamily="18" charset="0"/>
                <a:cs typeface="Calibri" panose="020F0502020204030204" pitchFamily="34" charset="0"/>
              </a:rPr>
              <a:t>  ნასწავლი ასო-ბგერებით შეადგინე ორ- სამ სიტყვიანი წინადადება, რომლის სიტყვებიც დაიწყება   ,,დ“ ასო-ბგერაზე.  </a:t>
            </a:r>
            <a:endParaRPr lang="en-US" sz="32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3200" u="sng" dirty="0"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ka-GE" sz="3600" u="sng" dirty="0" err="1">
                <a:ea typeface="Times New Roman" panose="02020603050405020304" pitchFamily="18" charset="0"/>
                <a:cs typeface="Calibri" panose="020F0502020204030204" pitchFamily="34" charset="0"/>
              </a:rPr>
              <a:t>ელექტონული</a:t>
            </a:r>
            <a:r>
              <a:rPr lang="ka-GE" sz="3600" u="sng" dirty="0">
                <a:ea typeface="Times New Roman" panose="02020603050405020304" pitchFamily="18" charset="0"/>
                <a:cs typeface="Calibri" panose="020F0502020204030204" pitchFamily="34" charset="0"/>
              </a:rPr>
              <a:t> რესურსის ,,ვსწავლობ თამაშის </a:t>
            </a:r>
            <a:r>
              <a:rPr lang="ka-GE" sz="3600" dirty="0">
                <a:ea typeface="Times New Roman" panose="02020603050405020304" pitchFamily="18" charset="0"/>
                <a:cs typeface="Calibri" panose="020F0502020204030204" pitchFamily="34" charset="0"/>
              </a:rPr>
              <a:t>„ </a:t>
            </a:r>
            <a:r>
              <a:rPr lang="ka-GE" sz="3200" dirty="0">
                <a:ea typeface="Times New Roman" panose="02020603050405020304" pitchFamily="18" charset="0"/>
                <a:cs typeface="Calibri" panose="020F0502020204030204" pitchFamily="34" charset="0"/>
              </a:rPr>
              <a:t>გამოყენებით შექმენი შენ მიერ მოფიქრებული წინადადების შინაარსის ამსახველი აპლიკაცია, დაწერე ეს წინადადება.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8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00640A-0D3E-43F0-8CE9-EB7FA7F0D121}"/>
              </a:ext>
            </a:extLst>
          </p:cNvPr>
          <p:cNvSpPr/>
          <p:nvPr/>
        </p:nvSpPr>
        <p:spPr>
          <a:xfrm>
            <a:off x="426720" y="861505"/>
            <a:ext cx="11765280" cy="456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a-GE" sz="3200" b="1" dirty="0">
                <a:ea typeface="Times New Roman" panose="02020603050405020304" pitchFamily="18" charset="0"/>
                <a:cs typeface="Segoe UI" panose="020B0502040204020203" pitchFamily="34" charset="0"/>
              </a:rPr>
              <a:t>პრეზენტაციის შემდეგ ისაუბრე: </a:t>
            </a:r>
            <a:r>
              <a:rPr lang="en-US" sz="3200" b="1" dirty="0">
                <a:latin typeface="Sylfaen" panose="010A050205030603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a-GE" sz="3200" dirty="0">
                <a:ea typeface="Times New Roman" panose="02020603050405020304" pitchFamily="18" charset="0"/>
                <a:cs typeface="Segoe UI" panose="020B0502040204020203" pitchFamily="34" charset="0"/>
              </a:rPr>
              <a:t>რამდენად დაგეხმარა კავშირების მოძებნა ტექსტის, მისი მთავარი სათქმელის უკეთ გაგებაში? 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a-GE" sz="3200" dirty="0">
                <a:ea typeface="Times New Roman" panose="02020603050405020304" pitchFamily="18" charset="0"/>
                <a:cs typeface="Segoe UI" panose="020B0502040204020203" pitchFamily="34" charset="0"/>
              </a:rPr>
              <a:t>რა ნაბიჯები გადადგი დავალების შესასრულებლად; 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a-GE" sz="3200" dirty="0">
                <a:ea typeface="Times New Roman" panose="02020603050405020304" pitchFamily="18" charset="0"/>
                <a:cs typeface="Segoe UI" panose="020B0502040204020203" pitchFamily="34" charset="0"/>
              </a:rPr>
              <a:t>რას შეცვლიდი, თავიდან რომ იწყებდე დავალების შესრულებას.</a:t>
            </a: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Sylfaen" panose="010A050205030603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პრაქტიკული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რჩევები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კომპლექსურ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დავალებაზე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200" b="1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სამუშაოდ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ka-G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უყურე  ვიდეოს  </a:t>
            </a:r>
            <a:r>
              <a:rPr lang="ka-GE" sz="32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ვსწავლობ თამაშით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2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25557-75F5-4CCD-87CF-D2CECA73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618484"/>
            <a:ext cx="10627360" cy="52489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E265BD-A7BA-4015-88AD-1656DB083DC0}"/>
                  </a:ext>
                </a:extLst>
              </p14:cNvPr>
              <p14:cNvContentPartPr/>
              <p14:nvPr/>
            </p14:nvContentPartPr>
            <p14:xfrm>
              <a:off x="10282040" y="10158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E265BD-A7BA-4015-88AD-1656DB083D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9040" y="95284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01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DF62-61B1-4A9A-A876-3F6A7DC6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131CFC-1A13-4783-8EA6-E58AC7BAC6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65125"/>
            <a:ext cx="5775960" cy="587311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8EDD98-17A7-4367-B718-11186A05EF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6019800" cy="587311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D3AF34-DAE1-4C4A-A38F-863EB22073F6}"/>
                  </a:ext>
                </a:extLst>
              </p14:cNvPr>
              <p14:cNvContentPartPr/>
              <p14:nvPr/>
            </p14:nvContentPartPr>
            <p14:xfrm>
              <a:off x="2743280" y="219448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D3AF34-DAE1-4C4A-A38F-863EB22073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280" y="21314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2248C1-593E-4EB0-A0FB-1E54F14EEFC8}"/>
                  </a:ext>
                </a:extLst>
              </p14:cNvPr>
              <p14:cNvContentPartPr/>
              <p14:nvPr/>
            </p14:nvContentPartPr>
            <p14:xfrm>
              <a:off x="8168480" y="18694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2248C1-593E-4EB0-A0FB-1E54F14EEF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5480" y="18064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38CDE1-3E34-48E4-9E0D-B1ADB0A50046}"/>
                  </a:ext>
                </a:extLst>
              </p14:cNvPr>
              <p14:cNvContentPartPr/>
              <p14:nvPr/>
            </p14:nvContentPartPr>
            <p14:xfrm>
              <a:off x="1686680" y="772120"/>
              <a:ext cx="81360" cy="26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38CDE1-3E34-48E4-9E0D-B1ADB0A500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7680" y="763120"/>
                <a:ext cx="99000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37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B428-54FC-4F0A-9CD7-2D08BDAE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ECB7B5-FCB7-4B9E-B827-AC44B2E753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365125"/>
            <a:ext cx="5877560" cy="61277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D033BC-B275-40C1-ADC8-06EE27974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5877560" cy="612775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787510-4197-4368-BF9C-CA8501687EEE}"/>
                  </a:ext>
                </a:extLst>
              </p14:cNvPr>
              <p14:cNvContentPartPr/>
              <p14:nvPr/>
            </p14:nvContentPartPr>
            <p14:xfrm>
              <a:off x="5810840" y="1411120"/>
              <a:ext cx="102600" cy="75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787510-4197-4368-BF9C-CA8501687E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2840" y="1393120"/>
                <a:ext cx="138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5BA47C-0639-40A6-B1E4-3BD5A7402FD6}"/>
                  </a:ext>
                </a:extLst>
              </p14:cNvPr>
              <p14:cNvContentPartPr/>
              <p14:nvPr/>
            </p14:nvContentPartPr>
            <p14:xfrm>
              <a:off x="2411360" y="3612160"/>
              <a:ext cx="169560" cy="59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5BA47C-0639-40A6-B1E4-3BD5A7402F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3360" y="3594160"/>
                <a:ext cx="20520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33D5D4-17B8-4AEE-819D-A060549D3E25}"/>
                  </a:ext>
                </a:extLst>
              </p14:cNvPr>
              <p14:cNvContentPartPr/>
              <p14:nvPr/>
            </p14:nvContentPartPr>
            <p14:xfrm>
              <a:off x="2506400" y="4287520"/>
              <a:ext cx="5724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33D5D4-17B8-4AEE-819D-A060549D3E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8400" y="4269520"/>
                <a:ext cx="928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18C6AC-FE5B-43BF-9764-78449B8FFB0C}"/>
                  </a:ext>
                </a:extLst>
              </p14:cNvPr>
              <p14:cNvContentPartPr/>
              <p14:nvPr/>
            </p14:nvContentPartPr>
            <p14:xfrm>
              <a:off x="11845160" y="3004480"/>
              <a:ext cx="87120" cy="145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18C6AC-FE5B-43BF-9764-78449B8FFB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27160" y="2986480"/>
                <a:ext cx="12276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77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3DA-1A7C-4025-99DB-FF4C16D5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D0DC59-FC74-4058-9DCE-0282C7DC98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6019800" cy="64928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B6364B-0538-4FA4-B452-089167AB62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6019800" cy="63404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77C68D-5F84-409F-9B92-BE4B39719EB6}"/>
                  </a:ext>
                </a:extLst>
              </p14:cNvPr>
              <p14:cNvContentPartPr/>
              <p14:nvPr/>
            </p14:nvContentPartPr>
            <p14:xfrm>
              <a:off x="10403360" y="2371600"/>
              <a:ext cx="21240" cy="6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77C68D-5F84-409F-9B92-BE4B39719E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0360" y="2308600"/>
                <a:ext cx="14688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04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101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Sylfaen</vt:lpstr>
      <vt:lpstr>Symbol</vt:lpstr>
      <vt:lpstr>Times New Roman</vt:lpstr>
      <vt:lpstr>Office Theme</vt:lpstr>
      <vt:lpstr>კომპიუტერული ტექნოლოგიების გამოყენება სწავლა-სწავლების პროცესში</vt:lpstr>
      <vt:lpstr>კომპლექსური დავალება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ციფრული ტექნოლოგიების გამოყენება სწავლა-სწავლების პროცესში</dc:title>
  <dc:creator>gigauri.nana2</dc:creator>
  <cp:lastModifiedBy>gigauri.nana2</cp:lastModifiedBy>
  <cp:revision>9</cp:revision>
  <dcterms:created xsi:type="dcterms:W3CDTF">2021-02-19T12:12:03Z</dcterms:created>
  <dcterms:modified xsi:type="dcterms:W3CDTF">2021-03-23T20:10:53Z</dcterms:modified>
</cp:coreProperties>
</file>