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7"/>
  </p:notesMasterIdLst>
  <p:sldIdLst>
    <p:sldId id="256" r:id="rId2"/>
    <p:sldId id="258" r:id="rId3"/>
    <p:sldId id="266" r:id="rId4"/>
    <p:sldId id="308" r:id="rId5"/>
    <p:sldId id="306" r:id="rId6"/>
    <p:sldId id="321" r:id="rId7"/>
    <p:sldId id="322" r:id="rId8"/>
    <p:sldId id="309" r:id="rId9"/>
    <p:sldId id="310" r:id="rId10"/>
    <p:sldId id="312" r:id="rId11"/>
    <p:sldId id="313" r:id="rId12"/>
    <p:sldId id="311" r:id="rId13"/>
    <p:sldId id="304" r:id="rId14"/>
    <p:sldId id="314" r:id="rId15"/>
    <p:sldId id="315" r:id="rId16"/>
    <p:sldId id="316" r:id="rId17"/>
    <p:sldId id="317" r:id="rId18"/>
    <p:sldId id="323" r:id="rId19"/>
    <p:sldId id="324" r:id="rId20"/>
    <p:sldId id="318" r:id="rId21"/>
    <p:sldId id="319" r:id="rId22"/>
    <p:sldId id="262" r:id="rId23"/>
    <p:sldId id="305" r:id="rId24"/>
    <p:sldId id="320" r:id="rId25"/>
    <p:sldId id="27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Exo 2" panose="020B0604020202020204" charset="0"/>
      <p:regular r:id="rId32"/>
      <p:bold r:id="rId33"/>
      <p:italic r:id="rId34"/>
      <p:boldItalic r:id="rId35"/>
    </p:embeddedFont>
    <p:embeddedFont>
      <p:font typeface="Fira Sans Extra Condensed Medium" panose="020B0604020202020204" charset="0"/>
      <p:regular r:id="rId36"/>
      <p:bold r:id="rId37"/>
      <p:italic r:id="rId38"/>
      <p:boldItalic r:id="rId39"/>
    </p:embeddedFont>
    <p:embeddedFont>
      <p:font typeface="Roboto Condensed Light" panose="020B0604020202020204" charset="0"/>
      <p:regular r:id="rId40"/>
      <p:bold r:id="rId41"/>
      <p:italic r:id="rId42"/>
      <p:boldItalic r:id="rId43"/>
    </p:embeddedFont>
    <p:embeddedFont>
      <p:font typeface="Squada One" panose="020B0604020202020204" charset="0"/>
      <p:regular r:id="rId44"/>
    </p:embeddedFont>
    <p:embeddedFont>
      <p:font typeface="Sylfaen" panose="010A0502050306030303" pitchFamily="18"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a bliadze" initials="bb" lastIdx="1" clrIdx="0">
    <p:extLst>
      <p:ext uri="{19B8F6BF-5375-455C-9EA6-DF929625EA0E}">
        <p15:presenceInfo xmlns:p15="http://schemas.microsoft.com/office/powerpoint/2012/main" userId="5db4dee37731b9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62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2BBD9C-4ED4-4490-AC8C-3A685487A490}">
  <a:tblStyle styleId="{662BBD9C-4ED4-4490-AC8C-3A685487A4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69"/>
  </p:normalViewPr>
  <p:slideViewPr>
    <p:cSldViewPr snapToGrid="0" snapToObjects="1">
      <p:cViewPr>
        <p:scale>
          <a:sx n="100" d="100"/>
          <a:sy n="100" d="100"/>
        </p:scale>
        <p:origin x="516"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a-GE" b="1" dirty="0">
              <a:solidFill>
                <a:srgbClr val="002060"/>
              </a:solidFill>
              <a:latin typeface="Sylfaen" panose="010A0502050306030303" pitchFamily="18" charset="0"/>
            </a:endParaRPr>
          </a:p>
          <a:p>
            <a:pPr>
              <a:defRPr/>
            </a:pPr>
            <a:r>
              <a:rPr lang="ka-GE" b="1" dirty="0">
                <a:solidFill>
                  <a:srgbClr val="002060"/>
                </a:solidFill>
                <a:latin typeface="Sylfaen" panose="010A0502050306030303" pitchFamily="18" charset="0"/>
              </a:rPr>
              <a:t>მოგეწონა</a:t>
            </a:r>
            <a:r>
              <a:rPr lang="ka-GE" b="1" baseline="0" dirty="0">
                <a:solidFill>
                  <a:srgbClr val="002060"/>
                </a:solidFill>
                <a:latin typeface="Sylfaen" panose="010A0502050306030303" pitchFamily="18" charset="0"/>
              </a:rPr>
              <a:t> თუ არა კომპლექსურ დავალებებზე მუშაობა?</a:t>
            </a:r>
            <a:endParaRPr lang="en-US" b="1" dirty="0">
              <a:solidFill>
                <a:srgbClr val="002060"/>
              </a:solidFill>
              <a:latin typeface="Sylfaen" panose="010A0502050306030303" pitchFamily="18" charset="0"/>
            </a:endParaRPr>
          </a:p>
        </c:rich>
      </c:tx>
      <c:layout>
        <c:manualLayout>
          <c:xMode val="edge"/>
          <c:yMode val="edge"/>
          <c:x val="8.8707360179228048E-2"/>
          <c:y val="1.707889947422520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377107759726924"/>
          <c:y val="0.16344007749704292"/>
          <c:w val="0.53541666666666665"/>
          <c:h val="0.42298006889763784"/>
        </c:manualLayout>
      </c:layout>
      <c:pie3DChart>
        <c:varyColors val="1"/>
        <c:ser>
          <c:idx val="0"/>
          <c:order val="0"/>
          <c:tx>
            <c:strRef>
              <c:f>Sheet1!$B$1</c:f>
              <c:strCache>
                <c:ptCount val="1"/>
                <c:pt idx="0">
                  <c:v>Sales</c:v>
                </c:pt>
              </c:strCache>
            </c:strRef>
          </c:tx>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2719-4D11-8E1E-0158CE56B484}"/>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719-4D11-8E1E-0158CE56B484}"/>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2719-4D11-8E1E-0158CE56B484}"/>
              </c:ext>
            </c:extLst>
          </c:dPt>
          <c:dPt>
            <c:idx val="3"/>
            <c:bubble3D val="0"/>
            <c:explosion val="6"/>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719-4D11-8E1E-0158CE56B484}"/>
              </c:ext>
            </c:extLst>
          </c:dPt>
          <c:cat>
            <c:strRef>
              <c:f>Sheet1!$A$2:$A$5</c:f>
              <c:strCache>
                <c:ptCount val="4"/>
                <c:pt idx="0">
                  <c:v>მომეწონა და  ვისურვებ ხშირად გვქონდეს ამ ტიპის დავალებები</c:v>
                </c:pt>
                <c:pt idx="1">
                  <c:v>რთული იყო და არ ვისურვებ</c:v>
                </c:pt>
                <c:pt idx="2">
                  <c:v>საინტერესო იყო  ამ ტიპის დავალებებზე მუშაობა და ზოგჯერ საჭიროა</c:v>
                </c:pt>
                <c:pt idx="3">
                  <c:v>ყოფა-ცხოვრებასა და სხვა საგნებთან მიმართებაში გამოვიყენებ ამ დავალებებზე მუშაობის გამოცდილებას და იშვიათად ვისურვებ</c:v>
                </c:pt>
              </c:strCache>
            </c:strRef>
          </c:cat>
          <c:val>
            <c:numRef>
              <c:f>Sheet1!$B$2:$B$5</c:f>
              <c:numCache>
                <c:formatCode>0%</c:formatCode>
                <c:ptCount val="4"/>
                <c:pt idx="0">
                  <c:v>0.43</c:v>
                </c:pt>
                <c:pt idx="1">
                  <c:v>0.2</c:v>
                </c:pt>
                <c:pt idx="2">
                  <c:v>0.27</c:v>
                </c:pt>
                <c:pt idx="3">
                  <c:v>0.1</c:v>
                </c:pt>
              </c:numCache>
            </c:numRef>
          </c:val>
          <c:extLst>
            <c:ext xmlns:c16="http://schemas.microsoft.com/office/drawing/2014/chart" uri="{C3380CC4-5D6E-409C-BE32-E72D297353CC}">
              <c16:uniqueId val="{00000000-2719-4D11-8E1E-0158CE56B48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8.4900355679960543E-2"/>
          <c:y val="0.55380456672180189"/>
          <c:w val="0.81616394344131638"/>
          <c:h val="0.4257619162847268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1-22T19:27:03.845" idx="1">
    <p:pos x="5760" y="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7B2EB-9724-48B1-AA9C-FABECDB3A423}"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en-GB"/>
        </a:p>
      </dgm:t>
    </dgm:pt>
    <dgm:pt modelId="{3EE9442E-81C2-4188-8A11-3BF6F61FBC9E}">
      <dgm:prSet phldrT="[Text]" custT="1"/>
      <dgm:spPr>
        <a:solidFill>
          <a:srgbClr val="002060"/>
        </a:solidFill>
      </dgm:spPr>
      <dgm:t>
        <a:bodyPr/>
        <a:lstStyle/>
        <a:p>
          <a:r>
            <a:rPr lang="ka-GE" sz="1600" b="1" dirty="0">
              <a:solidFill>
                <a:schemeClr val="bg1"/>
              </a:solidFill>
            </a:rPr>
            <a:t>ნივთიერების რაოდენობა</a:t>
          </a:r>
          <a:endParaRPr lang="en-GB" sz="1600" b="1" dirty="0">
            <a:solidFill>
              <a:schemeClr val="bg1"/>
            </a:solidFill>
          </a:endParaRPr>
        </a:p>
      </dgm:t>
    </dgm:pt>
    <dgm:pt modelId="{A47FA20D-612D-49F1-BD5F-D93EA194346C}" type="parTrans" cxnId="{36A02E0E-D317-47EA-AB25-BFA1ED462BD1}">
      <dgm:prSet/>
      <dgm:spPr/>
      <dgm:t>
        <a:bodyPr/>
        <a:lstStyle/>
        <a:p>
          <a:endParaRPr lang="en-GB"/>
        </a:p>
      </dgm:t>
    </dgm:pt>
    <dgm:pt modelId="{BD6B05FE-F33F-4D04-94AB-3A650909F50A}" type="sibTrans" cxnId="{36A02E0E-D317-47EA-AB25-BFA1ED462BD1}">
      <dgm:prSet/>
      <dgm:spPr/>
      <dgm:t>
        <a:bodyPr/>
        <a:lstStyle/>
        <a:p>
          <a:endParaRPr lang="en-GB"/>
        </a:p>
      </dgm:t>
    </dgm:pt>
    <dgm:pt modelId="{ED6C9293-371B-4812-945A-0D4F81ABCEB6}">
      <dgm:prSet phldrT="[Text]" custT="1"/>
      <dgm:spPr>
        <a:solidFill>
          <a:srgbClr val="00B0F0"/>
        </a:solidFill>
      </dgm:spPr>
      <dgm:t>
        <a:bodyPr/>
        <a:lstStyle/>
        <a:p>
          <a:r>
            <a:rPr lang="ka-GE" sz="1400" b="1" dirty="0">
              <a:solidFill>
                <a:srgbClr val="002060"/>
              </a:solidFill>
            </a:rPr>
            <a:t>ნაწილაკების რიცხვი</a:t>
          </a:r>
          <a:endParaRPr lang="en-GB" sz="1400" b="1" dirty="0">
            <a:solidFill>
              <a:srgbClr val="002060"/>
            </a:solidFill>
          </a:endParaRPr>
        </a:p>
      </dgm:t>
    </dgm:pt>
    <dgm:pt modelId="{74BF5C4C-E228-4641-8534-994CA1327F7F}" type="parTrans" cxnId="{78DC5D63-4B8B-4A1A-8334-D1D93FB9B5DD}">
      <dgm:prSet/>
      <dgm:spPr/>
      <dgm:t>
        <a:bodyPr/>
        <a:lstStyle/>
        <a:p>
          <a:endParaRPr lang="en-GB"/>
        </a:p>
      </dgm:t>
    </dgm:pt>
    <dgm:pt modelId="{D536A5C1-A87E-4218-B207-1E5FB23E5772}" type="sibTrans" cxnId="{78DC5D63-4B8B-4A1A-8334-D1D93FB9B5DD}">
      <dgm:prSet/>
      <dgm:spPr/>
      <dgm:t>
        <a:bodyPr/>
        <a:lstStyle/>
        <a:p>
          <a:endParaRPr lang="en-GB"/>
        </a:p>
      </dgm:t>
    </dgm:pt>
    <dgm:pt modelId="{F56575CA-192B-42F7-8D79-288D0E7F4C8B}">
      <dgm:prSet phldrT="[Text]" custT="1"/>
      <dgm:spPr>
        <a:solidFill>
          <a:srgbClr val="00B0F0"/>
        </a:solidFill>
      </dgm:spPr>
      <dgm:t>
        <a:bodyPr/>
        <a:lstStyle/>
        <a:p>
          <a:r>
            <a:rPr lang="ka-GE" sz="1400" b="1" dirty="0">
              <a:solidFill>
                <a:srgbClr val="002060"/>
              </a:solidFill>
            </a:rPr>
            <a:t>მოლური მასა</a:t>
          </a:r>
          <a:endParaRPr lang="en-GB" sz="1400" b="1" dirty="0">
            <a:solidFill>
              <a:srgbClr val="002060"/>
            </a:solidFill>
          </a:endParaRPr>
        </a:p>
      </dgm:t>
    </dgm:pt>
    <dgm:pt modelId="{70DE80CD-5802-4365-962C-10E04B227C74}" type="parTrans" cxnId="{FBB707B2-D499-4D9C-B4C0-8DE5131C87B3}">
      <dgm:prSet/>
      <dgm:spPr/>
      <dgm:t>
        <a:bodyPr/>
        <a:lstStyle/>
        <a:p>
          <a:endParaRPr lang="en-GB"/>
        </a:p>
      </dgm:t>
    </dgm:pt>
    <dgm:pt modelId="{DECE6504-0478-45D0-BD4E-A522D67F9417}" type="sibTrans" cxnId="{FBB707B2-D499-4D9C-B4C0-8DE5131C87B3}">
      <dgm:prSet/>
      <dgm:spPr/>
      <dgm:t>
        <a:bodyPr/>
        <a:lstStyle/>
        <a:p>
          <a:endParaRPr lang="en-GB"/>
        </a:p>
      </dgm:t>
    </dgm:pt>
    <dgm:pt modelId="{67C75780-D06D-43E6-A095-395C94DF6752}" type="pres">
      <dgm:prSet presAssocID="{B397B2EB-9724-48B1-AA9C-FABECDB3A423}" presName="Name0" presStyleCnt="0">
        <dgm:presLayoutVars>
          <dgm:chMax val="1"/>
          <dgm:chPref val="1"/>
          <dgm:dir/>
          <dgm:animOne val="branch"/>
          <dgm:animLvl val="lvl"/>
        </dgm:presLayoutVars>
      </dgm:prSet>
      <dgm:spPr/>
    </dgm:pt>
    <dgm:pt modelId="{9FF23E1E-1399-401D-90F4-A734DB8DA9AF}" type="pres">
      <dgm:prSet presAssocID="{3EE9442E-81C2-4188-8A11-3BF6F61FBC9E}" presName="singleCycle" presStyleCnt="0"/>
      <dgm:spPr/>
    </dgm:pt>
    <dgm:pt modelId="{5C7F0930-C9C8-4B90-9C3A-14D7EB17953D}" type="pres">
      <dgm:prSet presAssocID="{3EE9442E-81C2-4188-8A11-3BF6F61FBC9E}" presName="singleCenter" presStyleLbl="node1" presStyleIdx="0" presStyleCnt="3" custScaleX="169814" custScaleY="119276" custLinFactNeighborX="-16927" custLinFactNeighborY="-2362">
        <dgm:presLayoutVars>
          <dgm:chMax val="7"/>
          <dgm:chPref val="7"/>
        </dgm:presLayoutVars>
      </dgm:prSet>
      <dgm:spPr/>
    </dgm:pt>
    <dgm:pt modelId="{4CB24877-9ACC-47CA-8934-615FC4643B12}" type="pres">
      <dgm:prSet presAssocID="{74BF5C4C-E228-4641-8534-994CA1327F7F}" presName="Name56" presStyleLbl="parChTrans1D2" presStyleIdx="0" presStyleCnt="2"/>
      <dgm:spPr/>
    </dgm:pt>
    <dgm:pt modelId="{1B1D432E-A9D1-40AB-AFAB-838C7DE99E3B}" type="pres">
      <dgm:prSet presAssocID="{ED6C9293-371B-4812-945A-0D4F81ABCEB6}" presName="text0" presStyleLbl="node1" presStyleIdx="1" presStyleCnt="3" custScaleX="215175" custScaleY="172216" custRadScaleRad="104644" custRadScaleInc="96743">
        <dgm:presLayoutVars>
          <dgm:bulletEnabled val="1"/>
        </dgm:presLayoutVars>
      </dgm:prSet>
      <dgm:spPr/>
    </dgm:pt>
    <dgm:pt modelId="{9645AED2-F89D-4CAF-A2F0-C4804893E5FF}" type="pres">
      <dgm:prSet presAssocID="{70DE80CD-5802-4365-962C-10E04B227C74}" presName="Name56" presStyleLbl="parChTrans1D2" presStyleIdx="1" presStyleCnt="2"/>
      <dgm:spPr/>
    </dgm:pt>
    <dgm:pt modelId="{3FCF7620-75B3-4A46-B19C-CCB773E47BBD}" type="pres">
      <dgm:prSet presAssocID="{F56575CA-192B-42F7-8D79-288D0E7F4C8B}" presName="text0" presStyleLbl="node1" presStyleIdx="2" presStyleCnt="3" custScaleX="221171" custScaleY="177456" custRadScaleRad="174112" custRadScaleInc="102300">
        <dgm:presLayoutVars>
          <dgm:bulletEnabled val="1"/>
        </dgm:presLayoutVars>
      </dgm:prSet>
      <dgm:spPr/>
    </dgm:pt>
  </dgm:ptLst>
  <dgm:cxnLst>
    <dgm:cxn modelId="{B5C5690B-4C66-436A-B89C-79306A325AB3}" type="presOf" srcId="{74BF5C4C-E228-4641-8534-994CA1327F7F}" destId="{4CB24877-9ACC-47CA-8934-615FC4643B12}" srcOrd="0" destOrd="0" presId="urn:microsoft.com/office/officeart/2008/layout/RadialCluster"/>
    <dgm:cxn modelId="{36A02E0E-D317-47EA-AB25-BFA1ED462BD1}" srcId="{B397B2EB-9724-48B1-AA9C-FABECDB3A423}" destId="{3EE9442E-81C2-4188-8A11-3BF6F61FBC9E}" srcOrd="0" destOrd="0" parTransId="{A47FA20D-612D-49F1-BD5F-D93EA194346C}" sibTransId="{BD6B05FE-F33F-4D04-94AB-3A650909F50A}"/>
    <dgm:cxn modelId="{4F8CCA22-B9F7-499C-8D85-385938C27ACB}" type="presOf" srcId="{3EE9442E-81C2-4188-8A11-3BF6F61FBC9E}" destId="{5C7F0930-C9C8-4B90-9C3A-14D7EB17953D}" srcOrd="0" destOrd="0" presId="urn:microsoft.com/office/officeart/2008/layout/RadialCluster"/>
    <dgm:cxn modelId="{5FD60363-2F52-41CA-8B2C-27B1D7973634}" type="presOf" srcId="{B397B2EB-9724-48B1-AA9C-FABECDB3A423}" destId="{67C75780-D06D-43E6-A095-395C94DF6752}" srcOrd="0" destOrd="0" presId="urn:microsoft.com/office/officeart/2008/layout/RadialCluster"/>
    <dgm:cxn modelId="{78DC5D63-4B8B-4A1A-8334-D1D93FB9B5DD}" srcId="{3EE9442E-81C2-4188-8A11-3BF6F61FBC9E}" destId="{ED6C9293-371B-4812-945A-0D4F81ABCEB6}" srcOrd="0" destOrd="0" parTransId="{74BF5C4C-E228-4641-8534-994CA1327F7F}" sibTransId="{D536A5C1-A87E-4218-B207-1E5FB23E5772}"/>
    <dgm:cxn modelId="{31361557-523E-4418-ADD5-F18954EDA321}" type="presOf" srcId="{70DE80CD-5802-4365-962C-10E04B227C74}" destId="{9645AED2-F89D-4CAF-A2F0-C4804893E5FF}" srcOrd="0" destOrd="0" presId="urn:microsoft.com/office/officeart/2008/layout/RadialCluster"/>
    <dgm:cxn modelId="{FBB707B2-D499-4D9C-B4C0-8DE5131C87B3}" srcId="{3EE9442E-81C2-4188-8A11-3BF6F61FBC9E}" destId="{F56575CA-192B-42F7-8D79-288D0E7F4C8B}" srcOrd="1" destOrd="0" parTransId="{70DE80CD-5802-4365-962C-10E04B227C74}" sibTransId="{DECE6504-0478-45D0-BD4E-A522D67F9417}"/>
    <dgm:cxn modelId="{0A9874BF-0027-4988-A5C7-FEBF13EE0375}" type="presOf" srcId="{F56575CA-192B-42F7-8D79-288D0E7F4C8B}" destId="{3FCF7620-75B3-4A46-B19C-CCB773E47BBD}" srcOrd="0" destOrd="0" presId="urn:microsoft.com/office/officeart/2008/layout/RadialCluster"/>
    <dgm:cxn modelId="{A9CAA4EC-AC72-4143-A56E-63B7037E2861}" type="presOf" srcId="{ED6C9293-371B-4812-945A-0D4F81ABCEB6}" destId="{1B1D432E-A9D1-40AB-AFAB-838C7DE99E3B}" srcOrd="0" destOrd="0" presId="urn:microsoft.com/office/officeart/2008/layout/RadialCluster"/>
    <dgm:cxn modelId="{7BA66228-C6F2-417E-93FE-D92AC6D02E43}" type="presParOf" srcId="{67C75780-D06D-43E6-A095-395C94DF6752}" destId="{9FF23E1E-1399-401D-90F4-A734DB8DA9AF}" srcOrd="0" destOrd="0" presId="urn:microsoft.com/office/officeart/2008/layout/RadialCluster"/>
    <dgm:cxn modelId="{6DACFD10-0B1B-4F78-A6A3-BA6C3B299CE1}" type="presParOf" srcId="{9FF23E1E-1399-401D-90F4-A734DB8DA9AF}" destId="{5C7F0930-C9C8-4B90-9C3A-14D7EB17953D}" srcOrd="0" destOrd="0" presId="urn:microsoft.com/office/officeart/2008/layout/RadialCluster"/>
    <dgm:cxn modelId="{551829AC-8C47-4868-A5ED-5675FD1F5EA6}" type="presParOf" srcId="{9FF23E1E-1399-401D-90F4-A734DB8DA9AF}" destId="{4CB24877-9ACC-47CA-8934-615FC4643B12}" srcOrd="1" destOrd="0" presId="urn:microsoft.com/office/officeart/2008/layout/RadialCluster"/>
    <dgm:cxn modelId="{51D003EF-DBF3-4A27-AB52-83DDC7410366}" type="presParOf" srcId="{9FF23E1E-1399-401D-90F4-A734DB8DA9AF}" destId="{1B1D432E-A9D1-40AB-AFAB-838C7DE99E3B}" srcOrd="2" destOrd="0" presId="urn:microsoft.com/office/officeart/2008/layout/RadialCluster"/>
    <dgm:cxn modelId="{011EEC8D-3EAE-4353-8F57-367BD8F801E6}" type="presParOf" srcId="{9FF23E1E-1399-401D-90F4-A734DB8DA9AF}" destId="{9645AED2-F89D-4CAF-A2F0-C4804893E5FF}" srcOrd="3" destOrd="0" presId="urn:microsoft.com/office/officeart/2008/layout/RadialCluster"/>
    <dgm:cxn modelId="{851CA4FE-8621-4708-A88C-8CD97A336B97}" type="presParOf" srcId="{9FF23E1E-1399-401D-90F4-A734DB8DA9AF}" destId="{3FCF7620-75B3-4A46-B19C-CCB773E47BBD}"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DD7C2-3523-4677-9DD4-C992CA9F827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DE221EB0-5E46-460D-B1D8-8E0F7AB3F60B}">
      <dgm:prSet phldrT="[Text]" custT="1"/>
      <dgm:spPr>
        <a:solidFill>
          <a:schemeClr val="bg1">
            <a:lumMod val="75000"/>
          </a:schemeClr>
        </a:solidFill>
      </dgm:spPr>
      <dgm:t>
        <a:bodyPr/>
        <a:lstStyle/>
        <a:p>
          <a:pPr>
            <a:buFont typeface="+mj-lt"/>
            <a:buAutoNum type="arabicPeriod"/>
          </a:pPr>
          <a:r>
            <a:rPr lang="ka-GE" sz="1600" b="1" dirty="0">
              <a:solidFill>
                <a:srgbClr val="002060"/>
              </a:solidFill>
            </a:rPr>
            <a:t>1. </a:t>
          </a:r>
          <a:r>
            <a:rPr lang="ka-GE" sz="1400" b="1" dirty="0">
              <a:solidFill>
                <a:srgbClr val="002060"/>
              </a:solidFill>
            </a:rPr>
            <a:t>პრე-სტრუქტურული დონე</a:t>
          </a:r>
          <a:endParaRPr lang="en-GB" sz="1400" dirty="0">
            <a:solidFill>
              <a:srgbClr val="002060"/>
            </a:solidFill>
            <a:latin typeface="Sylfaen" panose="010A0502050306030303" pitchFamily="18" charset="0"/>
          </a:endParaRPr>
        </a:p>
      </dgm:t>
    </dgm:pt>
    <dgm:pt modelId="{7BBF9D49-D605-4CE2-835D-9133C761C1F6}" type="parTrans" cxnId="{D3EE4311-DFDE-4669-8587-4A463C46B9E1}">
      <dgm:prSet/>
      <dgm:spPr/>
      <dgm:t>
        <a:bodyPr/>
        <a:lstStyle/>
        <a:p>
          <a:endParaRPr lang="en-GB">
            <a:solidFill>
              <a:srgbClr val="002060"/>
            </a:solidFill>
          </a:endParaRPr>
        </a:p>
      </dgm:t>
    </dgm:pt>
    <dgm:pt modelId="{98D219CF-8D2D-4BD9-B820-EC05098EA03B}" type="sibTrans" cxnId="{D3EE4311-DFDE-4669-8587-4A463C46B9E1}">
      <dgm:prSet/>
      <dgm:spPr/>
      <dgm:t>
        <a:bodyPr/>
        <a:lstStyle/>
        <a:p>
          <a:endParaRPr lang="en-GB">
            <a:solidFill>
              <a:srgbClr val="002060"/>
            </a:solidFill>
          </a:endParaRPr>
        </a:p>
      </dgm:t>
    </dgm:pt>
    <dgm:pt modelId="{1BB7A366-0042-49A1-91CE-574B71A91DEB}">
      <dgm:prSet phldrT="[Text]" custT="1"/>
      <dgm:spPr>
        <a:solidFill>
          <a:schemeClr val="accent2">
            <a:lumMod val="90000"/>
            <a:alpha val="89804"/>
          </a:schemeClr>
        </a:solidFill>
      </dgm:spPr>
      <dgm:t>
        <a:bodyPr/>
        <a:lstStyle/>
        <a:p>
          <a:pPr algn="l">
            <a:buFont typeface="+mj-lt"/>
            <a:buAutoNum type="arabicPeriod"/>
          </a:pPr>
          <a:r>
            <a:rPr lang="ka-GE" sz="1200" b="1" dirty="0">
              <a:solidFill>
                <a:srgbClr val="002060"/>
              </a:solidFill>
            </a:rPr>
            <a:t>სოლო ტაქსონომიის დონე</a:t>
          </a:r>
          <a:endParaRPr lang="ka-GE" sz="1200" dirty="0">
            <a:solidFill>
              <a:srgbClr val="002060"/>
            </a:solidFill>
            <a:latin typeface="Sylfaen" panose="010A0502050306030303" pitchFamily="18" charset="0"/>
          </a:endParaRPr>
        </a:p>
        <a:p>
          <a:pPr algn="l">
            <a:buFont typeface="+mj-lt"/>
            <a:buAutoNum type="arabicPeriod"/>
          </a:pPr>
          <a:r>
            <a:rPr lang="en-US" sz="1200" dirty="0" err="1">
              <a:solidFill>
                <a:srgbClr val="002060"/>
              </a:solidFill>
              <a:latin typeface="Sylfaen" panose="010A0502050306030303" pitchFamily="18" charset="0"/>
            </a:rPr>
            <a:t>მოსწავლე</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საერთოდ</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ვერ</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იგებს</a:t>
          </a:r>
          <a:r>
            <a:rPr lang="en-US" sz="1200" dirty="0">
              <a:solidFill>
                <a:srgbClr val="002060"/>
              </a:solidFill>
              <a:latin typeface="Sylfaen" panose="010A0502050306030303" pitchFamily="18" charset="0"/>
            </a:rPr>
            <a:t>,</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იყენებს</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შეუსაბამო</a:t>
          </a:r>
          <a:r>
            <a:rPr lang="en-US" sz="1200" dirty="0">
              <a:solidFill>
                <a:srgbClr val="002060"/>
              </a:solidFill>
              <a:latin typeface="Sylfaen" panose="010A0502050306030303" pitchFamily="18" charset="0"/>
            </a:rPr>
            <a:t>,</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არარელევანტურ</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ინფორმაციას</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ან</a:t>
          </a:r>
          <a:r>
            <a:rPr lang="en-US" sz="1200" dirty="0">
              <a:solidFill>
                <a:srgbClr val="002060"/>
              </a:solidFill>
              <a:latin typeface="Sylfaen" panose="010A0502050306030303" pitchFamily="18" charset="0"/>
            </a:rPr>
            <a:t>/</a:t>
          </a:r>
          <a:r>
            <a:rPr lang="en-US" sz="1200" dirty="0" err="1">
              <a:solidFill>
                <a:srgbClr val="002060"/>
              </a:solidFill>
              <a:latin typeface="Sylfaen" panose="010A0502050306030303" pitchFamily="18" charset="0"/>
            </a:rPr>
            <a:t>და</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საერთოდ</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აცდენილია</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მნიშვნელობას</a:t>
          </a:r>
          <a:r>
            <a:rPr lang="en-US" sz="1200" dirty="0">
              <a:solidFill>
                <a:srgbClr val="002060"/>
              </a:solidFill>
              <a:latin typeface="Sylfaen" panose="010A0502050306030303" pitchFamily="18" charset="0"/>
            </a:rPr>
            <a:t>/</a:t>
          </a:r>
          <a:r>
            <a:rPr lang="en-US" sz="1200" dirty="0" err="1">
              <a:solidFill>
                <a:srgbClr val="002060"/>
              </a:solidFill>
              <a:latin typeface="Sylfaen" panose="010A0502050306030303" pitchFamily="18" charset="0"/>
            </a:rPr>
            <a:t>აზრს</a:t>
          </a:r>
          <a:r>
            <a:rPr lang="en-US" sz="1200" dirty="0">
              <a:solidFill>
                <a:srgbClr val="002060"/>
              </a:solidFill>
              <a:latin typeface="Sylfaen" panose="010A0502050306030303" pitchFamily="18" charset="0"/>
            </a:rPr>
            <a:t>.</a:t>
          </a:r>
          <a:endParaRPr lang="en-GB" sz="1200" dirty="0">
            <a:solidFill>
              <a:srgbClr val="002060"/>
            </a:solidFill>
            <a:latin typeface="Sylfaen" panose="010A0502050306030303" pitchFamily="18" charset="0"/>
          </a:endParaRPr>
        </a:p>
      </dgm:t>
    </dgm:pt>
    <dgm:pt modelId="{A6D6A7B8-4393-495D-BD08-BA7A51AAF333}" type="parTrans" cxnId="{6B2727A7-DEDC-47AA-9556-ECED1195ABA3}">
      <dgm:prSet>
        <dgm:style>
          <a:lnRef idx="1">
            <a:schemeClr val="accent6"/>
          </a:lnRef>
          <a:fillRef idx="0">
            <a:schemeClr val="accent6"/>
          </a:fillRef>
          <a:effectRef idx="0">
            <a:schemeClr val="accent6"/>
          </a:effectRef>
          <a:fontRef idx="minor">
            <a:schemeClr val="tx1"/>
          </a:fontRef>
        </dgm:style>
      </dgm:prSet>
      <dgm:spPr/>
      <dgm:t>
        <a:bodyPr/>
        <a:lstStyle/>
        <a:p>
          <a:endParaRPr lang="en-GB">
            <a:solidFill>
              <a:srgbClr val="002060"/>
            </a:solidFill>
          </a:endParaRPr>
        </a:p>
      </dgm:t>
    </dgm:pt>
    <dgm:pt modelId="{BF44B058-52EB-4744-8880-41CC2872EB6A}" type="sibTrans" cxnId="{6B2727A7-DEDC-47AA-9556-ECED1195ABA3}">
      <dgm:prSet/>
      <dgm:spPr/>
      <dgm:t>
        <a:bodyPr/>
        <a:lstStyle/>
        <a:p>
          <a:endParaRPr lang="en-GB">
            <a:solidFill>
              <a:srgbClr val="002060"/>
            </a:solidFill>
          </a:endParaRPr>
        </a:p>
      </dgm:t>
    </dgm:pt>
    <dgm:pt modelId="{9BDDEF81-28DD-47F7-B35B-12DDD11D3F0A}">
      <dgm:prSet phldrT="[Text]" custT="1"/>
      <dgm:spPr>
        <a:solidFill>
          <a:schemeClr val="accent2">
            <a:lumMod val="90000"/>
            <a:alpha val="89804"/>
          </a:schemeClr>
        </a:solidFill>
      </dgm:spPr>
      <dgm:t>
        <a:bodyPr/>
        <a:lstStyle/>
        <a:p>
          <a:pPr algn="l"/>
          <a:r>
            <a:rPr lang="ka-GE" sz="1200" b="1" dirty="0">
              <a:solidFill>
                <a:srgbClr val="002060"/>
              </a:solidFill>
            </a:rPr>
            <a:t>ტაქსონომიის დონის შესაბამისობა ცნებასთან</a:t>
          </a:r>
          <a:endParaRPr lang="ka-GE" sz="1200" dirty="0">
            <a:solidFill>
              <a:srgbClr val="002060"/>
            </a:solidFill>
          </a:endParaRPr>
        </a:p>
        <a:p>
          <a:pPr algn="l"/>
          <a:r>
            <a:rPr lang="en-US" sz="1200" dirty="0" err="1">
              <a:solidFill>
                <a:srgbClr val="002060"/>
              </a:solidFill>
            </a:rPr>
            <a:t>მოსწავლე</a:t>
          </a:r>
          <a:r>
            <a:rPr lang="en-US" sz="1200" dirty="0">
              <a:solidFill>
                <a:srgbClr val="002060"/>
              </a:solidFill>
            </a:rPr>
            <a:t> </a:t>
          </a:r>
          <a:r>
            <a:rPr lang="en-US" sz="1200" dirty="0" err="1">
              <a:solidFill>
                <a:srgbClr val="002060"/>
              </a:solidFill>
            </a:rPr>
            <a:t>ვერ</a:t>
          </a:r>
          <a:r>
            <a:rPr lang="en-US" sz="1200" dirty="0">
              <a:solidFill>
                <a:srgbClr val="002060"/>
              </a:solidFill>
            </a:rPr>
            <a:t> </a:t>
          </a:r>
          <a:r>
            <a:rPr lang="ka-GE" sz="1200" dirty="0">
              <a:solidFill>
                <a:srgbClr val="002060"/>
              </a:solidFill>
            </a:rPr>
            <a:t>ან არასწორად იაზრებს კომპლექსური დავალების პირობას, არასწორად იყენებს ტერმინებს</a:t>
          </a:r>
          <a:r>
            <a:rPr lang="en-US" sz="1200" dirty="0">
              <a:solidFill>
                <a:srgbClr val="002060"/>
              </a:solidFill>
            </a:rPr>
            <a:t>, </a:t>
          </a:r>
          <a:r>
            <a:rPr lang="en-US" sz="1200" dirty="0" err="1">
              <a:solidFill>
                <a:srgbClr val="002060"/>
              </a:solidFill>
            </a:rPr>
            <a:t>მასას</a:t>
          </a:r>
          <a:r>
            <a:rPr lang="en-US" sz="1200" dirty="0">
              <a:solidFill>
                <a:srgbClr val="002060"/>
              </a:solidFill>
            </a:rPr>
            <a:t>, </a:t>
          </a:r>
          <a:r>
            <a:rPr lang="en-US" sz="1200" dirty="0" err="1">
              <a:solidFill>
                <a:srgbClr val="002060"/>
              </a:solidFill>
            </a:rPr>
            <a:t>მოლურ</a:t>
          </a:r>
          <a:r>
            <a:rPr lang="en-US" sz="1200" dirty="0">
              <a:solidFill>
                <a:srgbClr val="002060"/>
              </a:solidFill>
            </a:rPr>
            <a:t> </a:t>
          </a:r>
          <a:r>
            <a:rPr lang="en-US" sz="1200" dirty="0" err="1">
              <a:solidFill>
                <a:srgbClr val="002060"/>
              </a:solidFill>
            </a:rPr>
            <a:t>მასას</a:t>
          </a:r>
          <a:r>
            <a:rPr lang="en-US" sz="1200" dirty="0">
              <a:solidFill>
                <a:srgbClr val="002060"/>
              </a:solidFill>
            </a:rPr>
            <a:t>, </a:t>
          </a:r>
          <a:r>
            <a:rPr lang="en-US" sz="1200" dirty="0" err="1">
              <a:solidFill>
                <a:srgbClr val="002060"/>
              </a:solidFill>
            </a:rPr>
            <a:t>ავოგადროს</a:t>
          </a:r>
          <a:r>
            <a:rPr lang="en-US" sz="1200" dirty="0">
              <a:solidFill>
                <a:srgbClr val="002060"/>
              </a:solidFill>
            </a:rPr>
            <a:t> </a:t>
          </a:r>
          <a:r>
            <a:rPr lang="en-US" sz="1200" dirty="0" err="1">
              <a:solidFill>
                <a:srgbClr val="002060"/>
              </a:solidFill>
            </a:rPr>
            <a:t>რიცხვს</a:t>
          </a:r>
          <a:r>
            <a:rPr lang="en-US" sz="1200" dirty="0">
              <a:solidFill>
                <a:srgbClr val="002060"/>
              </a:solidFill>
            </a:rPr>
            <a:t>, </a:t>
          </a:r>
          <a:r>
            <a:rPr lang="en-US" sz="1200" dirty="0" err="1">
              <a:solidFill>
                <a:srgbClr val="002060"/>
              </a:solidFill>
            </a:rPr>
            <a:t>ვერ</a:t>
          </a:r>
          <a:r>
            <a:rPr lang="en-US" sz="1200" dirty="0">
              <a:solidFill>
                <a:srgbClr val="002060"/>
              </a:solidFill>
            </a:rPr>
            <a:t> </a:t>
          </a:r>
          <a:r>
            <a:rPr lang="en-US" sz="1200" dirty="0" err="1">
              <a:solidFill>
                <a:srgbClr val="002060"/>
              </a:solidFill>
            </a:rPr>
            <a:t>იაზრებს</a:t>
          </a:r>
          <a:r>
            <a:rPr lang="en-US" sz="1200" dirty="0">
              <a:solidFill>
                <a:srgbClr val="002060"/>
              </a:solidFill>
            </a:rPr>
            <a:t> </a:t>
          </a:r>
          <a:r>
            <a:rPr lang="en-US" sz="1200" dirty="0" err="1">
              <a:solidFill>
                <a:srgbClr val="002060"/>
              </a:solidFill>
            </a:rPr>
            <a:t>კვლევის</a:t>
          </a:r>
          <a:r>
            <a:rPr lang="en-US" sz="1200" dirty="0">
              <a:solidFill>
                <a:srgbClr val="002060"/>
              </a:solidFill>
            </a:rPr>
            <a:t> </a:t>
          </a:r>
          <a:r>
            <a:rPr lang="en-US" sz="1200" dirty="0" err="1">
              <a:solidFill>
                <a:srgbClr val="002060"/>
              </a:solidFill>
            </a:rPr>
            <a:t>საჭიროებას</a:t>
          </a:r>
          <a:r>
            <a:rPr lang="en-US" sz="1200" dirty="0">
              <a:solidFill>
                <a:srgbClr val="002060"/>
              </a:solidFill>
            </a:rPr>
            <a:t> </a:t>
          </a:r>
          <a:r>
            <a:rPr lang="en-US" sz="1200" dirty="0" err="1">
              <a:solidFill>
                <a:srgbClr val="002060"/>
              </a:solidFill>
            </a:rPr>
            <a:t>და</a:t>
          </a:r>
          <a:r>
            <a:rPr lang="en-US" sz="1200" dirty="0">
              <a:solidFill>
                <a:srgbClr val="002060"/>
              </a:solidFill>
            </a:rPr>
            <a:t> </a:t>
          </a:r>
          <a:r>
            <a:rPr lang="ka-GE" sz="1200" dirty="0">
              <a:solidFill>
                <a:srgbClr val="002060"/>
              </a:solidFill>
            </a:rPr>
            <a:t>განხორციელების ეტაპებს.</a:t>
          </a:r>
          <a:endParaRPr lang="en-GB" sz="1200" dirty="0">
            <a:solidFill>
              <a:srgbClr val="002060"/>
            </a:solidFill>
            <a:latin typeface="Sylfaen" panose="010A0502050306030303" pitchFamily="18" charset="0"/>
          </a:endParaRPr>
        </a:p>
      </dgm:t>
    </dgm:pt>
    <dgm:pt modelId="{6D36A40F-D41C-46A8-AEE9-724C36C34FD8}" type="parTrans" cxnId="{6C23CC6F-93F8-487B-AC97-AAF3B872F855}">
      <dgm:prSet>
        <dgm:style>
          <a:lnRef idx="1">
            <a:schemeClr val="accent6"/>
          </a:lnRef>
          <a:fillRef idx="0">
            <a:schemeClr val="accent6"/>
          </a:fillRef>
          <a:effectRef idx="0">
            <a:schemeClr val="accent6"/>
          </a:effectRef>
          <a:fontRef idx="minor">
            <a:schemeClr val="tx1"/>
          </a:fontRef>
        </dgm:style>
      </dgm:prSet>
      <dgm:spPr/>
      <dgm:t>
        <a:bodyPr/>
        <a:lstStyle/>
        <a:p>
          <a:endParaRPr lang="en-GB">
            <a:solidFill>
              <a:srgbClr val="002060"/>
            </a:solidFill>
          </a:endParaRPr>
        </a:p>
      </dgm:t>
    </dgm:pt>
    <dgm:pt modelId="{354AEE76-C22B-46DD-9DDB-7F1ECD9ACDB1}" type="sibTrans" cxnId="{6C23CC6F-93F8-487B-AC97-AAF3B872F855}">
      <dgm:prSet/>
      <dgm:spPr/>
      <dgm:t>
        <a:bodyPr/>
        <a:lstStyle/>
        <a:p>
          <a:endParaRPr lang="en-GB">
            <a:solidFill>
              <a:srgbClr val="002060"/>
            </a:solidFill>
          </a:endParaRPr>
        </a:p>
      </dgm:t>
    </dgm:pt>
    <dgm:pt modelId="{FABA38D3-ABA2-4B2E-8FE8-BF1876EAF139}">
      <dgm:prSet phldrT="[Text]" custT="1"/>
      <dgm:spPr>
        <a:solidFill>
          <a:schemeClr val="bg1">
            <a:lumMod val="75000"/>
          </a:schemeClr>
        </a:solidFill>
      </dgm:spPr>
      <dgm:t>
        <a:bodyPr/>
        <a:lstStyle/>
        <a:p>
          <a:pPr>
            <a:buFont typeface="+mj-lt"/>
            <a:buAutoNum type="arabicPeriod"/>
          </a:pPr>
          <a:r>
            <a:rPr lang="ka-GE" sz="1400" b="1" dirty="0">
              <a:solidFill>
                <a:srgbClr val="002060"/>
              </a:solidFill>
            </a:rPr>
            <a:t>2. უნისტრუქტურული დონე</a:t>
          </a:r>
          <a:endParaRPr lang="en-GB" sz="1400" dirty="0">
            <a:solidFill>
              <a:srgbClr val="002060"/>
            </a:solidFill>
          </a:endParaRPr>
        </a:p>
      </dgm:t>
    </dgm:pt>
    <dgm:pt modelId="{5F071DE6-D3C6-4BF1-85CC-49F67DEDDF91}" type="parTrans" cxnId="{89CA72A3-04B8-4EE9-8EB5-797EC12F1015}">
      <dgm:prSet/>
      <dgm:spPr/>
      <dgm:t>
        <a:bodyPr/>
        <a:lstStyle/>
        <a:p>
          <a:endParaRPr lang="en-GB">
            <a:solidFill>
              <a:srgbClr val="002060"/>
            </a:solidFill>
          </a:endParaRPr>
        </a:p>
      </dgm:t>
    </dgm:pt>
    <dgm:pt modelId="{900F0203-87BC-4CC2-A61F-3A0DA45B8178}" type="sibTrans" cxnId="{89CA72A3-04B8-4EE9-8EB5-797EC12F1015}">
      <dgm:prSet/>
      <dgm:spPr/>
      <dgm:t>
        <a:bodyPr/>
        <a:lstStyle/>
        <a:p>
          <a:endParaRPr lang="en-GB">
            <a:solidFill>
              <a:srgbClr val="002060"/>
            </a:solidFill>
          </a:endParaRPr>
        </a:p>
      </dgm:t>
    </dgm:pt>
    <dgm:pt modelId="{5487E0FB-ACF3-47A7-AE4E-E5742F86D805}">
      <dgm:prSet phldrT="[Text]" custT="1"/>
      <dgm:spPr>
        <a:solidFill>
          <a:schemeClr val="accent2">
            <a:lumMod val="90000"/>
            <a:alpha val="89804"/>
          </a:schemeClr>
        </a:solidFill>
      </dgm:spPr>
      <dgm:t>
        <a:bodyPr/>
        <a:lstStyle/>
        <a:p>
          <a:pPr algn="l"/>
          <a:r>
            <a:rPr lang="ka-GE" sz="1200" b="1" dirty="0">
              <a:solidFill>
                <a:srgbClr val="002060"/>
              </a:solidFill>
              <a:latin typeface="Sylfaen" panose="010A0502050306030303" pitchFamily="18" charset="0"/>
            </a:rPr>
            <a:t>სოლო ტაქსონომიის დონე</a:t>
          </a:r>
        </a:p>
        <a:p>
          <a:pPr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მხოლოდ</a:t>
          </a:r>
          <a:r>
            <a:rPr lang="ka-GE" sz="1200" dirty="0">
              <a:solidFill>
                <a:srgbClr val="002060"/>
              </a:solidFill>
            </a:rPr>
            <a:t> </a:t>
          </a:r>
          <a:r>
            <a:rPr lang="en-US" sz="1200" dirty="0" err="1">
              <a:solidFill>
                <a:srgbClr val="002060"/>
              </a:solidFill>
            </a:rPr>
            <a:t>ერთი</a:t>
          </a:r>
          <a:r>
            <a:rPr lang="ka-GE" sz="1200" dirty="0">
              <a:solidFill>
                <a:srgbClr val="002060"/>
              </a:solidFill>
            </a:rPr>
            <a:t> </a:t>
          </a:r>
          <a:r>
            <a:rPr lang="en-US" sz="1200" dirty="0" err="1">
              <a:solidFill>
                <a:srgbClr val="002060"/>
              </a:solidFill>
            </a:rPr>
            <a:t>ასპექტის</a:t>
          </a:r>
          <a:r>
            <a:rPr lang="en-US" sz="1200" dirty="0">
              <a:solidFill>
                <a:srgbClr val="002060"/>
              </a:solidFill>
            </a:rPr>
            <a:t> </a:t>
          </a:r>
          <a:r>
            <a:rPr lang="en-US" sz="1200" dirty="0" err="1">
              <a:solidFill>
                <a:srgbClr val="002060"/>
              </a:solidFill>
            </a:rPr>
            <a:t>გათვალისწინება</a:t>
          </a:r>
          <a:r>
            <a:rPr lang="ka-GE" sz="1200" dirty="0">
              <a:solidFill>
                <a:srgbClr val="002060"/>
              </a:solidFill>
            </a:rPr>
            <a:t> </a:t>
          </a:r>
          <a:r>
            <a:rPr lang="en-US" sz="1200" dirty="0" err="1">
              <a:solidFill>
                <a:srgbClr val="002060"/>
              </a:solidFill>
            </a:rPr>
            <a:t>და</a:t>
          </a:r>
          <a:r>
            <a:rPr lang="en-US" sz="1200" dirty="0">
              <a:solidFill>
                <a:srgbClr val="002060"/>
              </a:solidFill>
            </a:rPr>
            <a:t> </a:t>
          </a:r>
          <a:r>
            <a:rPr lang="en-US" sz="1200" dirty="0" err="1">
              <a:solidFill>
                <a:srgbClr val="002060"/>
              </a:solidFill>
            </a:rPr>
            <a:t>მარტივი</a:t>
          </a:r>
          <a:r>
            <a:rPr lang="en-US" sz="1200" dirty="0">
              <a:solidFill>
                <a:srgbClr val="002060"/>
              </a:solidFill>
            </a:rPr>
            <a:t>,</a:t>
          </a:r>
          <a:r>
            <a:rPr lang="ka-GE" sz="1200" dirty="0">
              <a:solidFill>
                <a:srgbClr val="002060"/>
              </a:solidFill>
            </a:rPr>
            <a:t> </a:t>
          </a:r>
          <a:r>
            <a:rPr lang="en-US" sz="1200" dirty="0" err="1">
              <a:solidFill>
                <a:srgbClr val="002060"/>
              </a:solidFill>
            </a:rPr>
            <a:t>ზედაპირული</a:t>
          </a:r>
          <a:r>
            <a:rPr lang="ka-GE" sz="1200" dirty="0">
              <a:solidFill>
                <a:srgbClr val="002060"/>
              </a:solidFill>
            </a:rPr>
            <a:t> </a:t>
          </a:r>
          <a:r>
            <a:rPr lang="en-US" sz="1200" dirty="0" err="1">
              <a:solidFill>
                <a:srgbClr val="002060"/>
              </a:solidFill>
            </a:rPr>
            <a:t>კავშირების</a:t>
          </a:r>
          <a:r>
            <a:rPr lang="en-US" sz="1200" dirty="0">
              <a:solidFill>
                <a:srgbClr val="002060"/>
              </a:solidFill>
            </a:rPr>
            <a:t> </a:t>
          </a:r>
          <a:r>
            <a:rPr lang="en-US" sz="1200" dirty="0" err="1">
              <a:solidFill>
                <a:srgbClr val="002060"/>
              </a:solidFill>
            </a:rPr>
            <a:t>დამყარება</a:t>
          </a:r>
          <a:r>
            <a:rPr lang="en-US" sz="1200" dirty="0">
              <a:solidFill>
                <a:srgbClr val="002060"/>
              </a:solidFill>
            </a:rPr>
            <a:t>.</a:t>
          </a:r>
          <a:r>
            <a:rPr lang="ka-GE" sz="1200" dirty="0">
              <a:solidFill>
                <a:srgbClr val="002060"/>
              </a:solidFill>
            </a:rPr>
            <a:t> </a:t>
          </a:r>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ka-GE" sz="1200" dirty="0">
              <a:solidFill>
                <a:srgbClr val="002060"/>
              </a:solidFill>
            </a:rPr>
            <a:t> </a:t>
          </a:r>
          <a:r>
            <a:rPr lang="en-US" sz="1200" dirty="0" err="1">
              <a:solidFill>
                <a:srgbClr val="002060"/>
              </a:solidFill>
            </a:rPr>
            <a:t>ტერმინოლოგიის</a:t>
          </a:r>
          <a:r>
            <a:rPr lang="ka-GE" sz="1200" dirty="0">
              <a:solidFill>
                <a:srgbClr val="002060"/>
              </a:solidFill>
            </a:rPr>
            <a:t> </a:t>
          </a:r>
          <a:r>
            <a:rPr lang="en-US" sz="1200" dirty="0" err="1">
              <a:solidFill>
                <a:srgbClr val="002060"/>
              </a:solidFill>
            </a:rPr>
            <a:t>გამოყენება</a:t>
          </a:r>
          <a:r>
            <a:rPr lang="en-US" sz="1200" dirty="0">
              <a:solidFill>
                <a:srgbClr val="002060"/>
              </a:solidFill>
            </a:rPr>
            <a:t>,</a:t>
          </a:r>
          <a:r>
            <a:rPr lang="ka-GE" sz="1200" dirty="0">
              <a:solidFill>
                <a:srgbClr val="002060"/>
              </a:solidFill>
            </a:rPr>
            <a:t> </a:t>
          </a:r>
          <a:r>
            <a:rPr lang="en-US" sz="1200" dirty="0" err="1">
              <a:solidFill>
                <a:srgbClr val="002060"/>
              </a:solidFill>
            </a:rPr>
            <a:t>ზეპირად</a:t>
          </a:r>
          <a:r>
            <a:rPr lang="en-US" sz="1200" dirty="0">
              <a:solidFill>
                <a:srgbClr val="002060"/>
              </a:solidFill>
            </a:rPr>
            <a:t> </a:t>
          </a:r>
          <a:r>
            <a:rPr lang="en-US" sz="1200" dirty="0" err="1">
              <a:solidFill>
                <a:srgbClr val="002060"/>
              </a:solidFill>
            </a:rPr>
            <a:t>გადმოცემა</a:t>
          </a:r>
          <a:r>
            <a:rPr lang="ka-GE" sz="1200" dirty="0">
              <a:solidFill>
                <a:srgbClr val="002060"/>
              </a:solidFill>
            </a:rPr>
            <a:t> </a:t>
          </a:r>
          <a:r>
            <a:rPr lang="en-US" sz="1200" dirty="0">
              <a:solidFill>
                <a:srgbClr val="002060"/>
              </a:solidFill>
            </a:rPr>
            <a:t>(</a:t>
          </a:r>
          <a:r>
            <a:rPr lang="en-US" sz="1200" dirty="0" err="1">
              <a:solidFill>
                <a:srgbClr val="002060"/>
              </a:solidFill>
            </a:rPr>
            <a:t>გახსენება</a:t>
          </a:r>
          <a:r>
            <a:rPr lang="en-US" sz="1200" dirty="0">
              <a:solidFill>
                <a:srgbClr val="002060"/>
              </a:solidFill>
            </a:rPr>
            <a:t>),</a:t>
          </a:r>
          <a:r>
            <a:rPr lang="ka-GE" sz="1200" dirty="0">
              <a:solidFill>
                <a:srgbClr val="002060"/>
              </a:solidFill>
            </a:rPr>
            <a:t> </a:t>
          </a:r>
          <a:r>
            <a:rPr lang="en-US" sz="1200" dirty="0" err="1">
              <a:solidFill>
                <a:srgbClr val="002060"/>
              </a:solidFill>
            </a:rPr>
            <a:t>მარტივი</a:t>
          </a:r>
          <a:r>
            <a:rPr lang="ka-GE" sz="1200" dirty="0">
              <a:solidFill>
                <a:srgbClr val="002060"/>
              </a:solidFill>
            </a:rPr>
            <a:t> </a:t>
          </a:r>
          <a:r>
            <a:rPr lang="en-US" sz="1200" dirty="0" err="1">
              <a:solidFill>
                <a:srgbClr val="002060"/>
              </a:solidFill>
            </a:rPr>
            <a:t>ინსტრუქციების</a:t>
          </a:r>
          <a:r>
            <a:rPr lang="en-US" sz="1200" dirty="0">
              <a:solidFill>
                <a:srgbClr val="002060"/>
              </a:solidFill>
            </a:rPr>
            <a:t>/</a:t>
          </a:r>
          <a:r>
            <a:rPr lang="en-US" sz="1200" dirty="0" err="1">
              <a:solidFill>
                <a:srgbClr val="002060"/>
              </a:solidFill>
            </a:rPr>
            <a:t>ალგორითმების</a:t>
          </a:r>
          <a:r>
            <a:rPr lang="ka-GE" sz="1200" dirty="0">
              <a:solidFill>
                <a:srgbClr val="002060"/>
              </a:solidFill>
            </a:rPr>
            <a:t> </a:t>
          </a:r>
          <a:r>
            <a:rPr lang="en-US" sz="1200" dirty="0" err="1">
              <a:solidFill>
                <a:srgbClr val="002060"/>
              </a:solidFill>
            </a:rPr>
            <a:t>შესრულება</a:t>
          </a:r>
          <a:r>
            <a:rPr lang="en-US" sz="1200" dirty="0">
              <a:solidFill>
                <a:srgbClr val="002060"/>
              </a:solidFill>
            </a:rPr>
            <a:t>; </a:t>
          </a:r>
          <a:r>
            <a:rPr lang="en-US" sz="1200" dirty="0" err="1">
              <a:solidFill>
                <a:srgbClr val="002060"/>
              </a:solidFill>
            </a:rPr>
            <a:t>პარაფრაზირება</a:t>
          </a:r>
          <a:r>
            <a:rPr lang="en-US" sz="1200" dirty="0">
              <a:solidFill>
                <a:srgbClr val="002060"/>
              </a:solidFill>
            </a:rPr>
            <a:t>;</a:t>
          </a:r>
          <a:r>
            <a:rPr lang="ka-GE" sz="1200" dirty="0">
              <a:solidFill>
                <a:srgbClr val="002060"/>
              </a:solidFill>
            </a:rPr>
            <a:t> </a:t>
          </a:r>
          <a:r>
            <a:rPr lang="en-US" sz="1200" dirty="0" err="1">
              <a:solidFill>
                <a:srgbClr val="002060"/>
              </a:solidFill>
            </a:rPr>
            <a:t>იდენტიფიცირება</a:t>
          </a:r>
          <a:r>
            <a:rPr lang="en-US" sz="1200" dirty="0">
              <a:solidFill>
                <a:srgbClr val="002060"/>
              </a:solidFill>
            </a:rPr>
            <a:t>, </a:t>
          </a:r>
          <a:r>
            <a:rPr lang="en-US" sz="1200" dirty="0" err="1">
              <a:solidFill>
                <a:srgbClr val="002060"/>
              </a:solidFill>
            </a:rPr>
            <a:t>დასახელება</a:t>
          </a:r>
          <a:r>
            <a:rPr lang="ka-GE" sz="1200" dirty="0">
              <a:solidFill>
                <a:srgbClr val="002060"/>
              </a:solidFill>
            </a:rPr>
            <a:t> </a:t>
          </a:r>
          <a:r>
            <a:rPr lang="en-US" sz="1200" dirty="0" err="1">
              <a:solidFill>
                <a:srgbClr val="002060"/>
              </a:solidFill>
            </a:rPr>
            <a:t>ან</a:t>
          </a:r>
          <a:r>
            <a:rPr lang="en-US" sz="1200" dirty="0">
              <a:solidFill>
                <a:srgbClr val="002060"/>
              </a:solidFill>
            </a:rPr>
            <a:t> </a:t>
          </a:r>
          <a:r>
            <a:rPr lang="en-US" sz="1200" dirty="0" err="1">
              <a:solidFill>
                <a:srgbClr val="002060"/>
              </a:solidFill>
            </a:rPr>
            <a:t>დათვლა</a:t>
          </a:r>
          <a:r>
            <a:rPr lang="en-US" sz="1200" dirty="0">
              <a:solidFill>
                <a:srgbClr val="002060"/>
              </a:solidFill>
            </a:rPr>
            <a:t>.</a:t>
          </a:r>
          <a:endParaRPr lang="en-GB" sz="1200" b="1" dirty="0">
            <a:solidFill>
              <a:srgbClr val="002060"/>
            </a:solidFill>
            <a:latin typeface="Sylfaen" panose="010A0502050306030303" pitchFamily="18" charset="0"/>
          </a:endParaRPr>
        </a:p>
      </dgm:t>
    </dgm:pt>
    <dgm:pt modelId="{4CC98506-972B-4AE4-A72C-C096F20777DF}" type="parTrans" cxnId="{12EEBAFE-1CE8-4727-85BA-FDC6A7184E46}">
      <dgm:prSet>
        <dgm:style>
          <a:lnRef idx="1">
            <a:schemeClr val="accent6"/>
          </a:lnRef>
          <a:fillRef idx="0">
            <a:schemeClr val="accent6"/>
          </a:fillRef>
          <a:effectRef idx="0">
            <a:schemeClr val="accent6"/>
          </a:effectRef>
          <a:fontRef idx="minor">
            <a:schemeClr val="tx1"/>
          </a:fontRef>
        </dgm:style>
      </dgm:prSet>
      <dgm:spPr/>
      <dgm:t>
        <a:bodyPr/>
        <a:lstStyle/>
        <a:p>
          <a:endParaRPr lang="en-GB">
            <a:solidFill>
              <a:srgbClr val="002060"/>
            </a:solidFill>
          </a:endParaRPr>
        </a:p>
      </dgm:t>
    </dgm:pt>
    <dgm:pt modelId="{7839D262-8F3C-4ED6-AFA9-BABA6A85D453}" type="sibTrans" cxnId="{12EEBAFE-1CE8-4727-85BA-FDC6A7184E46}">
      <dgm:prSet/>
      <dgm:spPr/>
      <dgm:t>
        <a:bodyPr/>
        <a:lstStyle/>
        <a:p>
          <a:endParaRPr lang="en-GB">
            <a:solidFill>
              <a:srgbClr val="002060"/>
            </a:solidFill>
          </a:endParaRPr>
        </a:p>
      </dgm:t>
    </dgm:pt>
    <dgm:pt modelId="{1BF8EDD8-16AF-4966-93F1-FA19F5049A9A}">
      <dgm:prSet phldrT="[Text]" custT="1"/>
      <dgm:spPr>
        <a:solidFill>
          <a:schemeClr val="accent2">
            <a:lumMod val="90000"/>
            <a:alpha val="89804"/>
          </a:schemeClr>
        </a:solidFill>
      </dgm:spPr>
      <dgm:t>
        <a:bodyPr/>
        <a:lstStyle/>
        <a:p>
          <a:pPr algn="l"/>
          <a:r>
            <a:rPr lang="ka-GE" sz="1200" b="1" dirty="0">
              <a:solidFill>
                <a:srgbClr val="002060"/>
              </a:solidFill>
            </a:rPr>
            <a:t>ტაქსონომიის დონის შესაბამისობა ცნებასთან </a:t>
          </a:r>
        </a:p>
        <a:p>
          <a:pPr algn="l"/>
          <a:r>
            <a:rPr lang="en-US" sz="1200" dirty="0" err="1">
              <a:solidFill>
                <a:srgbClr val="002060"/>
              </a:solidFill>
            </a:rPr>
            <a:t>მოსწავლე</a:t>
          </a:r>
          <a:r>
            <a:rPr lang="en-US" sz="1200" dirty="0">
              <a:solidFill>
                <a:srgbClr val="002060"/>
              </a:solidFill>
            </a:rPr>
            <a:t> </a:t>
          </a:r>
          <a:r>
            <a:rPr lang="en-US" sz="1200" dirty="0" err="1">
              <a:solidFill>
                <a:srgbClr val="002060"/>
              </a:solidFill>
            </a:rPr>
            <a:t>სწორად</a:t>
          </a:r>
          <a:r>
            <a:rPr lang="ka-GE" sz="1200" dirty="0">
              <a:solidFill>
                <a:srgbClr val="002060"/>
              </a:solidFill>
            </a:rPr>
            <a:t> </a:t>
          </a:r>
          <a:r>
            <a:rPr lang="en-US" sz="1200" dirty="0" err="1">
              <a:solidFill>
                <a:srgbClr val="002060"/>
              </a:solidFill>
            </a:rPr>
            <a:t>იყენებს</a:t>
          </a:r>
          <a:r>
            <a:rPr lang="ka-GE" sz="1200" dirty="0">
              <a:solidFill>
                <a:srgbClr val="002060"/>
              </a:solidFill>
            </a:rPr>
            <a:t> </a:t>
          </a:r>
          <a:r>
            <a:rPr lang="en-US" sz="1200" dirty="0" err="1">
              <a:solidFill>
                <a:srgbClr val="002060"/>
              </a:solidFill>
            </a:rPr>
            <a:t>ტერმინებს</a:t>
          </a:r>
          <a:r>
            <a:rPr lang="en-US" sz="1200" dirty="0">
              <a:solidFill>
                <a:srgbClr val="002060"/>
              </a:solidFill>
            </a:rPr>
            <a:t>,</a:t>
          </a:r>
          <a:r>
            <a:rPr lang="ka-GE"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მარტივი</a:t>
          </a:r>
          <a:r>
            <a:rPr lang="ka-GE" sz="1200" dirty="0">
              <a:solidFill>
                <a:srgbClr val="002060"/>
              </a:solidFill>
            </a:rPr>
            <a:t> </a:t>
          </a:r>
          <a:r>
            <a:rPr lang="en-US" sz="1200" dirty="0" err="1">
              <a:solidFill>
                <a:srgbClr val="002060"/>
              </a:solidFill>
            </a:rPr>
            <a:t>მოქმედებების</a:t>
          </a:r>
          <a:r>
            <a:rPr lang="ka-GE" sz="1200" dirty="0">
              <a:solidFill>
                <a:srgbClr val="002060"/>
              </a:solidFill>
            </a:rPr>
            <a:t> </a:t>
          </a:r>
          <a:r>
            <a:rPr lang="en-US" sz="1200" dirty="0" err="1">
              <a:solidFill>
                <a:srgbClr val="002060"/>
              </a:solidFill>
            </a:rPr>
            <a:t>შესრულება</a:t>
          </a:r>
          <a:r>
            <a:rPr lang="en-US" sz="1200" dirty="0">
              <a:solidFill>
                <a:srgbClr val="002060"/>
              </a:solidFill>
            </a:rPr>
            <a:t>: </a:t>
          </a:r>
          <a:r>
            <a:rPr lang="en-US" sz="1200" dirty="0" err="1">
              <a:solidFill>
                <a:srgbClr val="002060"/>
              </a:solidFill>
            </a:rPr>
            <a:t>მასის</a:t>
          </a:r>
          <a:r>
            <a:rPr lang="en-US" sz="1200" dirty="0">
              <a:solidFill>
                <a:srgbClr val="002060"/>
              </a:solidFill>
            </a:rPr>
            <a:t>,</a:t>
          </a:r>
          <a:r>
            <a:rPr lang="ka-GE" sz="1200" dirty="0">
              <a:solidFill>
                <a:srgbClr val="002060"/>
              </a:solidFill>
            </a:rPr>
            <a:t> </a:t>
          </a:r>
          <a:r>
            <a:rPr lang="en-US" sz="1200" dirty="0" err="1">
              <a:solidFill>
                <a:srgbClr val="002060"/>
              </a:solidFill>
            </a:rPr>
            <a:t>მო</a:t>
          </a:r>
          <a:r>
            <a:rPr lang="ka-GE" sz="1200" dirty="0">
              <a:solidFill>
                <a:srgbClr val="002060"/>
              </a:solidFill>
            </a:rPr>
            <a:t>ლური მასის, ნივთიერების რაოდენობის გამოთვლა</a:t>
          </a:r>
          <a:r>
            <a:rPr lang="en-US" sz="1200" dirty="0">
              <a:solidFill>
                <a:srgbClr val="002060"/>
              </a:solidFill>
            </a:rPr>
            <a:t>, </a:t>
          </a:r>
          <a:r>
            <a:rPr lang="ka-GE" sz="1200" dirty="0">
              <a:solidFill>
                <a:srgbClr val="002060"/>
              </a:solidFill>
            </a:rPr>
            <a:t>იცის რას უდრის ავოგადროს რიცხვი,  </a:t>
          </a:r>
          <a:r>
            <a:rPr lang="en-US" sz="1200" dirty="0" err="1">
              <a:solidFill>
                <a:srgbClr val="002060"/>
              </a:solidFill>
            </a:rPr>
            <a:t>მაგრამ</a:t>
          </a:r>
          <a:r>
            <a:rPr lang="en-US" sz="1200" dirty="0">
              <a:solidFill>
                <a:srgbClr val="002060"/>
              </a:solidFill>
            </a:rPr>
            <a:t> </a:t>
          </a:r>
          <a:r>
            <a:rPr lang="en-US" sz="1200" dirty="0" err="1">
              <a:solidFill>
                <a:srgbClr val="002060"/>
              </a:solidFill>
            </a:rPr>
            <a:t>ვერ</a:t>
          </a:r>
          <a:r>
            <a:rPr lang="ka-GE" sz="1200" dirty="0">
              <a:solidFill>
                <a:srgbClr val="002060"/>
              </a:solidFill>
            </a:rPr>
            <a:t> </a:t>
          </a:r>
          <a:r>
            <a:rPr lang="en-US" sz="1200" dirty="0" err="1">
              <a:solidFill>
                <a:srgbClr val="002060"/>
              </a:solidFill>
            </a:rPr>
            <a:t>ამყარებს</a:t>
          </a:r>
          <a:r>
            <a:rPr lang="en-US" sz="1200" dirty="0">
              <a:solidFill>
                <a:srgbClr val="002060"/>
              </a:solidFill>
            </a:rPr>
            <a:t> </a:t>
          </a:r>
          <a:r>
            <a:rPr lang="en-US" sz="1200" dirty="0" err="1">
              <a:solidFill>
                <a:srgbClr val="002060"/>
              </a:solidFill>
            </a:rPr>
            <a:t>მათ</a:t>
          </a:r>
          <a:r>
            <a:rPr lang="en-US" sz="1200" dirty="0">
              <a:solidFill>
                <a:srgbClr val="002060"/>
              </a:solidFill>
            </a:rPr>
            <a:t> </a:t>
          </a:r>
          <a:r>
            <a:rPr lang="en-US" sz="1200" dirty="0" err="1">
              <a:solidFill>
                <a:srgbClr val="002060"/>
              </a:solidFill>
            </a:rPr>
            <a:t>შორის</a:t>
          </a:r>
          <a:r>
            <a:rPr lang="ka-GE" sz="1200" dirty="0">
              <a:solidFill>
                <a:srgbClr val="002060"/>
              </a:solidFill>
            </a:rPr>
            <a:t> </a:t>
          </a:r>
          <a:r>
            <a:rPr lang="en-US" sz="1200" dirty="0" err="1">
              <a:solidFill>
                <a:srgbClr val="002060"/>
              </a:solidFill>
            </a:rPr>
            <a:t>კავშირს</a:t>
          </a:r>
          <a:r>
            <a:rPr lang="en-US" sz="1200" dirty="0">
              <a:solidFill>
                <a:srgbClr val="002060"/>
              </a:solidFill>
            </a:rPr>
            <a:t>.</a:t>
          </a:r>
          <a:endParaRPr lang="en-GB" sz="1200" dirty="0">
            <a:solidFill>
              <a:srgbClr val="002060"/>
            </a:solidFill>
            <a:latin typeface="Sylfaen" panose="010A0502050306030303" pitchFamily="18" charset="0"/>
          </a:endParaRPr>
        </a:p>
      </dgm:t>
    </dgm:pt>
    <dgm:pt modelId="{01E38CA1-AC96-4256-935A-E7823F8D712A}" type="parTrans" cxnId="{BBC524C8-DA7D-47EE-8603-F621C294DB42}">
      <dgm:prSet>
        <dgm:style>
          <a:lnRef idx="1">
            <a:schemeClr val="accent6"/>
          </a:lnRef>
          <a:fillRef idx="0">
            <a:schemeClr val="accent6"/>
          </a:fillRef>
          <a:effectRef idx="0">
            <a:schemeClr val="accent6"/>
          </a:effectRef>
          <a:fontRef idx="minor">
            <a:schemeClr val="tx1"/>
          </a:fontRef>
        </dgm:style>
      </dgm:prSet>
      <dgm:spPr/>
      <dgm:t>
        <a:bodyPr/>
        <a:lstStyle/>
        <a:p>
          <a:endParaRPr lang="en-GB">
            <a:solidFill>
              <a:srgbClr val="002060"/>
            </a:solidFill>
          </a:endParaRPr>
        </a:p>
      </dgm:t>
    </dgm:pt>
    <dgm:pt modelId="{B6D3A4E1-0BBA-4D0A-8E18-2D2117C22E70}" type="sibTrans" cxnId="{BBC524C8-DA7D-47EE-8603-F621C294DB42}">
      <dgm:prSet/>
      <dgm:spPr/>
      <dgm:t>
        <a:bodyPr/>
        <a:lstStyle/>
        <a:p>
          <a:endParaRPr lang="en-GB">
            <a:solidFill>
              <a:srgbClr val="002060"/>
            </a:solidFill>
          </a:endParaRPr>
        </a:p>
      </dgm:t>
    </dgm:pt>
    <dgm:pt modelId="{C8029430-7F57-4A8A-AF3F-78642817AE6B}" type="pres">
      <dgm:prSet presAssocID="{057DD7C2-3523-4677-9DD4-C992CA9F8278}" presName="diagram" presStyleCnt="0">
        <dgm:presLayoutVars>
          <dgm:chPref val="1"/>
          <dgm:dir/>
          <dgm:animOne val="branch"/>
          <dgm:animLvl val="lvl"/>
          <dgm:resizeHandles/>
        </dgm:presLayoutVars>
      </dgm:prSet>
      <dgm:spPr/>
    </dgm:pt>
    <dgm:pt modelId="{5A5560CC-2C89-44FC-8534-ED4AE2277026}" type="pres">
      <dgm:prSet presAssocID="{DE221EB0-5E46-460D-B1D8-8E0F7AB3F60B}" presName="root" presStyleCnt="0"/>
      <dgm:spPr/>
    </dgm:pt>
    <dgm:pt modelId="{8B421C49-0535-43F2-A94D-401C0D688C1A}" type="pres">
      <dgm:prSet presAssocID="{DE221EB0-5E46-460D-B1D8-8E0F7AB3F60B}" presName="rootComposite" presStyleCnt="0"/>
      <dgm:spPr/>
    </dgm:pt>
    <dgm:pt modelId="{6EE898DE-15C7-4D7B-9107-CCB253B63162}" type="pres">
      <dgm:prSet presAssocID="{DE221EB0-5E46-460D-B1D8-8E0F7AB3F60B}" presName="rootText" presStyleLbl="node1" presStyleIdx="0" presStyleCnt="2" custScaleX="160409" custScaleY="49120" custLinFactNeighborX="6406" custLinFactNeighborY="-197"/>
      <dgm:spPr/>
    </dgm:pt>
    <dgm:pt modelId="{919FD71F-F921-49D5-905F-5AC19411D0FB}" type="pres">
      <dgm:prSet presAssocID="{DE221EB0-5E46-460D-B1D8-8E0F7AB3F60B}" presName="rootConnector" presStyleLbl="node1" presStyleIdx="0" presStyleCnt="2"/>
      <dgm:spPr/>
    </dgm:pt>
    <dgm:pt modelId="{758DB6F4-829C-4FFA-9645-FCC043EE9F86}" type="pres">
      <dgm:prSet presAssocID="{DE221EB0-5E46-460D-B1D8-8E0F7AB3F60B}" presName="childShape" presStyleCnt="0"/>
      <dgm:spPr/>
    </dgm:pt>
    <dgm:pt modelId="{995252FC-4059-4C6D-A7E5-F64697B5EE03}" type="pres">
      <dgm:prSet presAssocID="{A6D6A7B8-4393-495D-BD08-BA7A51AAF333}" presName="Name13" presStyleLbl="parChTrans1D2" presStyleIdx="0" presStyleCnt="4"/>
      <dgm:spPr/>
    </dgm:pt>
    <dgm:pt modelId="{47705CE5-1C8A-45D8-82FE-1A25401FF3FE}" type="pres">
      <dgm:prSet presAssocID="{1BB7A366-0042-49A1-91CE-574B71A91DEB}" presName="childText" presStyleLbl="bgAcc1" presStyleIdx="0" presStyleCnt="4" custScaleX="191059" custScaleY="168221" custLinFactNeighborX="546" custLinFactNeighborY="-12277">
        <dgm:presLayoutVars>
          <dgm:bulletEnabled val="1"/>
        </dgm:presLayoutVars>
      </dgm:prSet>
      <dgm:spPr/>
    </dgm:pt>
    <dgm:pt modelId="{9A5D68E8-1AC4-4EAB-BE1F-E98703291998}" type="pres">
      <dgm:prSet presAssocID="{6D36A40F-D41C-46A8-AEE9-724C36C34FD8}" presName="Name13" presStyleLbl="parChTrans1D2" presStyleIdx="1" presStyleCnt="4"/>
      <dgm:spPr/>
    </dgm:pt>
    <dgm:pt modelId="{E998506F-4E69-4868-BB00-21F2948C9A6A}" type="pres">
      <dgm:prSet presAssocID="{9BDDEF81-28DD-47F7-B35B-12DDD11D3F0A}" presName="childText" presStyleLbl="bgAcc1" presStyleIdx="1" presStyleCnt="4" custScaleX="191023" custScaleY="207210" custLinFactNeighborX="-914" custLinFactNeighborY="-1377">
        <dgm:presLayoutVars>
          <dgm:bulletEnabled val="1"/>
        </dgm:presLayoutVars>
      </dgm:prSet>
      <dgm:spPr/>
    </dgm:pt>
    <dgm:pt modelId="{84ED05A3-71A4-4FD4-B6D8-0A820CF56425}" type="pres">
      <dgm:prSet presAssocID="{FABA38D3-ABA2-4B2E-8FE8-BF1876EAF139}" presName="root" presStyleCnt="0"/>
      <dgm:spPr/>
    </dgm:pt>
    <dgm:pt modelId="{A8DE37C3-C2EE-4592-9B03-84486645F685}" type="pres">
      <dgm:prSet presAssocID="{FABA38D3-ABA2-4B2E-8FE8-BF1876EAF139}" presName="rootComposite" presStyleCnt="0"/>
      <dgm:spPr/>
    </dgm:pt>
    <dgm:pt modelId="{4F4B6D7F-778A-43CA-B83C-7245CAF99473}" type="pres">
      <dgm:prSet presAssocID="{FABA38D3-ABA2-4B2E-8FE8-BF1876EAF139}" presName="rootText" presStyleLbl="node1" presStyleIdx="1" presStyleCnt="2" custScaleX="159088" custScaleY="48734" custLinFactNeighborX="2874" custLinFactNeighborY="129"/>
      <dgm:spPr/>
    </dgm:pt>
    <dgm:pt modelId="{E551AC73-017D-42EC-8DAE-AEEDFDC6A081}" type="pres">
      <dgm:prSet presAssocID="{FABA38D3-ABA2-4B2E-8FE8-BF1876EAF139}" presName="rootConnector" presStyleLbl="node1" presStyleIdx="1" presStyleCnt="2"/>
      <dgm:spPr/>
    </dgm:pt>
    <dgm:pt modelId="{3E38152D-07A3-4F61-A341-C666A2F09E6F}" type="pres">
      <dgm:prSet presAssocID="{FABA38D3-ABA2-4B2E-8FE8-BF1876EAF139}" presName="childShape" presStyleCnt="0"/>
      <dgm:spPr/>
    </dgm:pt>
    <dgm:pt modelId="{6D4839BB-A896-45C6-AD80-C21F01D61270}" type="pres">
      <dgm:prSet presAssocID="{4CC98506-972B-4AE4-A72C-C096F20777DF}" presName="Name13" presStyleLbl="parChTrans1D2" presStyleIdx="2" presStyleCnt="4"/>
      <dgm:spPr/>
    </dgm:pt>
    <dgm:pt modelId="{62570269-A8D3-44CD-881D-9D349B5C1944}" type="pres">
      <dgm:prSet presAssocID="{5487E0FB-ACF3-47A7-AE4E-E5742F86D805}" presName="childText" presStyleLbl="bgAcc1" presStyleIdx="2" presStyleCnt="4" custScaleX="249924" custScaleY="213300">
        <dgm:presLayoutVars>
          <dgm:bulletEnabled val="1"/>
        </dgm:presLayoutVars>
      </dgm:prSet>
      <dgm:spPr/>
    </dgm:pt>
    <dgm:pt modelId="{4A112E18-4AC1-4536-B584-97A4FCE0B7B9}" type="pres">
      <dgm:prSet presAssocID="{01E38CA1-AC96-4256-935A-E7823F8D712A}" presName="Name13" presStyleLbl="parChTrans1D2" presStyleIdx="3" presStyleCnt="4"/>
      <dgm:spPr/>
    </dgm:pt>
    <dgm:pt modelId="{5E06BC7E-9881-40D4-9C33-68A49F579349}" type="pres">
      <dgm:prSet presAssocID="{1BF8EDD8-16AF-4966-93F1-FA19F5049A9A}" presName="childText" presStyleLbl="bgAcc1" presStyleIdx="3" presStyleCnt="4" custScaleX="256187" custScaleY="175811" custLinFactNeighborX="9477" custLinFactNeighborY="19745">
        <dgm:presLayoutVars>
          <dgm:bulletEnabled val="1"/>
        </dgm:presLayoutVars>
      </dgm:prSet>
      <dgm:spPr/>
    </dgm:pt>
  </dgm:ptLst>
  <dgm:cxnLst>
    <dgm:cxn modelId="{8F126202-0416-493E-A0C6-B715AFEFB670}" type="presOf" srcId="{1BF8EDD8-16AF-4966-93F1-FA19F5049A9A}" destId="{5E06BC7E-9881-40D4-9C33-68A49F579349}" srcOrd="0" destOrd="0" presId="urn:microsoft.com/office/officeart/2005/8/layout/hierarchy3"/>
    <dgm:cxn modelId="{0D9C2005-2DC9-4661-9C9D-9C023DF42218}" type="presOf" srcId="{DE221EB0-5E46-460D-B1D8-8E0F7AB3F60B}" destId="{919FD71F-F921-49D5-905F-5AC19411D0FB}" srcOrd="1" destOrd="0" presId="urn:microsoft.com/office/officeart/2005/8/layout/hierarchy3"/>
    <dgm:cxn modelId="{D3EE4311-DFDE-4669-8587-4A463C46B9E1}" srcId="{057DD7C2-3523-4677-9DD4-C992CA9F8278}" destId="{DE221EB0-5E46-460D-B1D8-8E0F7AB3F60B}" srcOrd="0" destOrd="0" parTransId="{7BBF9D49-D605-4CE2-835D-9133C761C1F6}" sibTransId="{98D219CF-8D2D-4BD9-B820-EC05098EA03B}"/>
    <dgm:cxn modelId="{2B571E23-E6A0-421B-A15B-007483B87470}" type="presOf" srcId="{9BDDEF81-28DD-47F7-B35B-12DDD11D3F0A}" destId="{E998506F-4E69-4868-BB00-21F2948C9A6A}" srcOrd="0" destOrd="0" presId="urn:microsoft.com/office/officeart/2005/8/layout/hierarchy3"/>
    <dgm:cxn modelId="{502E0332-7013-4B63-9321-D095A66FC5BF}" type="presOf" srcId="{057DD7C2-3523-4677-9DD4-C992CA9F8278}" destId="{C8029430-7F57-4A8A-AF3F-78642817AE6B}" srcOrd="0" destOrd="0" presId="urn:microsoft.com/office/officeart/2005/8/layout/hierarchy3"/>
    <dgm:cxn modelId="{3B43123B-13A0-4FBA-AF5A-3993C48AD8B5}" type="presOf" srcId="{DE221EB0-5E46-460D-B1D8-8E0F7AB3F60B}" destId="{6EE898DE-15C7-4D7B-9107-CCB253B63162}" srcOrd="0" destOrd="0" presId="urn:microsoft.com/office/officeart/2005/8/layout/hierarchy3"/>
    <dgm:cxn modelId="{1C88C93E-FBC5-4D53-82D6-12DB19E47B4E}" type="presOf" srcId="{FABA38D3-ABA2-4B2E-8FE8-BF1876EAF139}" destId="{4F4B6D7F-778A-43CA-B83C-7245CAF99473}" srcOrd="0" destOrd="0" presId="urn:microsoft.com/office/officeart/2005/8/layout/hierarchy3"/>
    <dgm:cxn modelId="{57F51241-9F80-482C-B5B2-F718204BC73D}" type="presOf" srcId="{01E38CA1-AC96-4256-935A-E7823F8D712A}" destId="{4A112E18-4AC1-4536-B584-97A4FCE0B7B9}" srcOrd="0" destOrd="0" presId="urn:microsoft.com/office/officeart/2005/8/layout/hierarchy3"/>
    <dgm:cxn modelId="{942A9C62-9AE7-49B4-993A-07F2CDAA1FDC}" type="presOf" srcId="{6D36A40F-D41C-46A8-AEE9-724C36C34FD8}" destId="{9A5D68E8-1AC4-4EAB-BE1F-E98703291998}" srcOrd="0" destOrd="0" presId="urn:microsoft.com/office/officeart/2005/8/layout/hierarchy3"/>
    <dgm:cxn modelId="{1912694F-F39E-4FAE-97A6-8634E30A1647}" type="presOf" srcId="{1BB7A366-0042-49A1-91CE-574B71A91DEB}" destId="{47705CE5-1C8A-45D8-82FE-1A25401FF3FE}" srcOrd="0" destOrd="0" presId="urn:microsoft.com/office/officeart/2005/8/layout/hierarchy3"/>
    <dgm:cxn modelId="{6C23CC6F-93F8-487B-AC97-AAF3B872F855}" srcId="{DE221EB0-5E46-460D-B1D8-8E0F7AB3F60B}" destId="{9BDDEF81-28DD-47F7-B35B-12DDD11D3F0A}" srcOrd="1" destOrd="0" parTransId="{6D36A40F-D41C-46A8-AEE9-724C36C34FD8}" sibTransId="{354AEE76-C22B-46DD-9DDB-7F1ECD9ACDB1}"/>
    <dgm:cxn modelId="{2DD6ED57-A23C-400C-B171-2398B709EAC0}" type="presOf" srcId="{5487E0FB-ACF3-47A7-AE4E-E5742F86D805}" destId="{62570269-A8D3-44CD-881D-9D349B5C1944}" srcOrd="0" destOrd="0" presId="urn:microsoft.com/office/officeart/2005/8/layout/hierarchy3"/>
    <dgm:cxn modelId="{A4D23D85-7283-4111-945A-C1E53B4E0FDF}" type="presOf" srcId="{A6D6A7B8-4393-495D-BD08-BA7A51AAF333}" destId="{995252FC-4059-4C6D-A7E5-F64697B5EE03}" srcOrd="0" destOrd="0" presId="urn:microsoft.com/office/officeart/2005/8/layout/hierarchy3"/>
    <dgm:cxn modelId="{89CA72A3-04B8-4EE9-8EB5-797EC12F1015}" srcId="{057DD7C2-3523-4677-9DD4-C992CA9F8278}" destId="{FABA38D3-ABA2-4B2E-8FE8-BF1876EAF139}" srcOrd="1" destOrd="0" parTransId="{5F071DE6-D3C6-4BF1-85CC-49F67DEDDF91}" sibTransId="{900F0203-87BC-4CC2-A61F-3A0DA45B8178}"/>
    <dgm:cxn modelId="{6B2727A7-DEDC-47AA-9556-ECED1195ABA3}" srcId="{DE221EB0-5E46-460D-B1D8-8E0F7AB3F60B}" destId="{1BB7A366-0042-49A1-91CE-574B71A91DEB}" srcOrd="0" destOrd="0" parTransId="{A6D6A7B8-4393-495D-BD08-BA7A51AAF333}" sibTransId="{BF44B058-52EB-4744-8880-41CC2872EB6A}"/>
    <dgm:cxn modelId="{BBC524C8-DA7D-47EE-8603-F621C294DB42}" srcId="{FABA38D3-ABA2-4B2E-8FE8-BF1876EAF139}" destId="{1BF8EDD8-16AF-4966-93F1-FA19F5049A9A}" srcOrd="1" destOrd="0" parTransId="{01E38CA1-AC96-4256-935A-E7823F8D712A}" sibTransId="{B6D3A4E1-0BBA-4D0A-8E18-2D2117C22E70}"/>
    <dgm:cxn modelId="{D1806CFB-1553-4A2F-9EC0-2827D4A30D55}" type="presOf" srcId="{4CC98506-972B-4AE4-A72C-C096F20777DF}" destId="{6D4839BB-A896-45C6-AD80-C21F01D61270}" srcOrd="0" destOrd="0" presId="urn:microsoft.com/office/officeart/2005/8/layout/hierarchy3"/>
    <dgm:cxn modelId="{9EA8CDFD-4D5F-4D6E-9651-1422C395BE6F}" type="presOf" srcId="{FABA38D3-ABA2-4B2E-8FE8-BF1876EAF139}" destId="{E551AC73-017D-42EC-8DAE-AEEDFDC6A081}" srcOrd="1" destOrd="0" presId="urn:microsoft.com/office/officeart/2005/8/layout/hierarchy3"/>
    <dgm:cxn modelId="{12EEBAFE-1CE8-4727-85BA-FDC6A7184E46}" srcId="{FABA38D3-ABA2-4B2E-8FE8-BF1876EAF139}" destId="{5487E0FB-ACF3-47A7-AE4E-E5742F86D805}" srcOrd="0" destOrd="0" parTransId="{4CC98506-972B-4AE4-A72C-C096F20777DF}" sibTransId="{7839D262-8F3C-4ED6-AFA9-BABA6A85D453}"/>
    <dgm:cxn modelId="{FCDAB6BA-9958-4C6F-A1B6-FFC3888B5B28}" type="presParOf" srcId="{C8029430-7F57-4A8A-AF3F-78642817AE6B}" destId="{5A5560CC-2C89-44FC-8534-ED4AE2277026}" srcOrd="0" destOrd="0" presId="urn:microsoft.com/office/officeart/2005/8/layout/hierarchy3"/>
    <dgm:cxn modelId="{F6BFC18A-4FB0-4FDE-A0BA-CB9C89334C4E}" type="presParOf" srcId="{5A5560CC-2C89-44FC-8534-ED4AE2277026}" destId="{8B421C49-0535-43F2-A94D-401C0D688C1A}" srcOrd="0" destOrd="0" presId="urn:microsoft.com/office/officeart/2005/8/layout/hierarchy3"/>
    <dgm:cxn modelId="{05604764-E44F-4F3D-ABAA-514508A1BD66}" type="presParOf" srcId="{8B421C49-0535-43F2-A94D-401C0D688C1A}" destId="{6EE898DE-15C7-4D7B-9107-CCB253B63162}" srcOrd="0" destOrd="0" presId="urn:microsoft.com/office/officeart/2005/8/layout/hierarchy3"/>
    <dgm:cxn modelId="{AA6CBCB5-17B9-43EF-9E96-4816DE5F4C46}" type="presParOf" srcId="{8B421C49-0535-43F2-A94D-401C0D688C1A}" destId="{919FD71F-F921-49D5-905F-5AC19411D0FB}" srcOrd="1" destOrd="0" presId="urn:microsoft.com/office/officeart/2005/8/layout/hierarchy3"/>
    <dgm:cxn modelId="{D60393F5-E586-403E-A065-1649827D05BC}" type="presParOf" srcId="{5A5560CC-2C89-44FC-8534-ED4AE2277026}" destId="{758DB6F4-829C-4FFA-9645-FCC043EE9F86}" srcOrd="1" destOrd="0" presId="urn:microsoft.com/office/officeart/2005/8/layout/hierarchy3"/>
    <dgm:cxn modelId="{F6B8B5AD-6152-4BF6-9A55-785A14AA61B1}" type="presParOf" srcId="{758DB6F4-829C-4FFA-9645-FCC043EE9F86}" destId="{995252FC-4059-4C6D-A7E5-F64697B5EE03}" srcOrd="0" destOrd="0" presId="urn:microsoft.com/office/officeart/2005/8/layout/hierarchy3"/>
    <dgm:cxn modelId="{F190B7BE-E7E0-4C8D-AC42-FA39CBE5F890}" type="presParOf" srcId="{758DB6F4-829C-4FFA-9645-FCC043EE9F86}" destId="{47705CE5-1C8A-45D8-82FE-1A25401FF3FE}" srcOrd="1" destOrd="0" presId="urn:microsoft.com/office/officeart/2005/8/layout/hierarchy3"/>
    <dgm:cxn modelId="{614090DD-6476-4962-A0BE-F9038C3A87E0}" type="presParOf" srcId="{758DB6F4-829C-4FFA-9645-FCC043EE9F86}" destId="{9A5D68E8-1AC4-4EAB-BE1F-E98703291998}" srcOrd="2" destOrd="0" presId="urn:microsoft.com/office/officeart/2005/8/layout/hierarchy3"/>
    <dgm:cxn modelId="{19685FDF-D823-4D39-8BE7-5D5CA73D1EC4}" type="presParOf" srcId="{758DB6F4-829C-4FFA-9645-FCC043EE9F86}" destId="{E998506F-4E69-4868-BB00-21F2948C9A6A}" srcOrd="3" destOrd="0" presId="urn:microsoft.com/office/officeart/2005/8/layout/hierarchy3"/>
    <dgm:cxn modelId="{94ADCB03-87E1-4E8D-90A4-BC4AFBBD2740}" type="presParOf" srcId="{C8029430-7F57-4A8A-AF3F-78642817AE6B}" destId="{84ED05A3-71A4-4FD4-B6D8-0A820CF56425}" srcOrd="1" destOrd="0" presId="urn:microsoft.com/office/officeart/2005/8/layout/hierarchy3"/>
    <dgm:cxn modelId="{6AA80B7F-4E53-4F16-8A13-2880D2A54C44}" type="presParOf" srcId="{84ED05A3-71A4-4FD4-B6D8-0A820CF56425}" destId="{A8DE37C3-C2EE-4592-9B03-84486645F685}" srcOrd="0" destOrd="0" presId="urn:microsoft.com/office/officeart/2005/8/layout/hierarchy3"/>
    <dgm:cxn modelId="{CEA37598-3A4F-45E7-83CF-724BBD4C1348}" type="presParOf" srcId="{A8DE37C3-C2EE-4592-9B03-84486645F685}" destId="{4F4B6D7F-778A-43CA-B83C-7245CAF99473}" srcOrd="0" destOrd="0" presId="urn:microsoft.com/office/officeart/2005/8/layout/hierarchy3"/>
    <dgm:cxn modelId="{FC37B385-9C16-466D-894B-C9F57BA94194}" type="presParOf" srcId="{A8DE37C3-C2EE-4592-9B03-84486645F685}" destId="{E551AC73-017D-42EC-8DAE-AEEDFDC6A081}" srcOrd="1" destOrd="0" presId="urn:microsoft.com/office/officeart/2005/8/layout/hierarchy3"/>
    <dgm:cxn modelId="{3556916B-85BA-4AE7-AF28-8F41958C2EB6}" type="presParOf" srcId="{84ED05A3-71A4-4FD4-B6D8-0A820CF56425}" destId="{3E38152D-07A3-4F61-A341-C666A2F09E6F}" srcOrd="1" destOrd="0" presId="urn:microsoft.com/office/officeart/2005/8/layout/hierarchy3"/>
    <dgm:cxn modelId="{3FBC2027-28D5-43C4-9314-42DD7E5C210A}" type="presParOf" srcId="{3E38152D-07A3-4F61-A341-C666A2F09E6F}" destId="{6D4839BB-A896-45C6-AD80-C21F01D61270}" srcOrd="0" destOrd="0" presId="urn:microsoft.com/office/officeart/2005/8/layout/hierarchy3"/>
    <dgm:cxn modelId="{8B793F79-D0C6-419C-9BC8-7DFE19DC92D8}" type="presParOf" srcId="{3E38152D-07A3-4F61-A341-C666A2F09E6F}" destId="{62570269-A8D3-44CD-881D-9D349B5C1944}" srcOrd="1" destOrd="0" presId="urn:microsoft.com/office/officeart/2005/8/layout/hierarchy3"/>
    <dgm:cxn modelId="{E1CCF829-867B-4D0A-A743-B08958E5025B}" type="presParOf" srcId="{3E38152D-07A3-4F61-A341-C666A2F09E6F}" destId="{4A112E18-4AC1-4536-B584-97A4FCE0B7B9}" srcOrd="2" destOrd="0" presId="urn:microsoft.com/office/officeart/2005/8/layout/hierarchy3"/>
    <dgm:cxn modelId="{105D7410-5E81-48BD-B2AE-C5CA0861E729}" type="presParOf" srcId="{3E38152D-07A3-4F61-A341-C666A2F09E6F}" destId="{5E06BC7E-9881-40D4-9C33-68A49F57934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DD7C2-3523-4677-9DD4-C992CA9F827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DE221EB0-5E46-460D-B1D8-8E0F7AB3F60B}">
      <dgm:prSet phldrT="[Text]" custT="1"/>
      <dgm:spPr>
        <a:solidFill>
          <a:schemeClr val="bg1">
            <a:lumMod val="75000"/>
          </a:schemeClr>
        </a:solidFill>
      </dgm:spPr>
      <dgm:t>
        <a:bodyPr/>
        <a:lstStyle/>
        <a:p>
          <a:r>
            <a:rPr lang="ka-GE" sz="1200" b="1" dirty="0">
              <a:solidFill>
                <a:srgbClr val="002060"/>
              </a:solidFill>
              <a:latin typeface="+mn-lt"/>
            </a:rPr>
            <a:t>3. მულტისტრუქტურული დონე</a:t>
          </a:r>
          <a:endParaRPr lang="en-GB" sz="1200" dirty="0">
            <a:solidFill>
              <a:srgbClr val="002060"/>
            </a:solidFill>
            <a:latin typeface="+mn-lt"/>
          </a:endParaRPr>
        </a:p>
      </dgm:t>
    </dgm:pt>
    <dgm:pt modelId="{7BBF9D49-D605-4CE2-835D-9133C761C1F6}" type="parTrans" cxnId="{D3EE4311-DFDE-4669-8587-4A463C46B9E1}">
      <dgm:prSet/>
      <dgm:spPr/>
      <dgm:t>
        <a:bodyPr/>
        <a:lstStyle/>
        <a:p>
          <a:endParaRPr lang="en-GB" sz="1200">
            <a:solidFill>
              <a:srgbClr val="002060"/>
            </a:solidFill>
            <a:latin typeface="+mn-lt"/>
          </a:endParaRPr>
        </a:p>
      </dgm:t>
    </dgm:pt>
    <dgm:pt modelId="{98D219CF-8D2D-4BD9-B820-EC05098EA03B}" type="sibTrans" cxnId="{D3EE4311-DFDE-4669-8587-4A463C46B9E1}">
      <dgm:prSet/>
      <dgm:spPr/>
      <dgm:t>
        <a:bodyPr/>
        <a:lstStyle/>
        <a:p>
          <a:endParaRPr lang="en-GB" sz="1200">
            <a:solidFill>
              <a:srgbClr val="002060"/>
            </a:solidFill>
            <a:latin typeface="+mn-lt"/>
          </a:endParaRPr>
        </a:p>
      </dgm:t>
    </dgm:pt>
    <dgm:pt modelId="{1BB7A366-0042-49A1-91CE-574B71A91DEB}">
      <dgm:prSet phldrT="[Text]" custT="1"/>
      <dgm:spPr>
        <a:solidFill>
          <a:schemeClr val="accent2">
            <a:lumMod val="90000"/>
            <a:alpha val="90000"/>
          </a:schemeClr>
        </a:solidFill>
      </dgm:spPr>
      <dgm:t>
        <a:bodyPr/>
        <a:lstStyle/>
        <a:p>
          <a:pPr algn="l"/>
          <a:r>
            <a:rPr lang="ka-GE" sz="1200" b="1" dirty="0">
              <a:solidFill>
                <a:srgbClr val="002060"/>
              </a:solidFill>
              <a:latin typeface="+mn-lt"/>
            </a:rPr>
            <a:t>სოლო ტაქსონომიის დონე</a:t>
          </a:r>
        </a:p>
        <a:p>
          <a:pPr algn="l"/>
          <a:r>
            <a:rPr lang="en-US" sz="1200" dirty="0" err="1">
              <a:solidFill>
                <a:srgbClr val="002060"/>
              </a:solidFill>
              <a:latin typeface="+mn-lt"/>
            </a:rPr>
            <a:t>მოსწავლეს</a:t>
          </a:r>
          <a:r>
            <a:rPr lang="en-US" sz="1200" dirty="0">
              <a:solidFill>
                <a:srgbClr val="002060"/>
              </a:solidFill>
              <a:latin typeface="+mn-lt"/>
            </a:rPr>
            <a:t> </a:t>
          </a:r>
          <a:r>
            <a:rPr lang="en-US" sz="1200" dirty="0" err="1">
              <a:solidFill>
                <a:srgbClr val="002060"/>
              </a:solidFill>
              <a:latin typeface="+mn-lt"/>
            </a:rPr>
            <a:t>შეუძლია</a:t>
          </a:r>
          <a:r>
            <a:rPr lang="ka-GE" sz="1200" dirty="0">
              <a:solidFill>
                <a:srgbClr val="002060"/>
              </a:solidFill>
              <a:latin typeface="+mn-lt"/>
            </a:rPr>
            <a:t> </a:t>
          </a:r>
          <a:r>
            <a:rPr lang="en-US" sz="1200" dirty="0" err="1">
              <a:solidFill>
                <a:srgbClr val="002060"/>
              </a:solidFill>
              <a:latin typeface="+mn-lt"/>
            </a:rPr>
            <a:t>რამდენიმე</a:t>
          </a:r>
          <a:r>
            <a:rPr lang="ka-GE" sz="1200" dirty="0">
              <a:solidFill>
                <a:srgbClr val="002060"/>
              </a:solidFill>
              <a:latin typeface="+mn-lt"/>
            </a:rPr>
            <a:t> </a:t>
          </a:r>
          <a:r>
            <a:rPr lang="en-US" sz="1200" dirty="0" err="1">
              <a:solidFill>
                <a:srgbClr val="002060"/>
              </a:solidFill>
              <a:latin typeface="+mn-lt"/>
            </a:rPr>
            <a:t>ასპექტის</a:t>
          </a:r>
          <a:r>
            <a:rPr lang="ka-GE" sz="1200" dirty="0">
              <a:solidFill>
                <a:srgbClr val="002060"/>
              </a:solidFill>
              <a:latin typeface="+mn-lt"/>
            </a:rPr>
            <a:t> </a:t>
          </a:r>
          <a:r>
            <a:rPr lang="en-US" sz="1200" dirty="0" err="1">
              <a:solidFill>
                <a:srgbClr val="002060"/>
              </a:solidFill>
              <a:latin typeface="+mn-lt"/>
            </a:rPr>
            <a:t>გათვალისწინება</a:t>
          </a:r>
          <a:r>
            <a:rPr lang="en-US" sz="1200" dirty="0">
              <a:solidFill>
                <a:srgbClr val="002060"/>
              </a:solidFill>
              <a:latin typeface="+mn-lt"/>
            </a:rPr>
            <a:t>, </a:t>
          </a:r>
          <a:r>
            <a:rPr lang="en-US" sz="1200" dirty="0" err="1">
              <a:solidFill>
                <a:srgbClr val="002060"/>
              </a:solidFill>
              <a:latin typeface="+mn-lt"/>
            </a:rPr>
            <a:t>მათ</a:t>
          </a:r>
          <a:r>
            <a:rPr lang="ka-GE" sz="1200" dirty="0">
              <a:solidFill>
                <a:srgbClr val="002060"/>
              </a:solidFill>
              <a:latin typeface="+mn-lt"/>
            </a:rPr>
            <a:t> </a:t>
          </a:r>
          <a:r>
            <a:rPr lang="en-US" sz="1200" dirty="0" err="1">
              <a:solidFill>
                <a:srgbClr val="002060"/>
              </a:solidFill>
              <a:latin typeface="+mn-lt"/>
            </a:rPr>
            <a:t>შორის</a:t>
          </a:r>
          <a:r>
            <a:rPr lang="en-US" sz="1200" dirty="0">
              <a:solidFill>
                <a:srgbClr val="002060"/>
              </a:solidFill>
              <a:latin typeface="+mn-lt"/>
            </a:rPr>
            <a:t> </a:t>
          </a:r>
          <a:r>
            <a:rPr lang="en-US" sz="1200" dirty="0" err="1">
              <a:solidFill>
                <a:srgbClr val="002060"/>
              </a:solidFill>
              <a:latin typeface="+mn-lt"/>
            </a:rPr>
            <a:t>არსებული</a:t>
          </a:r>
          <a:r>
            <a:rPr lang="ka-GE" sz="1200" dirty="0">
              <a:solidFill>
                <a:srgbClr val="002060"/>
              </a:solidFill>
              <a:latin typeface="+mn-lt"/>
            </a:rPr>
            <a:t> </a:t>
          </a:r>
          <a:r>
            <a:rPr lang="en-US" sz="1200" dirty="0" err="1">
              <a:solidFill>
                <a:srgbClr val="002060"/>
              </a:solidFill>
              <a:latin typeface="+mn-lt"/>
            </a:rPr>
            <a:t>მიმართებების</a:t>
          </a:r>
          <a:r>
            <a:rPr lang="ka-GE" sz="1200" dirty="0">
              <a:solidFill>
                <a:srgbClr val="002060"/>
              </a:solidFill>
              <a:latin typeface="+mn-lt"/>
            </a:rPr>
            <a:t> </a:t>
          </a:r>
          <a:r>
            <a:rPr lang="en-US" sz="1200" dirty="0" err="1">
              <a:solidFill>
                <a:srgbClr val="002060"/>
              </a:solidFill>
              <a:latin typeface="+mn-lt"/>
            </a:rPr>
            <a:t>გაგების</a:t>
          </a:r>
          <a:r>
            <a:rPr lang="en-US" sz="1200" dirty="0">
              <a:solidFill>
                <a:srgbClr val="002060"/>
              </a:solidFill>
              <a:latin typeface="+mn-lt"/>
            </a:rPr>
            <a:t> </a:t>
          </a:r>
          <a:r>
            <a:rPr lang="en-US" sz="1200" dirty="0" err="1">
              <a:solidFill>
                <a:srgbClr val="002060"/>
              </a:solidFill>
              <a:latin typeface="+mn-lt"/>
            </a:rPr>
            <a:t>გარეშე</a:t>
          </a:r>
          <a:r>
            <a:rPr lang="en-US" sz="1200" dirty="0">
              <a:solidFill>
                <a:srgbClr val="002060"/>
              </a:solidFill>
              <a:latin typeface="+mn-lt"/>
            </a:rPr>
            <a:t>. </a:t>
          </a:r>
          <a:r>
            <a:rPr lang="en-US" sz="1200" dirty="0" err="1">
              <a:solidFill>
                <a:srgbClr val="002060"/>
              </a:solidFill>
              <a:latin typeface="+mn-lt"/>
            </a:rPr>
            <a:t>მას</a:t>
          </a:r>
          <a:r>
            <a:rPr lang="ka-GE" sz="1200" dirty="0">
              <a:solidFill>
                <a:srgbClr val="002060"/>
              </a:solidFill>
              <a:latin typeface="+mn-lt"/>
            </a:rPr>
            <a:t> </a:t>
          </a:r>
          <a:r>
            <a:rPr lang="en-US" sz="1200" dirty="0" err="1">
              <a:solidFill>
                <a:srgbClr val="002060"/>
              </a:solidFill>
              <a:latin typeface="+mn-lt"/>
            </a:rPr>
            <a:t>შეუძლია</a:t>
          </a:r>
          <a:r>
            <a:rPr lang="ka-GE" sz="1200" dirty="0">
              <a:solidFill>
                <a:srgbClr val="002060"/>
              </a:solidFill>
              <a:latin typeface="+mn-lt"/>
            </a:rPr>
            <a:t> </a:t>
          </a:r>
          <a:r>
            <a:rPr lang="en-US" sz="1200" dirty="0" err="1">
              <a:solidFill>
                <a:srgbClr val="002060"/>
              </a:solidFill>
              <a:latin typeface="+mn-lt"/>
            </a:rPr>
            <a:t>თვლა</a:t>
          </a:r>
          <a:r>
            <a:rPr lang="en-US" sz="1200" dirty="0">
              <a:solidFill>
                <a:srgbClr val="002060"/>
              </a:solidFill>
              <a:latin typeface="+mn-lt"/>
            </a:rPr>
            <a:t>, </a:t>
          </a:r>
          <a:r>
            <a:rPr lang="en-US" sz="1200" dirty="0" err="1">
              <a:solidFill>
                <a:srgbClr val="002060"/>
              </a:solidFill>
              <a:latin typeface="+mn-lt"/>
            </a:rPr>
            <a:t>აღწერა</a:t>
          </a:r>
          <a:r>
            <a:rPr lang="en-US" sz="1200" dirty="0">
              <a:solidFill>
                <a:srgbClr val="002060"/>
              </a:solidFill>
              <a:latin typeface="+mn-lt"/>
            </a:rPr>
            <a:t>,</a:t>
          </a:r>
          <a:r>
            <a:rPr lang="ka-GE" sz="1200" dirty="0">
              <a:solidFill>
                <a:srgbClr val="002060"/>
              </a:solidFill>
              <a:latin typeface="+mn-lt"/>
            </a:rPr>
            <a:t> </a:t>
          </a:r>
          <a:r>
            <a:rPr lang="en-US" sz="1200" dirty="0" err="1">
              <a:solidFill>
                <a:srgbClr val="002060"/>
              </a:solidFill>
              <a:latin typeface="+mn-lt"/>
            </a:rPr>
            <a:t>კლასიფიცირება</a:t>
          </a:r>
          <a:r>
            <a:rPr lang="en-US" sz="1200" dirty="0">
              <a:solidFill>
                <a:srgbClr val="002060"/>
              </a:solidFill>
              <a:latin typeface="+mn-lt"/>
            </a:rPr>
            <a:t>,</a:t>
          </a:r>
          <a:r>
            <a:rPr lang="ka-GE" sz="1200" dirty="0">
              <a:solidFill>
                <a:srgbClr val="002060"/>
              </a:solidFill>
              <a:latin typeface="+mn-lt"/>
            </a:rPr>
            <a:t> </a:t>
          </a:r>
          <a:r>
            <a:rPr lang="en-US" sz="1200" dirty="0" err="1">
              <a:solidFill>
                <a:srgbClr val="002060"/>
              </a:solidFill>
              <a:latin typeface="+mn-lt"/>
            </a:rPr>
            <a:t>კომბინირება</a:t>
          </a:r>
          <a:r>
            <a:rPr lang="en-US" sz="1200" dirty="0">
              <a:solidFill>
                <a:srgbClr val="002060"/>
              </a:solidFill>
              <a:latin typeface="+mn-lt"/>
            </a:rPr>
            <a:t>; </a:t>
          </a:r>
          <a:r>
            <a:rPr lang="en-US" sz="1200" dirty="0" err="1">
              <a:solidFill>
                <a:srgbClr val="002060"/>
              </a:solidFill>
              <a:latin typeface="+mn-lt"/>
            </a:rPr>
            <a:t>მეთოდების</a:t>
          </a:r>
          <a:r>
            <a:rPr lang="en-US" sz="1200" dirty="0">
              <a:solidFill>
                <a:srgbClr val="002060"/>
              </a:solidFill>
              <a:latin typeface="+mn-lt"/>
            </a:rPr>
            <a:t>,</a:t>
          </a:r>
          <a:r>
            <a:rPr lang="ka-GE" sz="1200" dirty="0">
              <a:solidFill>
                <a:srgbClr val="002060"/>
              </a:solidFill>
              <a:latin typeface="+mn-lt"/>
            </a:rPr>
            <a:t> </a:t>
          </a:r>
          <a:r>
            <a:rPr lang="en-US" sz="1200" dirty="0" err="1">
              <a:solidFill>
                <a:srgbClr val="002060"/>
              </a:solidFill>
              <a:latin typeface="+mn-lt"/>
            </a:rPr>
            <a:t>სტრუქტურის</a:t>
          </a:r>
          <a:r>
            <a:rPr lang="en-US" sz="1200" dirty="0">
              <a:solidFill>
                <a:srgbClr val="002060"/>
              </a:solidFill>
              <a:latin typeface="+mn-lt"/>
            </a:rPr>
            <a:t> </a:t>
          </a:r>
          <a:r>
            <a:rPr lang="en-US" sz="1200" dirty="0" err="1">
              <a:solidFill>
                <a:srgbClr val="002060"/>
              </a:solidFill>
              <a:latin typeface="+mn-lt"/>
            </a:rPr>
            <a:t>გამოყენება</a:t>
          </a:r>
          <a:r>
            <a:rPr lang="en-US" sz="1200" dirty="0">
              <a:solidFill>
                <a:srgbClr val="002060"/>
              </a:solidFill>
              <a:latin typeface="+mn-lt"/>
            </a:rPr>
            <a:t>;</a:t>
          </a:r>
          <a:endParaRPr lang="en-GB" sz="1200" dirty="0">
            <a:solidFill>
              <a:srgbClr val="002060"/>
            </a:solidFill>
            <a:latin typeface="+mn-lt"/>
          </a:endParaRPr>
        </a:p>
        <a:p>
          <a:pPr algn="l"/>
          <a:r>
            <a:rPr lang="en-US" sz="1200" dirty="0" err="1">
              <a:solidFill>
                <a:srgbClr val="002060"/>
              </a:solidFill>
              <a:latin typeface="+mn-lt"/>
            </a:rPr>
            <a:t>პროცედურების</a:t>
          </a:r>
          <a:r>
            <a:rPr lang="en-US" sz="1200" dirty="0">
              <a:solidFill>
                <a:srgbClr val="002060"/>
              </a:solidFill>
              <a:latin typeface="+mn-lt"/>
            </a:rPr>
            <a:t> </a:t>
          </a:r>
          <a:r>
            <a:rPr lang="en-US" sz="1200" dirty="0" err="1">
              <a:solidFill>
                <a:srgbClr val="002060"/>
              </a:solidFill>
              <a:latin typeface="+mn-lt"/>
            </a:rPr>
            <a:t>შესრულება</a:t>
          </a:r>
          <a:r>
            <a:rPr lang="en-US" sz="1200" dirty="0">
              <a:solidFill>
                <a:srgbClr val="002060"/>
              </a:solidFill>
              <a:latin typeface="+mn-lt"/>
            </a:rPr>
            <a:t>, </a:t>
          </a:r>
          <a:r>
            <a:rPr lang="en-US" sz="1200" dirty="0" err="1">
              <a:solidFill>
                <a:srgbClr val="002060"/>
              </a:solidFill>
              <a:latin typeface="+mn-lt"/>
            </a:rPr>
            <a:t>სხვ</a:t>
          </a:r>
          <a:r>
            <a:rPr lang="en-US" sz="1200" dirty="0">
              <a:solidFill>
                <a:srgbClr val="002060"/>
              </a:solidFill>
              <a:latin typeface="+mn-lt"/>
            </a:rPr>
            <a:t>.</a:t>
          </a:r>
          <a:endParaRPr lang="en-GB" sz="1200" dirty="0">
            <a:solidFill>
              <a:srgbClr val="002060"/>
            </a:solidFill>
            <a:latin typeface="+mn-lt"/>
          </a:endParaRPr>
        </a:p>
      </dgm:t>
    </dgm:pt>
    <dgm:pt modelId="{A6D6A7B8-4393-495D-BD08-BA7A51AAF333}" type="parTrans" cxnId="{6B2727A7-DEDC-47AA-9556-ECED1195ABA3}">
      <dgm:prSet>
        <dgm:style>
          <a:lnRef idx="1">
            <a:schemeClr val="accent6"/>
          </a:lnRef>
          <a:fillRef idx="0">
            <a:schemeClr val="accent6"/>
          </a:fillRef>
          <a:effectRef idx="0">
            <a:schemeClr val="accent6"/>
          </a:effectRef>
          <a:fontRef idx="minor">
            <a:schemeClr val="tx1"/>
          </a:fontRef>
        </dgm:style>
      </dgm:prSet>
      <dgm:spPr/>
      <dgm:t>
        <a:bodyPr/>
        <a:lstStyle/>
        <a:p>
          <a:endParaRPr lang="en-GB" sz="1200">
            <a:solidFill>
              <a:srgbClr val="002060"/>
            </a:solidFill>
            <a:latin typeface="+mn-lt"/>
          </a:endParaRPr>
        </a:p>
      </dgm:t>
    </dgm:pt>
    <dgm:pt modelId="{BF44B058-52EB-4744-8880-41CC2872EB6A}" type="sibTrans" cxnId="{6B2727A7-DEDC-47AA-9556-ECED1195ABA3}">
      <dgm:prSet/>
      <dgm:spPr/>
      <dgm:t>
        <a:bodyPr/>
        <a:lstStyle/>
        <a:p>
          <a:endParaRPr lang="en-GB" sz="1200">
            <a:solidFill>
              <a:srgbClr val="002060"/>
            </a:solidFill>
            <a:latin typeface="+mn-lt"/>
          </a:endParaRPr>
        </a:p>
      </dgm:t>
    </dgm:pt>
    <dgm:pt modelId="{9BDDEF81-28DD-47F7-B35B-12DDD11D3F0A}">
      <dgm:prSet phldrT="[Text]" custT="1"/>
      <dgm:spPr>
        <a:solidFill>
          <a:schemeClr val="accent2">
            <a:lumMod val="90000"/>
            <a:alpha val="90000"/>
          </a:schemeClr>
        </a:solidFill>
      </dgm:spPr>
      <dgm:t>
        <a:bodyPr/>
        <a:lstStyle/>
        <a:p>
          <a:pPr algn="l"/>
          <a:r>
            <a:rPr lang="ka-GE" sz="1200" b="1" dirty="0">
              <a:solidFill>
                <a:srgbClr val="002060"/>
              </a:solidFill>
              <a:latin typeface="+mn-lt"/>
            </a:rPr>
            <a:t>ტაქსონომიის დონის შესაბამისობა ცნებასთან</a:t>
          </a:r>
        </a:p>
        <a:p>
          <a:pPr algn="l"/>
          <a:r>
            <a:rPr lang="ka-GE" sz="1200" dirty="0">
              <a:solidFill>
                <a:srgbClr val="002060"/>
              </a:solidFill>
              <a:latin typeface="+mn-lt"/>
            </a:rPr>
            <a:t>მოსწავლეს შეუძლია „ნაბეღლავი“-ს ეტიკეტზე მონაცემთა ამოკითხვა, შეგროვება. იცის მოლური მასის გამოთვლა, რას უდრის ავოგადროს რიცხვი, შეუძლია მასის და ნივთიერების რაოდენობის გამოსათვლელი ფორმულების ჩაწერა, ამყარებს მათ შორის კავშირს, მაგრამ უჭირს დააკავშიროს აღნიშნული სიდიდეები მინერალური წყლის იონურ მონაცემებთან.</a:t>
          </a:r>
          <a:endParaRPr lang="en-GB" sz="1200" dirty="0">
            <a:solidFill>
              <a:srgbClr val="002060"/>
            </a:solidFill>
            <a:latin typeface="+mn-lt"/>
          </a:endParaRPr>
        </a:p>
      </dgm:t>
    </dgm:pt>
    <dgm:pt modelId="{6D36A40F-D41C-46A8-AEE9-724C36C34FD8}" type="parTrans" cxnId="{6C23CC6F-93F8-487B-AC97-AAF3B872F855}">
      <dgm:prSet>
        <dgm:style>
          <a:lnRef idx="1">
            <a:schemeClr val="accent6"/>
          </a:lnRef>
          <a:fillRef idx="0">
            <a:schemeClr val="accent6"/>
          </a:fillRef>
          <a:effectRef idx="0">
            <a:schemeClr val="accent6"/>
          </a:effectRef>
          <a:fontRef idx="minor">
            <a:schemeClr val="tx1"/>
          </a:fontRef>
        </dgm:style>
      </dgm:prSet>
      <dgm:spPr/>
      <dgm:t>
        <a:bodyPr/>
        <a:lstStyle/>
        <a:p>
          <a:endParaRPr lang="en-GB" sz="1200">
            <a:solidFill>
              <a:srgbClr val="002060"/>
            </a:solidFill>
            <a:latin typeface="+mn-lt"/>
          </a:endParaRPr>
        </a:p>
      </dgm:t>
    </dgm:pt>
    <dgm:pt modelId="{354AEE76-C22B-46DD-9DDB-7F1ECD9ACDB1}" type="sibTrans" cxnId="{6C23CC6F-93F8-487B-AC97-AAF3B872F855}">
      <dgm:prSet/>
      <dgm:spPr/>
      <dgm:t>
        <a:bodyPr/>
        <a:lstStyle/>
        <a:p>
          <a:endParaRPr lang="en-GB" sz="1200">
            <a:solidFill>
              <a:srgbClr val="002060"/>
            </a:solidFill>
            <a:latin typeface="+mn-lt"/>
          </a:endParaRPr>
        </a:p>
      </dgm:t>
    </dgm:pt>
    <dgm:pt modelId="{FABA38D3-ABA2-4B2E-8FE8-BF1876EAF139}">
      <dgm:prSet phldrT="[Text]" custT="1"/>
      <dgm:spPr>
        <a:solidFill>
          <a:schemeClr val="bg1">
            <a:lumMod val="75000"/>
          </a:schemeClr>
        </a:solidFill>
      </dgm:spPr>
      <dgm:t>
        <a:bodyPr/>
        <a:lstStyle/>
        <a:p>
          <a:pPr>
            <a:buFont typeface="+mj-lt"/>
            <a:buAutoNum type="arabicPeriod"/>
          </a:pPr>
          <a:r>
            <a:rPr lang="ka-GE" sz="1200" b="1" dirty="0">
              <a:solidFill>
                <a:srgbClr val="002060"/>
              </a:solidFill>
            </a:rPr>
            <a:t>4. მიმართებითი დონე</a:t>
          </a:r>
          <a:endParaRPr lang="en-GB" sz="1200" dirty="0">
            <a:solidFill>
              <a:srgbClr val="002060"/>
            </a:solidFill>
            <a:latin typeface="+mn-lt"/>
          </a:endParaRPr>
        </a:p>
      </dgm:t>
    </dgm:pt>
    <dgm:pt modelId="{5F071DE6-D3C6-4BF1-85CC-49F67DEDDF91}" type="parTrans" cxnId="{89CA72A3-04B8-4EE9-8EB5-797EC12F1015}">
      <dgm:prSet/>
      <dgm:spPr/>
      <dgm:t>
        <a:bodyPr/>
        <a:lstStyle/>
        <a:p>
          <a:endParaRPr lang="en-GB" sz="1200">
            <a:solidFill>
              <a:srgbClr val="002060"/>
            </a:solidFill>
            <a:latin typeface="+mn-lt"/>
          </a:endParaRPr>
        </a:p>
      </dgm:t>
    </dgm:pt>
    <dgm:pt modelId="{900F0203-87BC-4CC2-A61F-3A0DA45B8178}" type="sibTrans" cxnId="{89CA72A3-04B8-4EE9-8EB5-797EC12F1015}">
      <dgm:prSet/>
      <dgm:spPr/>
      <dgm:t>
        <a:bodyPr/>
        <a:lstStyle/>
        <a:p>
          <a:endParaRPr lang="en-GB" sz="1200">
            <a:solidFill>
              <a:srgbClr val="002060"/>
            </a:solidFill>
            <a:latin typeface="+mn-lt"/>
          </a:endParaRPr>
        </a:p>
      </dgm:t>
    </dgm:pt>
    <dgm:pt modelId="{5487E0FB-ACF3-47A7-AE4E-E5742F86D805}">
      <dgm:prSet phldrT="[Text]" custT="1"/>
      <dgm:spPr>
        <a:solidFill>
          <a:schemeClr val="accent2">
            <a:lumMod val="90000"/>
            <a:alpha val="90000"/>
          </a:schemeClr>
        </a:solidFill>
      </dgm:spPr>
      <dgm:t>
        <a:bodyPr/>
        <a:lstStyle/>
        <a:p>
          <a:pPr algn="l"/>
          <a:r>
            <a:rPr lang="ka-GE" sz="1200" b="1" dirty="0">
              <a:solidFill>
                <a:srgbClr val="002060"/>
              </a:solidFill>
              <a:latin typeface="+mn-lt"/>
            </a:rPr>
            <a:t>სოლო ტაქსონომიის დონე</a:t>
          </a:r>
        </a:p>
        <a:p>
          <a:pPr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გაიგოს</a:t>
          </a:r>
          <a:r>
            <a:rPr lang="en-US" sz="1200" dirty="0">
              <a:solidFill>
                <a:srgbClr val="002060"/>
              </a:solidFill>
            </a:rPr>
            <a:t>, </a:t>
          </a:r>
          <a:r>
            <a:rPr lang="en-US" sz="1200" dirty="0" err="1">
              <a:solidFill>
                <a:srgbClr val="002060"/>
              </a:solidFill>
            </a:rPr>
            <a:t>რა</a:t>
          </a:r>
          <a:r>
            <a:rPr lang="ka-GE" sz="1200" dirty="0">
              <a:solidFill>
                <a:srgbClr val="002060"/>
              </a:solidFill>
            </a:rPr>
            <a:t> </a:t>
          </a:r>
          <a:r>
            <a:rPr lang="en-US" sz="1200" dirty="0" err="1">
              <a:solidFill>
                <a:srgbClr val="002060"/>
              </a:solidFill>
            </a:rPr>
            <a:t>მიმართებებია</a:t>
          </a:r>
          <a:r>
            <a:rPr lang="en-US" sz="1200" dirty="0">
              <a:solidFill>
                <a:srgbClr val="002060"/>
              </a:solidFill>
            </a:rPr>
            <a:t> </a:t>
          </a:r>
          <a:r>
            <a:rPr lang="en-US" sz="1200" dirty="0" err="1">
              <a:solidFill>
                <a:srgbClr val="002060"/>
              </a:solidFill>
            </a:rPr>
            <a:t>რამდენიმე</a:t>
          </a:r>
          <a:r>
            <a:rPr lang="ka-GE" sz="1200" dirty="0">
              <a:solidFill>
                <a:srgbClr val="002060"/>
              </a:solidFill>
            </a:rPr>
            <a:t> </a:t>
          </a:r>
          <a:r>
            <a:rPr lang="en-US" sz="1200" dirty="0" err="1">
              <a:solidFill>
                <a:srgbClr val="002060"/>
              </a:solidFill>
            </a:rPr>
            <a:t>ასპექტს</a:t>
          </a:r>
          <a:r>
            <a:rPr lang="en-US" sz="1200" dirty="0">
              <a:solidFill>
                <a:srgbClr val="002060"/>
              </a:solidFill>
            </a:rPr>
            <a:t> </a:t>
          </a:r>
          <a:r>
            <a:rPr lang="en-US" sz="1200" dirty="0" err="1">
              <a:solidFill>
                <a:srgbClr val="002060"/>
              </a:solidFill>
            </a:rPr>
            <a:t>შორის</a:t>
          </a:r>
          <a:r>
            <a:rPr lang="en-US" sz="1200" dirty="0">
              <a:solidFill>
                <a:srgbClr val="002060"/>
              </a:solidFill>
            </a:rPr>
            <a:t>, </a:t>
          </a:r>
          <a:r>
            <a:rPr lang="en-US" sz="1200" dirty="0" err="1">
              <a:solidFill>
                <a:srgbClr val="002060"/>
              </a:solidFill>
            </a:rPr>
            <a:t>ასევე</a:t>
          </a:r>
          <a:r>
            <a:rPr lang="en-US" sz="1200" dirty="0">
              <a:solidFill>
                <a:srgbClr val="002060"/>
              </a:solidFill>
            </a:rPr>
            <a:t> </a:t>
          </a:r>
          <a:r>
            <a:rPr lang="en-US" sz="1200" dirty="0" err="1">
              <a:solidFill>
                <a:srgbClr val="002060"/>
              </a:solidFill>
            </a:rPr>
            <a:t>როგორ</a:t>
          </a:r>
          <a:r>
            <a:rPr lang="ka-GE" sz="1200" dirty="0">
              <a:solidFill>
                <a:srgbClr val="002060"/>
              </a:solidFill>
            </a:rPr>
            <a:t> </a:t>
          </a:r>
          <a:r>
            <a:rPr lang="en-US" sz="1200" dirty="0" err="1">
              <a:solidFill>
                <a:srgbClr val="002060"/>
              </a:solidFill>
            </a:rPr>
            <a:t>უკავშირდებიან</a:t>
          </a:r>
          <a:r>
            <a:rPr lang="en-US" sz="1200" dirty="0">
              <a:solidFill>
                <a:srgbClr val="002060"/>
              </a:solidFill>
            </a:rPr>
            <a:t> </a:t>
          </a:r>
          <a:r>
            <a:rPr lang="en-US" sz="1200" dirty="0" err="1">
              <a:solidFill>
                <a:srgbClr val="002060"/>
              </a:solidFill>
            </a:rPr>
            <a:t>ისინი</a:t>
          </a:r>
          <a:r>
            <a:rPr lang="ka-GE" sz="1200" dirty="0">
              <a:solidFill>
                <a:srgbClr val="002060"/>
              </a:solidFill>
            </a:rPr>
            <a:t> </a:t>
          </a:r>
          <a:r>
            <a:rPr lang="en-US" sz="1200" dirty="0" err="1">
              <a:solidFill>
                <a:srgbClr val="002060"/>
              </a:solidFill>
            </a:rPr>
            <a:t>ერთმანეთს</a:t>
          </a:r>
          <a:r>
            <a:rPr lang="en-US" sz="1200" dirty="0">
              <a:solidFill>
                <a:srgbClr val="002060"/>
              </a:solidFill>
            </a:rPr>
            <a:t> </a:t>
          </a:r>
          <a:r>
            <a:rPr lang="en-US" sz="1200" dirty="0" err="1">
              <a:solidFill>
                <a:srgbClr val="002060"/>
              </a:solidFill>
            </a:rPr>
            <a:t>და</a:t>
          </a:r>
          <a:r>
            <a:rPr lang="en-US" sz="1200" dirty="0">
              <a:solidFill>
                <a:srgbClr val="002060"/>
              </a:solidFill>
            </a:rPr>
            <a:t> </a:t>
          </a:r>
          <a:r>
            <a:rPr lang="en-US" sz="1200" dirty="0" err="1">
              <a:solidFill>
                <a:srgbClr val="002060"/>
              </a:solidFill>
            </a:rPr>
            <a:t>ქმნიან</a:t>
          </a:r>
          <a:r>
            <a:rPr lang="en-US" sz="1200" dirty="0">
              <a:solidFill>
                <a:srgbClr val="002060"/>
              </a:solidFill>
            </a:rPr>
            <a:t> </a:t>
          </a:r>
          <a:r>
            <a:rPr lang="en-US" sz="1200" dirty="0" err="1">
              <a:solidFill>
                <a:srgbClr val="002060"/>
              </a:solidFill>
            </a:rPr>
            <a:t>მთელს</a:t>
          </a:r>
          <a:r>
            <a:rPr lang="en-US" sz="1200" dirty="0">
              <a:solidFill>
                <a:srgbClr val="002060"/>
              </a:solidFill>
            </a:rPr>
            <a:t>,</a:t>
          </a:r>
          <a:r>
            <a:rPr lang="ka-GE" sz="1200" dirty="0">
              <a:solidFill>
                <a:srgbClr val="002060"/>
              </a:solidFill>
            </a:rPr>
            <a:t> </a:t>
          </a:r>
          <a:r>
            <a:rPr lang="en-US" sz="1200" dirty="0" err="1">
              <a:solidFill>
                <a:srgbClr val="002060"/>
              </a:solidFill>
            </a:rPr>
            <a:t>მთლიანობას</a:t>
          </a:r>
          <a:r>
            <a:rPr lang="en-US" sz="1200" dirty="0">
              <a:solidFill>
                <a:srgbClr val="002060"/>
              </a:solidFill>
            </a:rPr>
            <a:t>. </a:t>
          </a:r>
          <a:r>
            <a:rPr lang="en-US" sz="1200" dirty="0" err="1">
              <a:solidFill>
                <a:srgbClr val="002060"/>
              </a:solidFill>
            </a:rPr>
            <a:t>ფორმების</a:t>
          </a:r>
          <a:r>
            <a:rPr lang="ka-GE" sz="1200" dirty="0">
              <a:solidFill>
                <a:srgbClr val="002060"/>
              </a:solidFill>
            </a:rPr>
            <a:t> </a:t>
          </a:r>
          <a:r>
            <a:rPr lang="en-US" sz="1200" dirty="0" err="1">
              <a:solidFill>
                <a:srgbClr val="002060"/>
              </a:solidFill>
            </a:rPr>
            <a:t>გაგება</a:t>
          </a:r>
          <a:r>
            <a:rPr lang="ka-GE" sz="1200" dirty="0">
              <a:solidFill>
                <a:srgbClr val="002060"/>
              </a:solidFill>
            </a:rPr>
            <a:t> </a:t>
          </a:r>
          <a:r>
            <a:rPr lang="en-US" sz="1200" dirty="0" err="1">
              <a:solidFill>
                <a:srgbClr val="002060"/>
              </a:solidFill>
            </a:rPr>
            <a:t>ქმნის</a:t>
          </a:r>
          <a:r>
            <a:rPr lang="en-US" sz="1200" dirty="0">
              <a:solidFill>
                <a:srgbClr val="002060"/>
              </a:solidFill>
            </a:rPr>
            <a:t> </a:t>
          </a:r>
          <a:r>
            <a:rPr lang="en-US" sz="1200" dirty="0" err="1">
              <a:solidFill>
                <a:srgbClr val="002060"/>
              </a:solidFill>
            </a:rPr>
            <a:t>სტრუქტურას</a:t>
          </a:r>
          <a:r>
            <a:rPr lang="en-US" sz="1200" dirty="0">
              <a:solidFill>
                <a:srgbClr val="002060"/>
              </a:solidFill>
            </a:rPr>
            <a:t> </a:t>
          </a:r>
          <a:r>
            <a:rPr lang="en-US" sz="1200" dirty="0" err="1">
              <a:solidFill>
                <a:srgbClr val="002060"/>
              </a:solidFill>
            </a:rPr>
            <a:t>და</a:t>
          </a:r>
          <a:r>
            <a:rPr lang="ka-GE" sz="1200" dirty="0">
              <a:solidFill>
                <a:srgbClr val="002060"/>
              </a:solidFill>
            </a:rPr>
            <a:t> </a:t>
          </a:r>
          <a:r>
            <a:rPr lang="en-US" sz="1200" dirty="0" err="1">
              <a:solidFill>
                <a:srgbClr val="002060"/>
              </a:solidFill>
            </a:rPr>
            <a:t>ამგვარად</a:t>
          </a:r>
          <a:r>
            <a:rPr lang="ka-GE" sz="1200" dirty="0">
              <a:solidFill>
                <a:srgbClr val="002060"/>
              </a:solidFill>
            </a:rPr>
            <a:t> </a:t>
          </a:r>
          <a:r>
            <a:rPr lang="en-US" sz="1200" dirty="0" err="1">
              <a:solidFill>
                <a:srgbClr val="002060"/>
              </a:solidFill>
            </a:rPr>
            <a:t>აქვს</a:t>
          </a:r>
          <a:r>
            <a:rPr lang="en-US" sz="1200" dirty="0">
              <a:solidFill>
                <a:srgbClr val="002060"/>
              </a:solidFill>
            </a:rPr>
            <a:t> </a:t>
          </a:r>
          <a:r>
            <a:rPr lang="en-US" sz="1200" dirty="0" err="1">
              <a:solidFill>
                <a:srgbClr val="002060"/>
              </a:solidFill>
            </a:rPr>
            <a:t>იმის</a:t>
          </a:r>
          <a:r>
            <a:rPr lang="en-US" sz="1200" dirty="0">
              <a:solidFill>
                <a:srgbClr val="002060"/>
              </a:solidFill>
            </a:rPr>
            <a:t> </a:t>
          </a:r>
          <a:r>
            <a:rPr lang="en-US" sz="1200" dirty="0" err="1">
              <a:solidFill>
                <a:srgbClr val="002060"/>
              </a:solidFill>
            </a:rPr>
            <a:t>კომპეტენცია</a:t>
          </a:r>
          <a:r>
            <a:rPr lang="en-US" sz="1200" dirty="0">
              <a:solidFill>
                <a:srgbClr val="002060"/>
              </a:solidFill>
            </a:rPr>
            <a:t>,</a:t>
          </a:r>
          <a:r>
            <a:rPr lang="ka-GE" sz="1200" dirty="0">
              <a:solidFill>
                <a:srgbClr val="002060"/>
              </a:solidFill>
            </a:rPr>
            <a:t> </a:t>
          </a:r>
          <a:r>
            <a:rPr lang="en-US" sz="1200" dirty="0" err="1">
              <a:solidFill>
                <a:srgbClr val="002060"/>
              </a:solidFill>
            </a:rPr>
            <a:t>რომ</a:t>
          </a:r>
          <a:r>
            <a:rPr lang="ka-GE" sz="1200" dirty="0">
              <a:solidFill>
                <a:srgbClr val="002060"/>
              </a:solidFill>
            </a:rPr>
            <a:t> </a:t>
          </a:r>
          <a:r>
            <a:rPr lang="en-US" sz="1200" dirty="0" err="1">
              <a:solidFill>
                <a:srgbClr val="002060"/>
              </a:solidFill>
            </a:rPr>
            <a:t>შეადაროს</a:t>
          </a:r>
          <a:r>
            <a:rPr lang="en-US" sz="1200" dirty="0">
              <a:solidFill>
                <a:srgbClr val="002060"/>
              </a:solidFill>
            </a:rPr>
            <a:t>, </a:t>
          </a:r>
          <a:r>
            <a:rPr lang="en-US" sz="1200" dirty="0" err="1">
              <a:solidFill>
                <a:srgbClr val="002060"/>
              </a:solidFill>
            </a:rPr>
            <a:t>დაამყაროს</a:t>
          </a:r>
          <a:r>
            <a:rPr lang="ka-GE" sz="1200" dirty="0">
              <a:solidFill>
                <a:srgbClr val="002060"/>
              </a:solidFill>
            </a:rPr>
            <a:t> </a:t>
          </a:r>
          <a:r>
            <a:rPr lang="en-US" sz="1200" dirty="0" err="1">
              <a:solidFill>
                <a:srgbClr val="002060"/>
              </a:solidFill>
            </a:rPr>
            <a:t>მიმართებები</a:t>
          </a:r>
          <a:r>
            <a:rPr lang="en-US" sz="1200" dirty="0">
              <a:solidFill>
                <a:srgbClr val="002060"/>
              </a:solidFill>
            </a:rPr>
            <a:t>, </a:t>
          </a:r>
          <a:r>
            <a:rPr lang="en-US" sz="1200" dirty="0" err="1">
              <a:solidFill>
                <a:srgbClr val="002060"/>
              </a:solidFill>
            </a:rPr>
            <a:t>გააანალიზოს</a:t>
          </a:r>
          <a:r>
            <a:rPr lang="en-US" sz="1200" dirty="0">
              <a:solidFill>
                <a:srgbClr val="002060"/>
              </a:solidFill>
            </a:rPr>
            <a:t>,</a:t>
          </a:r>
          <a:r>
            <a:rPr lang="ka-GE" sz="1200" dirty="0">
              <a:solidFill>
                <a:srgbClr val="002060"/>
              </a:solidFill>
            </a:rPr>
            <a:t> </a:t>
          </a:r>
          <a:r>
            <a:rPr lang="en-US" sz="1200" dirty="0" err="1">
              <a:solidFill>
                <a:srgbClr val="002060"/>
              </a:solidFill>
            </a:rPr>
            <a:t>გამოიყენოს</a:t>
          </a:r>
          <a:r>
            <a:rPr lang="en-US" sz="1200" dirty="0">
              <a:solidFill>
                <a:srgbClr val="002060"/>
              </a:solidFill>
            </a:rPr>
            <a:t> </a:t>
          </a:r>
          <a:r>
            <a:rPr lang="en-US" sz="1200" dirty="0" err="1">
              <a:solidFill>
                <a:srgbClr val="002060"/>
              </a:solidFill>
            </a:rPr>
            <a:t>თეორია</a:t>
          </a:r>
          <a:r>
            <a:rPr lang="en-US" sz="1200" dirty="0">
              <a:solidFill>
                <a:srgbClr val="002060"/>
              </a:solidFill>
            </a:rPr>
            <a:t>, </a:t>
          </a:r>
          <a:r>
            <a:rPr lang="en-US" sz="1200" dirty="0" err="1">
              <a:solidFill>
                <a:srgbClr val="002060"/>
              </a:solidFill>
            </a:rPr>
            <a:t>ახსნას</a:t>
          </a:r>
          <a:r>
            <a:rPr lang="ka-GE" sz="1200" dirty="0">
              <a:solidFill>
                <a:srgbClr val="002060"/>
              </a:solidFill>
            </a:rPr>
            <a:t> </a:t>
          </a:r>
          <a:r>
            <a:rPr lang="en-US" sz="1200" dirty="0" err="1">
              <a:solidFill>
                <a:srgbClr val="002060"/>
              </a:solidFill>
            </a:rPr>
            <a:t>მიზეზებისა</a:t>
          </a:r>
          <a:r>
            <a:rPr lang="en-US" sz="1200" dirty="0">
              <a:solidFill>
                <a:srgbClr val="002060"/>
              </a:solidFill>
            </a:rPr>
            <a:t> </a:t>
          </a:r>
          <a:r>
            <a:rPr lang="en-US" sz="1200" dirty="0" err="1">
              <a:solidFill>
                <a:srgbClr val="002060"/>
              </a:solidFill>
            </a:rPr>
            <a:t>და</a:t>
          </a:r>
          <a:r>
            <a:rPr lang="ka-GE" sz="1200" dirty="0">
              <a:solidFill>
                <a:srgbClr val="002060"/>
              </a:solidFill>
            </a:rPr>
            <a:t> </a:t>
          </a:r>
          <a:r>
            <a:rPr lang="en-US" sz="1200" dirty="0" err="1">
              <a:solidFill>
                <a:srgbClr val="002060"/>
              </a:solidFill>
            </a:rPr>
            <a:t>შედეგების</a:t>
          </a:r>
          <a:r>
            <a:rPr lang="ka-GE" sz="1200" dirty="0">
              <a:solidFill>
                <a:srgbClr val="002060"/>
              </a:solidFill>
            </a:rPr>
            <a:t> </a:t>
          </a:r>
          <a:r>
            <a:rPr lang="en-US" sz="1200" dirty="0" err="1">
              <a:solidFill>
                <a:srgbClr val="002060"/>
              </a:solidFill>
            </a:rPr>
            <a:t>კუთხით</a:t>
          </a:r>
          <a:r>
            <a:rPr lang="en-US" sz="1200" dirty="0">
              <a:solidFill>
                <a:srgbClr val="002060"/>
              </a:solidFill>
            </a:rPr>
            <a:t>.</a:t>
          </a:r>
          <a:endParaRPr lang="en-GB" sz="1200" dirty="0">
            <a:solidFill>
              <a:srgbClr val="002060"/>
            </a:solidFill>
            <a:latin typeface="+mn-lt"/>
          </a:endParaRPr>
        </a:p>
      </dgm:t>
    </dgm:pt>
    <dgm:pt modelId="{4CC98506-972B-4AE4-A72C-C096F20777DF}" type="parTrans" cxnId="{12EEBAFE-1CE8-4727-85BA-FDC6A7184E46}">
      <dgm:prSet>
        <dgm:style>
          <a:lnRef idx="1">
            <a:schemeClr val="accent6"/>
          </a:lnRef>
          <a:fillRef idx="0">
            <a:schemeClr val="accent6"/>
          </a:fillRef>
          <a:effectRef idx="0">
            <a:schemeClr val="accent6"/>
          </a:effectRef>
          <a:fontRef idx="minor">
            <a:schemeClr val="tx1"/>
          </a:fontRef>
        </dgm:style>
      </dgm:prSet>
      <dgm:spPr/>
      <dgm:t>
        <a:bodyPr/>
        <a:lstStyle/>
        <a:p>
          <a:endParaRPr lang="en-GB" sz="1200">
            <a:solidFill>
              <a:srgbClr val="002060"/>
            </a:solidFill>
            <a:latin typeface="+mn-lt"/>
          </a:endParaRPr>
        </a:p>
      </dgm:t>
    </dgm:pt>
    <dgm:pt modelId="{7839D262-8F3C-4ED6-AFA9-BABA6A85D453}" type="sibTrans" cxnId="{12EEBAFE-1CE8-4727-85BA-FDC6A7184E46}">
      <dgm:prSet/>
      <dgm:spPr/>
      <dgm:t>
        <a:bodyPr/>
        <a:lstStyle/>
        <a:p>
          <a:endParaRPr lang="en-GB" sz="1200">
            <a:solidFill>
              <a:srgbClr val="002060"/>
            </a:solidFill>
            <a:latin typeface="+mn-lt"/>
          </a:endParaRPr>
        </a:p>
      </dgm:t>
    </dgm:pt>
    <dgm:pt modelId="{1BF8EDD8-16AF-4966-93F1-FA19F5049A9A}">
      <dgm:prSet phldrT="[Text]" custT="1"/>
      <dgm:spPr>
        <a:solidFill>
          <a:schemeClr val="accent2">
            <a:lumMod val="90000"/>
            <a:alpha val="90000"/>
          </a:schemeClr>
        </a:solidFill>
      </dgm:spPr>
      <dgm:t>
        <a:bodyPr/>
        <a:lstStyle/>
        <a:p>
          <a:pPr algn="l"/>
          <a:r>
            <a:rPr lang="ka-GE" sz="1200" b="1" dirty="0">
              <a:solidFill>
                <a:srgbClr val="002060"/>
              </a:solidFill>
              <a:latin typeface="+mn-lt"/>
            </a:rPr>
            <a:t>ტაქსონომიის დონის შესაბამისობა ცნებასთან</a:t>
          </a:r>
          <a:endParaRPr lang="ka-GE" sz="1200" dirty="0">
            <a:solidFill>
              <a:srgbClr val="002060"/>
            </a:solidFill>
          </a:endParaRPr>
        </a:p>
        <a:p>
          <a:pPr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ნივთიერების</a:t>
          </a:r>
          <a:r>
            <a:rPr lang="ka-GE" sz="1200" dirty="0">
              <a:solidFill>
                <a:srgbClr val="002060"/>
              </a:solidFill>
            </a:rPr>
            <a:t> რაოდენობის </a:t>
          </a:r>
          <a:r>
            <a:rPr lang="en-US" sz="1200" dirty="0" err="1">
              <a:solidFill>
                <a:srgbClr val="002060"/>
              </a:solidFill>
            </a:rPr>
            <a:t>განსაზღვრისთვის</a:t>
          </a:r>
          <a:r>
            <a:rPr lang="ka-GE" sz="1200" dirty="0">
              <a:solidFill>
                <a:srgbClr val="002060"/>
              </a:solidFill>
            </a:rPr>
            <a:t> </a:t>
          </a:r>
          <a:r>
            <a:rPr lang="en-US" sz="1200" dirty="0" err="1">
              <a:solidFill>
                <a:srgbClr val="002060"/>
              </a:solidFill>
            </a:rPr>
            <a:t>სხვადასხვა</a:t>
          </a:r>
          <a:r>
            <a:rPr lang="en-US" sz="1200" dirty="0">
              <a:solidFill>
                <a:srgbClr val="002060"/>
              </a:solidFill>
            </a:rPr>
            <a:t> </a:t>
          </a:r>
          <a:r>
            <a:rPr lang="en-US" sz="1200" dirty="0" err="1">
              <a:solidFill>
                <a:srgbClr val="002060"/>
              </a:solidFill>
            </a:rPr>
            <a:t>მეთოდის</a:t>
          </a:r>
          <a:r>
            <a:rPr lang="en-US" sz="1200" dirty="0">
              <a:solidFill>
                <a:srgbClr val="002060"/>
              </a:solidFill>
            </a:rPr>
            <a:t> </a:t>
          </a:r>
          <a:r>
            <a:rPr lang="en-US" sz="1200" dirty="0" err="1">
              <a:solidFill>
                <a:srgbClr val="002060"/>
              </a:solidFill>
            </a:rPr>
            <a:t>გამოყენება</a:t>
          </a:r>
          <a:r>
            <a:rPr lang="en-US" sz="1200" dirty="0">
              <a:solidFill>
                <a:srgbClr val="002060"/>
              </a:solidFill>
            </a:rPr>
            <a:t>, </a:t>
          </a:r>
          <a:r>
            <a:rPr lang="ka-GE" sz="1200" dirty="0">
              <a:solidFill>
                <a:srgbClr val="002060"/>
              </a:solidFill>
            </a:rPr>
            <a:t>ნაწილაკთა რიცხვის დადგენა(</a:t>
          </a:r>
          <a:r>
            <a:rPr lang="en-US" sz="1200" dirty="0">
              <a:solidFill>
                <a:srgbClr val="002060"/>
              </a:solidFill>
            </a:rPr>
            <a:t>N)</a:t>
          </a:r>
          <a:r>
            <a:rPr lang="ka-GE" sz="1200" dirty="0">
              <a:solidFill>
                <a:srgbClr val="002060"/>
              </a:solidFill>
            </a:rPr>
            <a:t>, სწორად იყენებს ერთეულებს, გადაჰყავს სხვა ერთეულში, </a:t>
          </a:r>
          <a:r>
            <a:rPr lang="en-US" sz="1200" dirty="0" err="1">
              <a:solidFill>
                <a:srgbClr val="002060"/>
              </a:solidFill>
            </a:rPr>
            <a:t>შეუძლია</a:t>
          </a:r>
          <a:r>
            <a:rPr lang="en-US" sz="1200" dirty="0">
              <a:solidFill>
                <a:srgbClr val="002060"/>
              </a:solidFill>
            </a:rPr>
            <a:t> </a:t>
          </a:r>
          <a:r>
            <a:rPr lang="ka-GE" sz="1200" dirty="0">
              <a:solidFill>
                <a:srgbClr val="002060"/>
              </a:solidFill>
            </a:rPr>
            <a:t>ეს </a:t>
          </a:r>
          <a:r>
            <a:rPr lang="en-US" sz="1200" dirty="0" err="1">
              <a:solidFill>
                <a:srgbClr val="002060"/>
              </a:solidFill>
            </a:rPr>
            <a:t>მეთოდები</a:t>
          </a:r>
          <a:r>
            <a:rPr lang="en-US" sz="1200" dirty="0">
              <a:solidFill>
                <a:srgbClr val="002060"/>
              </a:solidFill>
            </a:rPr>
            <a:t> </a:t>
          </a:r>
          <a:r>
            <a:rPr lang="en-US" sz="1200" dirty="0" err="1">
              <a:solidFill>
                <a:srgbClr val="002060"/>
              </a:solidFill>
            </a:rPr>
            <a:t>შეუსაბამოს</a:t>
          </a:r>
          <a:r>
            <a:rPr lang="ka-GE" sz="1200" dirty="0">
              <a:solidFill>
                <a:srgbClr val="002060"/>
              </a:solidFill>
            </a:rPr>
            <a:t> დაკვირვების შედეგად შეგროვებულ მონაცემებს </a:t>
          </a:r>
          <a:r>
            <a:rPr lang="en-US" sz="1200" dirty="0" err="1">
              <a:solidFill>
                <a:srgbClr val="002060"/>
              </a:solidFill>
            </a:rPr>
            <a:t>და</a:t>
          </a:r>
          <a:r>
            <a:rPr lang="en-US" sz="1200" dirty="0">
              <a:solidFill>
                <a:srgbClr val="002060"/>
              </a:solidFill>
            </a:rPr>
            <a:t> </a:t>
          </a:r>
          <a:r>
            <a:rPr lang="en-US" sz="1200" dirty="0" err="1">
              <a:solidFill>
                <a:srgbClr val="002060"/>
              </a:solidFill>
            </a:rPr>
            <a:t>შესაბამისადსწორად</a:t>
          </a:r>
          <a:r>
            <a:rPr lang="en-US" sz="1200" dirty="0">
              <a:solidFill>
                <a:srgbClr val="002060"/>
              </a:solidFill>
            </a:rPr>
            <a:t> </a:t>
          </a:r>
          <a:r>
            <a:rPr lang="en-US" sz="1200" dirty="0" err="1">
              <a:solidFill>
                <a:srgbClr val="002060"/>
              </a:solidFill>
            </a:rPr>
            <a:t>დაგეგმოს</a:t>
          </a:r>
          <a:r>
            <a:rPr lang="en-US" sz="1200" dirty="0">
              <a:solidFill>
                <a:srgbClr val="002060"/>
              </a:solidFill>
            </a:rPr>
            <a:t> </a:t>
          </a:r>
          <a:r>
            <a:rPr lang="en-US" sz="1200" dirty="0" err="1">
              <a:solidFill>
                <a:srgbClr val="002060"/>
              </a:solidFill>
            </a:rPr>
            <a:t>კვლევა</a:t>
          </a:r>
          <a:r>
            <a:rPr lang="en-US" sz="1200" dirty="0">
              <a:solidFill>
                <a:srgbClr val="002060"/>
              </a:solidFill>
            </a:rPr>
            <a:t>. </a:t>
          </a:r>
          <a:r>
            <a:rPr lang="en-US" sz="1200" dirty="0" err="1">
              <a:solidFill>
                <a:srgbClr val="002060"/>
              </a:solidFill>
            </a:rPr>
            <a:t>ახსნას</a:t>
          </a:r>
          <a:r>
            <a:rPr lang="en-US" sz="1200" dirty="0">
              <a:solidFill>
                <a:srgbClr val="002060"/>
              </a:solidFill>
            </a:rPr>
            <a:t>,</a:t>
          </a:r>
          <a:r>
            <a:rPr lang="ka-GE" sz="1200" dirty="0">
              <a:solidFill>
                <a:srgbClr val="002060"/>
              </a:solidFill>
            </a:rPr>
            <a:t> </a:t>
          </a:r>
          <a:r>
            <a:rPr lang="en-US" sz="1200" dirty="0" err="1">
              <a:solidFill>
                <a:srgbClr val="002060"/>
              </a:solidFill>
            </a:rPr>
            <a:t>თუ</a:t>
          </a:r>
          <a:r>
            <a:rPr lang="en-US" sz="1200" dirty="0">
              <a:solidFill>
                <a:srgbClr val="002060"/>
              </a:solidFill>
            </a:rPr>
            <a:t> </a:t>
          </a:r>
          <a:r>
            <a:rPr lang="en-US" sz="1200" dirty="0" err="1">
              <a:solidFill>
                <a:srgbClr val="002060"/>
              </a:solidFill>
            </a:rPr>
            <a:t>რატომ</a:t>
          </a:r>
          <a:r>
            <a:rPr lang="en-US" sz="1200" dirty="0">
              <a:solidFill>
                <a:srgbClr val="002060"/>
              </a:solidFill>
            </a:rPr>
            <a:t> </a:t>
          </a:r>
          <a:r>
            <a:rPr lang="en-US" sz="1200" dirty="0" err="1">
              <a:solidFill>
                <a:srgbClr val="002060"/>
              </a:solidFill>
            </a:rPr>
            <a:t>იყენებს</a:t>
          </a:r>
          <a:r>
            <a:rPr lang="en-US" sz="1200" dirty="0">
              <a:solidFill>
                <a:srgbClr val="002060"/>
              </a:solidFill>
            </a:rPr>
            <a:t> </a:t>
          </a:r>
          <a:r>
            <a:rPr lang="en-US" sz="1200" dirty="0" err="1">
              <a:solidFill>
                <a:srgbClr val="002060"/>
              </a:solidFill>
            </a:rPr>
            <a:t>ამა</a:t>
          </a:r>
          <a:r>
            <a:rPr lang="en-US" sz="1200" dirty="0">
              <a:solidFill>
                <a:srgbClr val="002060"/>
              </a:solidFill>
            </a:rPr>
            <a:t> </a:t>
          </a:r>
          <a:r>
            <a:rPr lang="en-US" sz="1200" dirty="0" err="1">
              <a:solidFill>
                <a:srgbClr val="002060"/>
              </a:solidFill>
            </a:rPr>
            <a:t>თუ</a:t>
          </a:r>
          <a:r>
            <a:rPr lang="en-US" sz="1200" dirty="0">
              <a:solidFill>
                <a:srgbClr val="002060"/>
              </a:solidFill>
            </a:rPr>
            <a:t> </a:t>
          </a:r>
          <a:r>
            <a:rPr lang="en-US" sz="1200" dirty="0" err="1">
              <a:solidFill>
                <a:srgbClr val="002060"/>
              </a:solidFill>
            </a:rPr>
            <a:t>იმ</a:t>
          </a:r>
          <a:r>
            <a:rPr lang="en-US" sz="1200" dirty="0">
              <a:solidFill>
                <a:srgbClr val="002060"/>
              </a:solidFill>
            </a:rPr>
            <a:t> </a:t>
          </a:r>
          <a:r>
            <a:rPr lang="en-US" sz="1200" dirty="0" err="1">
              <a:solidFill>
                <a:srgbClr val="002060"/>
              </a:solidFill>
            </a:rPr>
            <a:t>გზას</a:t>
          </a:r>
          <a:r>
            <a:rPr lang="en-US" sz="1200" dirty="0">
              <a:solidFill>
                <a:srgbClr val="002060"/>
              </a:solidFill>
            </a:rPr>
            <a:t>.</a:t>
          </a:r>
          <a:endParaRPr lang="en-GB" sz="1200" dirty="0">
            <a:solidFill>
              <a:srgbClr val="002060"/>
            </a:solidFill>
            <a:latin typeface="+mn-lt"/>
          </a:endParaRPr>
        </a:p>
      </dgm:t>
    </dgm:pt>
    <dgm:pt modelId="{01E38CA1-AC96-4256-935A-E7823F8D712A}" type="parTrans" cxnId="{BBC524C8-DA7D-47EE-8603-F621C294DB42}">
      <dgm:prSet>
        <dgm:style>
          <a:lnRef idx="1">
            <a:schemeClr val="accent6"/>
          </a:lnRef>
          <a:fillRef idx="0">
            <a:schemeClr val="accent6"/>
          </a:fillRef>
          <a:effectRef idx="0">
            <a:schemeClr val="accent6"/>
          </a:effectRef>
          <a:fontRef idx="minor">
            <a:schemeClr val="tx1"/>
          </a:fontRef>
        </dgm:style>
      </dgm:prSet>
      <dgm:spPr/>
      <dgm:t>
        <a:bodyPr/>
        <a:lstStyle/>
        <a:p>
          <a:endParaRPr lang="en-GB" sz="1200">
            <a:solidFill>
              <a:srgbClr val="002060"/>
            </a:solidFill>
            <a:latin typeface="+mn-lt"/>
          </a:endParaRPr>
        </a:p>
      </dgm:t>
    </dgm:pt>
    <dgm:pt modelId="{B6D3A4E1-0BBA-4D0A-8E18-2D2117C22E70}" type="sibTrans" cxnId="{BBC524C8-DA7D-47EE-8603-F621C294DB42}">
      <dgm:prSet/>
      <dgm:spPr/>
      <dgm:t>
        <a:bodyPr/>
        <a:lstStyle/>
        <a:p>
          <a:endParaRPr lang="en-GB" sz="1200">
            <a:solidFill>
              <a:srgbClr val="002060"/>
            </a:solidFill>
            <a:latin typeface="+mn-lt"/>
          </a:endParaRPr>
        </a:p>
      </dgm:t>
    </dgm:pt>
    <dgm:pt modelId="{C8029430-7F57-4A8A-AF3F-78642817AE6B}" type="pres">
      <dgm:prSet presAssocID="{057DD7C2-3523-4677-9DD4-C992CA9F8278}" presName="diagram" presStyleCnt="0">
        <dgm:presLayoutVars>
          <dgm:chPref val="1"/>
          <dgm:dir/>
          <dgm:animOne val="branch"/>
          <dgm:animLvl val="lvl"/>
          <dgm:resizeHandles/>
        </dgm:presLayoutVars>
      </dgm:prSet>
      <dgm:spPr/>
    </dgm:pt>
    <dgm:pt modelId="{5A5560CC-2C89-44FC-8534-ED4AE2277026}" type="pres">
      <dgm:prSet presAssocID="{DE221EB0-5E46-460D-B1D8-8E0F7AB3F60B}" presName="root" presStyleCnt="0"/>
      <dgm:spPr/>
    </dgm:pt>
    <dgm:pt modelId="{8B421C49-0535-43F2-A94D-401C0D688C1A}" type="pres">
      <dgm:prSet presAssocID="{DE221EB0-5E46-460D-B1D8-8E0F7AB3F60B}" presName="rootComposite" presStyleCnt="0"/>
      <dgm:spPr/>
    </dgm:pt>
    <dgm:pt modelId="{6EE898DE-15C7-4D7B-9107-CCB253B63162}" type="pres">
      <dgm:prSet presAssocID="{DE221EB0-5E46-460D-B1D8-8E0F7AB3F60B}" presName="rootText" presStyleLbl="node1" presStyleIdx="0" presStyleCnt="2" custScaleX="109232" custScaleY="34184"/>
      <dgm:spPr/>
    </dgm:pt>
    <dgm:pt modelId="{919FD71F-F921-49D5-905F-5AC19411D0FB}" type="pres">
      <dgm:prSet presAssocID="{DE221EB0-5E46-460D-B1D8-8E0F7AB3F60B}" presName="rootConnector" presStyleLbl="node1" presStyleIdx="0" presStyleCnt="2"/>
      <dgm:spPr/>
    </dgm:pt>
    <dgm:pt modelId="{758DB6F4-829C-4FFA-9645-FCC043EE9F86}" type="pres">
      <dgm:prSet presAssocID="{DE221EB0-5E46-460D-B1D8-8E0F7AB3F60B}" presName="childShape" presStyleCnt="0"/>
      <dgm:spPr/>
    </dgm:pt>
    <dgm:pt modelId="{995252FC-4059-4C6D-A7E5-F64697B5EE03}" type="pres">
      <dgm:prSet presAssocID="{A6D6A7B8-4393-495D-BD08-BA7A51AAF333}" presName="Name13" presStyleLbl="parChTrans1D2" presStyleIdx="0" presStyleCnt="4"/>
      <dgm:spPr/>
    </dgm:pt>
    <dgm:pt modelId="{47705CE5-1C8A-45D8-82FE-1A25401FF3FE}" type="pres">
      <dgm:prSet presAssocID="{1BB7A366-0042-49A1-91CE-574B71A91DEB}" presName="childText" presStyleLbl="bgAcc1" presStyleIdx="0" presStyleCnt="4" custScaleX="162379" custScaleY="155881" custLinFactNeighborX="1305" custLinFactNeighborY="-15305">
        <dgm:presLayoutVars>
          <dgm:bulletEnabled val="1"/>
        </dgm:presLayoutVars>
      </dgm:prSet>
      <dgm:spPr/>
    </dgm:pt>
    <dgm:pt modelId="{9A5D68E8-1AC4-4EAB-BE1F-E98703291998}" type="pres">
      <dgm:prSet presAssocID="{6D36A40F-D41C-46A8-AEE9-724C36C34FD8}" presName="Name13" presStyleLbl="parChTrans1D2" presStyleIdx="1" presStyleCnt="4"/>
      <dgm:spPr/>
    </dgm:pt>
    <dgm:pt modelId="{E998506F-4E69-4868-BB00-21F2948C9A6A}" type="pres">
      <dgm:prSet presAssocID="{9BDDEF81-28DD-47F7-B35B-12DDD11D3F0A}" presName="childText" presStyleLbl="bgAcc1" presStyleIdx="1" presStyleCnt="4" custScaleX="172567" custScaleY="177421">
        <dgm:presLayoutVars>
          <dgm:bulletEnabled val="1"/>
        </dgm:presLayoutVars>
      </dgm:prSet>
      <dgm:spPr/>
    </dgm:pt>
    <dgm:pt modelId="{84ED05A3-71A4-4FD4-B6D8-0A820CF56425}" type="pres">
      <dgm:prSet presAssocID="{FABA38D3-ABA2-4B2E-8FE8-BF1876EAF139}" presName="root" presStyleCnt="0"/>
      <dgm:spPr/>
    </dgm:pt>
    <dgm:pt modelId="{A8DE37C3-C2EE-4592-9B03-84486645F685}" type="pres">
      <dgm:prSet presAssocID="{FABA38D3-ABA2-4B2E-8FE8-BF1876EAF139}" presName="rootComposite" presStyleCnt="0"/>
      <dgm:spPr/>
    </dgm:pt>
    <dgm:pt modelId="{4F4B6D7F-778A-43CA-B83C-7245CAF99473}" type="pres">
      <dgm:prSet presAssocID="{FABA38D3-ABA2-4B2E-8FE8-BF1876EAF139}" presName="rootText" presStyleLbl="node1" presStyleIdx="1" presStyleCnt="2" custScaleX="112137" custScaleY="30104"/>
      <dgm:spPr/>
    </dgm:pt>
    <dgm:pt modelId="{E551AC73-017D-42EC-8DAE-AEEDFDC6A081}" type="pres">
      <dgm:prSet presAssocID="{FABA38D3-ABA2-4B2E-8FE8-BF1876EAF139}" presName="rootConnector" presStyleLbl="node1" presStyleIdx="1" presStyleCnt="2"/>
      <dgm:spPr/>
    </dgm:pt>
    <dgm:pt modelId="{3E38152D-07A3-4F61-A341-C666A2F09E6F}" type="pres">
      <dgm:prSet presAssocID="{FABA38D3-ABA2-4B2E-8FE8-BF1876EAF139}" presName="childShape" presStyleCnt="0"/>
      <dgm:spPr/>
    </dgm:pt>
    <dgm:pt modelId="{6D4839BB-A896-45C6-AD80-C21F01D61270}" type="pres">
      <dgm:prSet presAssocID="{4CC98506-972B-4AE4-A72C-C096F20777DF}" presName="Name13" presStyleLbl="parChTrans1D2" presStyleIdx="2" presStyleCnt="4"/>
      <dgm:spPr/>
    </dgm:pt>
    <dgm:pt modelId="{62570269-A8D3-44CD-881D-9D349B5C1944}" type="pres">
      <dgm:prSet presAssocID="{5487E0FB-ACF3-47A7-AE4E-E5742F86D805}" presName="childText" presStyleLbl="bgAcc1" presStyleIdx="2" presStyleCnt="4" custScaleX="175522" custScaleY="161989" custLinFactNeighborX="-2260" custLinFactNeighborY="-18078">
        <dgm:presLayoutVars>
          <dgm:bulletEnabled val="1"/>
        </dgm:presLayoutVars>
      </dgm:prSet>
      <dgm:spPr/>
    </dgm:pt>
    <dgm:pt modelId="{4A112E18-4AC1-4536-B584-97A4FCE0B7B9}" type="pres">
      <dgm:prSet presAssocID="{01E38CA1-AC96-4256-935A-E7823F8D712A}" presName="Name13" presStyleLbl="parChTrans1D2" presStyleIdx="3" presStyleCnt="4"/>
      <dgm:spPr/>
    </dgm:pt>
    <dgm:pt modelId="{5E06BC7E-9881-40D4-9C33-68A49F579349}" type="pres">
      <dgm:prSet presAssocID="{1BF8EDD8-16AF-4966-93F1-FA19F5049A9A}" presName="childText" presStyleLbl="bgAcc1" presStyleIdx="3" presStyleCnt="4" custScaleX="178046" custScaleY="180919" custLinFactNeighborX="1883" custLinFactNeighborY="-30111">
        <dgm:presLayoutVars>
          <dgm:bulletEnabled val="1"/>
        </dgm:presLayoutVars>
      </dgm:prSet>
      <dgm:spPr/>
    </dgm:pt>
  </dgm:ptLst>
  <dgm:cxnLst>
    <dgm:cxn modelId="{8F126202-0416-493E-A0C6-B715AFEFB670}" type="presOf" srcId="{1BF8EDD8-16AF-4966-93F1-FA19F5049A9A}" destId="{5E06BC7E-9881-40D4-9C33-68A49F579349}" srcOrd="0" destOrd="0" presId="urn:microsoft.com/office/officeart/2005/8/layout/hierarchy3"/>
    <dgm:cxn modelId="{0D9C2005-2DC9-4661-9C9D-9C023DF42218}" type="presOf" srcId="{DE221EB0-5E46-460D-B1D8-8E0F7AB3F60B}" destId="{919FD71F-F921-49D5-905F-5AC19411D0FB}" srcOrd="1" destOrd="0" presId="urn:microsoft.com/office/officeart/2005/8/layout/hierarchy3"/>
    <dgm:cxn modelId="{D3EE4311-DFDE-4669-8587-4A463C46B9E1}" srcId="{057DD7C2-3523-4677-9DD4-C992CA9F8278}" destId="{DE221EB0-5E46-460D-B1D8-8E0F7AB3F60B}" srcOrd="0" destOrd="0" parTransId="{7BBF9D49-D605-4CE2-835D-9133C761C1F6}" sibTransId="{98D219CF-8D2D-4BD9-B820-EC05098EA03B}"/>
    <dgm:cxn modelId="{2B571E23-E6A0-421B-A15B-007483B87470}" type="presOf" srcId="{9BDDEF81-28DD-47F7-B35B-12DDD11D3F0A}" destId="{E998506F-4E69-4868-BB00-21F2948C9A6A}" srcOrd="0" destOrd="0" presId="urn:microsoft.com/office/officeart/2005/8/layout/hierarchy3"/>
    <dgm:cxn modelId="{502E0332-7013-4B63-9321-D095A66FC5BF}" type="presOf" srcId="{057DD7C2-3523-4677-9DD4-C992CA9F8278}" destId="{C8029430-7F57-4A8A-AF3F-78642817AE6B}" srcOrd="0" destOrd="0" presId="urn:microsoft.com/office/officeart/2005/8/layout/hierarchy3"/>
    <dgm:cxn modelId="{3B43123B-13A0-4FBA-AF5A-3993C48AD8B5}" type="presOf" srcId="{DE221EB0-5E46-460D-B1D8-8E0F7AB3F60B}" destId="{6EE898DE-15C7-4D7B-9107-CCB253B63162}" srcOrd="0" destOrd="0" presId="urn:microsoft.com/office/officeart/2005/8/layout/hierarchy3"/>
    <dgm:cxn modelId="{1C88C93E-FBC5-4D53-82D6-12DB19E47B4E}" type="presOf" srcId="{FABA38D3-ABA2-4B2E-8FE8-BF1876EAF139}" destId="{4F4B6D7F-778A-43CA-B83C-7245CAF99473}" srcOrd="0" destOrd="0" presId="urn:microsoft.com/office/officeart/2005/8/layout/hierarchy3"/>
    <dgm:cxn modelId="{57F51241-9F80-482C-B5B2-F718204BC73D}" type="presOf" srcId="{01E38CA1-AC96-4256-935A-E7823F8D712A}" destId="{4A112E18-4AC1-4536-B584-97A4FCE0B7B9}" srcOrd="0" destOrd="0" presId="urn:microsoft.com/office/officeart/2005/8/layout/hierarchy3"/>
    <dgm:cxn modelId="{942A9C62-9AE7-49B4-993A-07F2CDAA1FDC}" type="presOf" srcId="{6D36A40F-D41C-46A8-AEE9-724C36C34FD8}" destId="{9A5D68E8-1AC4-4EAB-BE1F-E98703291998}" srcOrd="0" destOrd="0" presId="urn:microsoft.com/office/officeart/2005/8/layout/hierarchy3"/>
    <dgm:cxn modelId="{1912694F-F39E-4FAE-97A6-8634E30A1647}" type="presOf" srcId="{1BB7A366-0042-49A1-91CE-574B71A91DEB}" destId="{47705CE5-1C8A-45D8-82FE-1A25401FF3FE}" srcOrd="0" destOrd="0" presId="urn:microsoft.com/office/officeart/2005/8/layout/hierarchy3"/>
    <dgm:cxn modelId="{6C23CC6F-93F8-487B-AC97-AAF3B872F855}" srcId="{DE221EB0-5E46-460D-B1D8-8E0F7AB3F60B}" destId="{9BDDEF81-28DD-47F7-B35B-12DDD11D3F0A}" srcOrd="1" destOrd="0" parTransId="{6D36A40F-D41C-46A8-AEE9-724C36C34FD8}" sibTransId="{354AEE76-C22B-46DD-9DDB-7F1ECD9ACDB1}"/>
    <dgm:cxn modelId="{2DD6ED57-A23C-400C-B171-2398B709EAC0}" type="presOf" srcId="{5487E0FB-ACF3-47A7-AE4E-E5742F86D805}" destId="{62570269-A8D3-44CD-881D-9D349B5C1944}" srcOrd="0" destOrd="0" presId="urn:microsoft.com/office/officeart/2005/8/layout/hierarchy3"/>
    <dgm:cxn modelId="{A4D23D85-7283-4111-945A-C1E53B4E0FDF}" type="presOf" srcId="{A6D6A7B8-4393-495D-BD08-BA7A51AAF333}" destId="{995252FC-4059-4C6D-A7E5-F64697B5EE03}" srcOrd="0" destOrd="0" presId="urn:microsoft.com/office/officeart/2005/8/layout/hierarchy3"/>
    <dgm:cxn modelId="{89CA72A3-04B8-4EE9-8EB5-797EC12F1015}" srcId="{057DD7C2-3523-4677-9DD4-C992CA9F8278}" destId="{FABA38D3-ABA2-4B2E-8FE8-BF1876EAF139}" srcOrd="1" destOrd="0" parTransId="{5F071DE6-D3C6-4BF1-85CC-49F67DEDDF91}" sibTransId="{900F0203-87BC-4CC2-A61F-3A0DA45B8178}"/>
    <dgm:cxn modelId="{6B2727A7-DEDC-47AA-9556-ECED1195ABA3}" srcId="{DE221EB0-5E46-460D-B1D8-8E0F7AB3F60B}" destId="{1BB7A366-0042-49A1-91CE-574B71A91DEB}" srcOrd="0" destOrd="0" parTransId="{A6D6A7B8-4393-495D-BD08-BA7A51AAF333}" sibTransId="{BF44B058-52EB-4744-8880-41CC2872EB6A}"/>
    <dgm:cxn modelId="{BBC524C8-DA7D-47EE-8603-F621C294DB42}" srcId="{FABA38D3-ABA2-4B2E-8FE8-BF1876EAF139}" destId="{1BF8EDD8-16AF-4966-93F1-FA19F5049A9A}" srcOrd="1" destOrd="0" parTransId="{01E38CA1-AC96-4256-935A-E7823F8D712A}" sibTransId="{B6D3A4E1-0BBA-4D0A-8E18-2D2117C22E70}"/>
    <dgm:cxn modelId="{D1806CFB-1553-4A2F-9EC0-2827D4A30D55}" type="presOf" srcId="{4CC98506-972B-4AE4-A72C-C096F20777DF}" destId="{6D4839BB-A896-45C6-AD80-C21F01D61270}" srcOrd="0" destOrd="0" presId="urn:microsoft.com/office/officeart/2005/8/layout/hierarchy3"/>
    <dgm:cxn modelId="{9EA8CDFD-4D5F-4D6E-9651-1422C395BE6F}" type="presOf" srcId="{FABA38D3-ABA2-4B2E-8FE8-BF1876EAF139}" destId="{E551AC73-017D-42EC-8DAE-AEEDFDC6A081}" srcOrd="1" destOrd="0" presId="urn:microsoft.com/office/officeart/2005/8/layout/hierarchy3"/>
    <dgm:cxn modelId="{12EEBAFE-1CE8-4727-85BA-FDC6A7184E46}" srcId="{FABA38D3-ABA2-4B2E-8FE8-BF1876EAF139}" destId="{5487E0FB-ACF3-47A7-AE4E-E5742F86D805}" srcOrd="0" destOrd="0" parTransId="{4CC98506-972B-4AE4-A72C-C096F20777DF}" sibTransId="{7839D262-8F3C-4ED6-AFA9-BABA6A85D453}"/>
    <dgm:cxn modelId="{FCDAB6BA-9958-4C6F-A1B6-FFC3888B5B28}" type="presParOf" srcId="{C8029430-7F57-4A8A-AF3F-78642817AE6B}" destId="{5A5560CC-2C89-44FC-8534-ED4AE2277026}" srcOrd="0" destOrd="0" presId="urn:microsoft.com/office/officeart/2005/8/layout/hierarchy3"/>
    <dgm:cxn modelId="{F6BFC18A-4FB0-4FDE-A0BA-CB9C89334C4E}" type="presParOf" srcId="{5A5560CC-2C89-44FC-8534-ED4AE2277026}" destId="{8B421C49-0535-43F2-A94D-401C0D688C1A}" srcOrd="0" destOrd="0" presId="urn:microsoft.com/office/officeart/2005/8/layout/hierarchy3"/>
    <dgm:cxn modelId="{05604764-E44F-4F3D-ABAA-514508A1BD66}" type="presParOf" srcId="{8B421C49-0535-43F2-A94D-401C0D688C1A}" destId="{6EE898DE-15C7-4D7B-9107-CCB253B63162}" srcOrd="0" destOrd="0" presId="urn:microsoft.com/office/officeart/2005/8/layout/hierarchy3"/>
    <dgm:cxn modelId="{AA6CBCB5-17B9-43EF-9E96-4816DE5F4C46}" type="presParOf" srcId="{8B421C49-0535-43F2-A94D-401C0D688C1A}" destId="{919FD71F-F921-49D5-905F-5AC19411D0FB}" srcOrd="1" destOrd="0" presId="urn:microsoft.com/office/officeart/2005/8/layout/hierarchy3"/>
    <dgm:cxn modelId="{D60393F5-E586-403E-A065-1649827D05BC}" type="presParOf" srcId="{5A5560CC-2C89-44FC-8534-ED4AE2277026}" destId="{758DB6F4-829C-4FFA-9645-FCC043EE9F86}" srcOrd="1" destOrd="0" presId="urn:microsoft.com/office/officeart/2005/8/layout/hierarchy3"/>
    <dgm:cxn modelId="{F6B8B5AD-6152-4BF6-9A55-785A14AA61B1}" type="presParOf" srcId="{758DB6F4-829C-4FFA-9645-FCC043EE9F86}" destId="{995252FC-4059-4C6D-A7E5-F64697B5EE03}" srcOrd="0" destOrd="0" presId="urn:microsoft.com/office/officeart/2005/8/layout/hierarchy3"/>
    <dgm:cxn modelId="{F190B7BE-E7E0-4C8D-AC42-FA39CBE5F890}" type="presParOf" srcId="{758DB6F4-829C-4FFA-9645-FCC043EE9F86}" destId="{47705CE5-1C8A-45D8-82FE-1A25401FF3FE}" srcOrd="1" destOrd="0" presId="urn:microsoft.com/office/officeart/2005/8/layout/hierarchy3"/>
    <dgm:cxn modelId="{614090DD-6476-4962-A0BE-F9038C3A87E0}" type="presParOf" srcId="{758DB6F4-829C-4FFA-9645-FCC043EE9F86}" destId="{9A5D68E8-1AC4-4EAB-BE1F-E98703291998}" srcOrd="2" destOrd="0" presId="urn:microsoft.com/office/officeart/2005/8/layout/hierarchy3"/>
    <dgm:cxn modelId="{19685FDF-D823-4D39-8BE7-5D5CA73D1EC4}" type="presParOf" srcId="{758DB6F4-829C-4FFA-9645-FCC043EE9F86}" destId="{E998506F-4E69-4868-BB00-21F2948C9A6A}" srcOrd="3" destOrd="0" presId="urn:microsoft.com/office/officeart/2005/8/layout/hierarchy3"/>
    <dgm:cxn modelId="{94ADCB03-87E1-4E8D-90A4-BC4AFBBD2740}" type="presParOf" srcId="{C8029430-7F57-4A8A-AF3F-78642817AE6B}" destId="{84ED05A3-71A4-4FD4-B6D8-0A820CF56425}" srcOrd="1" destOrd="0" presId="urn:microsoft.com/office/officeart/2005/8/layout/hierarchy3"/>
    <dgm:cxn modelId="{6AA80B7F-4E53-4F16-8A13-2880D2A54C44}" type="presParOf" srcId="{84ED05A3-71A4-4FD4-B6D8-0A820CF56425}" destId="{A8DE37C3-C2EE-4592-9B03-84486645F685}" srcOrd="0" destOrd="0" presId="urn:microsoft.com/office/officeart/2005/8/layout/hierarchy3"/>
    <dgm:cxn modelId="{CEA37598-3A4F-45E7-83CF-724BBD4C1348}" type="presParOf" srcId="{A8DE37C3-C2EE-4592-9B03-84486645F685}" destId="{4F4B6D7F-778A-43CA-B83C-7245CAF99473}" srcOrd="0" destOrd="0" presId="urn:microsoft.com/office/officeart/2005/8/layout/hierarchy3"/>
    <dgm:cxn modelId="{FC37B385-9C16-466D-894B-C9F57BA94194}" type="presParOf" srcId="{A8DE37C3-C2EE-4592-9B03-84486645F685}" destId="{E551AC73-017D-42EC-8DAE-AEEDFDC6A081}" srcOrd="1" destOrd="0" presId="urn:microsoft.com/office/officeart/2005/8/layout/hierarchy3"/>
    <dgm:cxn modelId="{3556916B-85BA-4AE7-AF28-8F41958C2EB6}" type="presParOf" srcId="{84ED05A3-71A4-4FD4-B6D8-0A820CF56425}" destId="{3E38152D-07A3-4F61-A341-C666A2F09E6F}" srcOrd="1" destOrd="0" presId="urn:microsoft.com/office/officeart/2005/8/layout/hierarchy3"/>
    <dgm:cxn modelId="{3FBC2027-28D5-43C4-9314-42DD7E5C210A}" type="presParOf" srcId="{3E38152D-07A3-4F61-A341-C666A2F09E6F}" destId="{6D4839BB-A896-45C6-AD80-C21F01D61270}" srcOrd="0" destOrd="0" presId="urn:microsoft.com/office/officeart/2005/8/layout/hierarchy3"/>
    <dgm:cxn modelId="{8B793F79-D0C6-419C-9BC8-7DFE19DC92D8}" type="presParOf" srcId="{3E38152D-07A3-4F61-A341-C666A2F09E6F}" destId="{62570269-A8D3-44CD-881D-9D349B5C1944}" srcOrd="1" destOrd="0" presId="urn:microsoft.com/office/officeart/2005/8/layout/hierarchy3"/>
    <dgm:cxn modelId="{E1CCF829-867B-4D0A-A743-B08958E5025B}" type="presParOf" srcId="{3E38152D-07A3-4F61-A341-C666A2F09E6F}" destId="{4A112E18-4AC1-4536-B584-97A4FCE0B7B9}" srcOrd="2" destOrd="0" presId="urn:microsoft.com/office/officeart/2005/8/layout/hierarchy3"/>
    <dgm:cxn modelId="{105D7410-5E81-48BD-B2AE-C5CA0861E729}" type="presParOf" srcId="{3E38152D-07A3-4F61-A341-C666A2F09E6F}" destId="{5E06BC7E-9881-40D4-9C33-68A49F57934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7DD7C2-3523-4677-9DD4-C992CA9F827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DE221EB0-5E46-460D-B1D8-8E0F7AB3F60B}">
      <dgm:prSet phldrT="[Text]" custT="1"/>
      <dgm:spPr>
        <a:solidFill>
          <a:schemeClr val="bg1">
            <a:lumMod val="75000"/>
          </a:schemeClr>
        </a:solidFill>
      </dgm:spPr>
      <dgm:t>
        <a:bodyPr/>
        <a:lstStyle/>
        <a:p>
          <a:r>
            <a:rPr lang="ka-GE" sz="1200" dirty="0">
              <a:solidFill>
                <a:srgbClr val="002060"/>
              </a:solidFill>
              <a:latin typeface="+mn-lt"/>
            </a:rPr>
            <a:t>5. </a:t>
          </a:r>
          <a:r>
            <a:rPr lang="ka-GE" sz="1200" b="1" dirty="0">
              <a:solidFill>
                <a:srgbClr val="002060"/>
              </a:solidFill>
            </a:rPr>
            <a:t>აბსტრაქტული დონე</a:t>
          </a:r>
          <a:endParaRPr lang="en-GB" sz="1200" dirty="0">
            <a:solidFill>
              <a:srgbClr val="002060"/>
            </a:solidFill>
            <a:latin typeface="+mn-lt"/>
          </a:endParaRPr>
        </a:p>
      </dgm:t>
    </dgm:pt>
    <dgm:pt modelId="{7BBF9D49-D605-4CE2-835D-9133C761C1F6}" type="parTrans" cxnId="{D3EE4311-DFDE-4669-8587-4A463C46B9E1}">
      <dgm:prSet/>
      <dgm:spPr/>
      <dgm:t>
        <a:bodyPr/>
        <a:lstStyle/>
        <a:p>
          <a:endParaRPr lang="en-GB" sz="1200">
            <a:solidFill>
              <a:srgbClr val="002060"/>
            </a:solidFill>
            <a:latin typeface="+mn-lt"/>
          </a:endParaRPr>
        </a:p>
      </dgm:t>
    </dgm:pt>
    <dgm:pt modelId="{98D219CF-8D2D-4BD9-B820-EC05098EA03B}" type="sibTrans" cxnId="{D3EE4311-DFDE-4669-8587-4A463C46B9E1}">
      <dgm:prSet/>
      <dgm:spPr/>
      <dgm:t>
        <a:bodyPr/>
        <a:lstStyle/>
        <a:p>
          <a:endParaRPr lang="en-GB" sz="1200">
            <a:solidFill>
              <a:srgbClr val="002060"/>
            </a:solidFill>
            <a:latin typeface="+mn-lt"/>
          </a:endParaRPr>
        </a:p>
      </dgm:t>
    </dgm:pt>
    <dgm:pt modelId="{1BB7A366-0042-49A1-91CE-574B71A91DEB}">
      <dgm:prSet phldrT="[Text]" custT="1"/>
      <dgm:spPr>
        <a:solidFill>
          <a:schemeClr val="accent2">
            <a:lumMod val="90000"/>
            <a:alpha val="90000"/>
          </a:schemeClr>
        </a:solidFill>
      </dgm:spPr>
      <dgm:t>
        <a:bodyPr/>
        <a:lstStyle/>
        <a:p>
          <a:pPr algn="l"/>
          <a:r>
            <a:rPr lang="ka-GE" sz="1200" b="1" dirty="0">
              <a:solidFill>
                <a:srgbClr val="002060"/>
              </a:solidFill>
              <a:latin typeface="+mn-lt"/>
            </a:rPr>
            <a:t>სოლო ტაქსონომიის დონე</a:t>
          </a:r>
        </a:p>
        <a:p>
          <a:pPr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ka-GE" sz="1200" dirty="0">
              <a:solidFill>
                <a:srgbClr val="002060"/>
              </a:solidFill>
            </a:rPr>
            <a:t> </a:t>
          </a:r>
          <a:r>
            <a:rPr lang="en-US" sz="1200" dirty="0" err="1">
              <a:solidFill>
                <a:srgbClr val="002060"/>
              </a:solidFill>
            </a:rPr>
            <a:t>მოცემულის</a:t>
          </a:r>
          <a:r>
            <a:rPr lang="en-US" sz="1200" dirty="0">
              <a:solidFill>
                <a:srgbClr val="002060"/>
              </a:solidFill>
            </a:rPr>
            <a:t>/</a:t>
          </a:r>
          <a:r>
            <a:rPr lang="en-US" sz="1200" dirty="0" err="1">
              <a:solidFill>
                <a:srgbClr val="002060"/>
              </a:solidFill>
            </a:rPr>
            <a:t>შეთავაზებულის</a:t>
          </a:r>
          <a:r>
            <a:rPr lang="ka-GE" sz="1200" dirty="0">
              <a:solidFill>
                <a:srgbClr val="002060"/>
              </a:solidFill>
            </a:rPr>
            <a:t> </a:t>
          </a:r>
          <a:r>
            <a:rPr lang="en-US" sz="1200" dirty="0" err="1">
              <a:solidFill>
                <a:srgbClr val="002060"/>
              </a:solidFill>
            </a:rPr>
            <a:t>მიღმა</a:t>
          </a:r>
          <a:r>
            <a:rPr lang="en-US" sz="1200" dirty="0">
              <a:solidFill>
                <a:srgbClr val="002060"/>
              </a:solidFill>
            </a:rPr>
            <a:t> </a:t>
          </a:r>
          <a:r>
            <a:rPr lang="en-US" sz="1200" dirty="0" err="1">
              <a:solidFill>
                <a:srgbClr val="002060"/>
              </a:solidFill>
            </a:rPr>
            <a:t>სტრუქტურის</a:t>
          </a:r>
          <a:r>
            <a:rPr lang="ka-GE" sz="1200" dirty="0">
              <a:solidFill>
                <a:srgbClr val="002060"/>
              </a:solidFill>
            </a:rPr>
            <a:t> </a:t>
          </a:r>
          <a:r>
            <a:rPr lang="en-US" sz="1200" dirty="0" err="1">
              <a:solidFill>
                <a:srgbClr val="002060"/>
              </a:solidFill>
            </a:rPr>
            <a:t>განზოგადება</a:t>
          </a:r>
          <a:r>
            <a:rPr lang="en-US" sz="1200" dirty="0">
              <a:solidFill>
                <a:srgbClr val="002060"/>
              </a:solidFill>
            </a:rPr>
            <a:t>, </a:t>
          </a:r>
          <a:r>
            <a:rPr lang="en-US" sz="1200" dirty="0" err="1">
              <a:solidFill>
                <a:srgbClr val="002060"/>
              </a:solidFill>
            </a:rPr>
            <a:t>სტრუქტურის</a:t>
          </a:r>
          <a:r>
            <a:rPr lang="ka-GE" sz="1200" dirty="0">
              <a:solidFill>
                <a:srgbClr val="002060"/>
              </a:solidFill>
            </a:rPr>
            <a:t> </a:t>
          </a:r>
          <a:r>
            <a:rPr lang="en-US" sz="1200" dirty="0" err="1">
              <a:solidFill>
                <a:srgbClr val="002060"/>
              </a:solidFill>
            </a:rPr>
            <a:t>აღქმა</a:t>
          </a:r>
          <a:r>
            <a:rPr lang="en-US" sz="1200" dirty="0">
              <a:solidFill>
                <a:srgbClr val="002060"/>
              </a:solidFill>
            </a:rPr>
            <a:t> </a:t>
          </a:r>
          <a:r>
            <a:rPr lang="en-US" sz="1200" dirty="0" err="1">
              <a:solidFill>
                <a:srgbClr val="002060"/>
              </a:solidFill>
            </a:rPr>
            <a:t>მრავალი</a:t>
          </a:r>
          <a:r>
            <a:rPr lang="en-US" sz="1200" dirty="0">
              <a:solidFill>
                <a:srgbClr val="002060"/>
              </a:solidFill>
            </a:rPr>
            <a:t> </a:t>
          </a:r>
          <a:r>
            <a:rPr lang="en-US" sz="1200" dirty="0" err="1">
              <a:solidFill>
                <a:srgbClr val="002060"/>
              </a:solidFill>
            </a:rPr>
            <a:t>სხვადასხვა</a:t>
          </a:r>
          <a:r>
            <a:rPr lang="ka-GE" sz="1200" dirty="0">
              <a:solidFill>
                <a:srgbClr val="002060"/>
              </a:solidFill>
            </a:rPr>
            <a:t> </a:t>
          </a:r>
          <a:r>
            <a:rPr lang="en-US" sz="1200" dirty="0" err="1">
              <a:solidFill>
                <a:srgbClr val="002060"/>
              </a:solidFill>
            </a:rPr>
            <a:t>პერსპექტივიდან</a:t>
          </a:r>
          <a:r>
            <a:rPr lang="en-US" sz="1200" dirty="0">
              <a:solidFill>
                <a:srgbClr val="002060"/>
              </a:solidFill>
            </a:rPr>
            <a:t> </a:t>
          </a:r>
          <a:r>
            <a:rPr lang="en-US" sz="1200" dirty="0" err="1">
              <a:solidFill>
                <a:srgbClr val="002060"/>
              </a:solidFill>
            </a:rPr>
            <a:t>და</a:t>
          </a:r>
          <a:r>
            <a:rPr lang="en-US" sz="1200" dirty="0">
              <a:solidFill>
                <a:srgbClr val="002060"/>
              </a:solidFill>
            </a:rPr>
            <a:t> </a:t>
          </a:r>
          <a:r>
            <a:rPr lang="en-US" sz="1200" dirty="0" err="1">
              <a:solidFill>
                <a:srgbClr val="002060"/>
              </a:solidFill>
            </a:rPr>
            <a:t>იდეების</a:t>
          </a:r>
          <a:r>
            <a:rPr lang="ka-GE" sz="1200" dirty="0">
              <a:solidFill>
                <a:srgbClr val="002060"/>
              </a:solidFill>
            </a:rPr>
            <a:t> </a:t>
          </a:r>
          <a:r>
            <a:rPr lang="en-US" sz="1200" dirty="0" err="1">
              <a:solidFill>
                <a:srgbClr val="002060"/>
              </a:solidFill>
            </a:rPr>
            <a:t>გადატანა</a:t>
          </a:r>
          <a:r>
            <a:rPr lang="en-US" sz="1200" dirty="0">
              <a:solidFill>
                <a:srgbClr val="002060"/>
              </a:solidFill>
            </a:rPr>
            <a:t> </a:t>
          </a:r>
          <a:r>
            <a:rPr lang="en-US" sz="1200" dirty="0" err="1">
              <a:solidFill>
                <a:srgbClr val="002060"/>
              </a:solidFill>
            </a:rPr>
            <a:t>ახალ</a:t>
          </a:r>
          <a:r>
            <a:rPr lang="en-US" sz="1200" dirty="0">
              <a:solidFill>
                <a:srgbClr val="002060"/>
              </a:solidFill>
            </a:rPr>
            <a:t> </a:t>
          </a:r>
          <a:r>
            <a:rPr lang="en-US" sz="1200" dirty="0" err="1">
              <a:solidFill>
                <a:srgbClr val="002060"/>
              </a:solidFill>
            </a:rPr>
            <a:t>სფეროში</a:t>
          </a:r>
          <a:r>
            <a:rPr lang="en-US" sz="1200" dirty="0">
              <a:solidFill>
                <a:srgbClr val="002060"/>
              </a:solidFill>
            </a:rPr>
            <a:t>. </a:t>
          </a:r>
          <a:r>
            <a:rPr lang="en-US" sz="1200" dirty="0" err="1">
              <a:solidFill>
                <a:srgbClr val="002060"/>
              </a:solidFill>
            </a:rPr>
            <a:t>მას</a:t>
          </a:r>
          <a:r>
            <a:rPr lang="ka-GE"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განზოგადება</a:t>
          </a:r>
          <a:r>
            <a:rPr lang="en-US" sz="1200" dirty="0">
              <a:solidFill>
                <a:srgbClr val="002060"/>
              </a:solidFill>
            </a:rPr>
            <a:t>,</a:t>
          </a:r>
          <a:r>
            <a:rPr lang="ka-GE" sz="1200" dirty="0">
              <a:solidFill>
                <a:srgbClr val="002060"/>
              </a:solidFill>
            </a:rPr>
            <a:t> </a:t>
          </a:r>
          <a:r>
            <a:rPr lang="en-US" sz="1200" dirty="0" err="1">
              <a:solidFill>
                <a:srgbClr val="002060"/>
              </a:solidFill>
            </a:rPr>
            <a:t>ჰიპოთეზის</a:t>
          </a:r>
          <a:r>
            <a:rPr lang="en-US" sz="1200" dirty="0">
              <a:solidFill>
                <a:srgbClr val="002060"/>
              </a:solidFill>
            </a:rPr>
            <a:t> </a:t>
          </a:r>
          <a:r>
            <a:rPr lang="en-US" sz="1200" dirty="0" err="1">
              <a:solidFill>
                <a:srgbClr val="002060"/>
              </a:solidFill>
            </a:rPr>
            <a:t>წამოყენება</a:t>
          </a:r>
          <a:r>
            <a:rPr lang="en-US" sz="1200" dirty="0">
              <a:solidFill>
                <a:srgbClr val="002060"/>
              </a:solidFill>
            </a:rPr>
            <a:t>, </a:t>
          </a:r>
          <a:r>
            <a:rPr lang="en-US" sz="1200" dirty="0" err="1">
              <a:solidFill>
                <a:srgbClr val="002060"/>
              </a:solidFill>
            </a:rPr>
            <a:t>კრიტიკა</a:t>
          </a:r>
          <a:r>
            <a:rPr lang="ka-GE" sz="1200" dirty="0">
              <a:solidFill>
                <a:srgbClr val="002060"/>
              </a:solidFill>
            </a:rPr>
            <a:t> </a:t>
          </a:r>
          <a:r>
            <a:rPr lang="en-US" sz="1200" dirty="0" err="1">
              <a:solidFill>
                <a:srgbClr val="002060"/>
              </a:solidFill>
            </a:rPr>
            <a:t>ან</a:t>
          </a:r>
          <a:r>
            <a:rPr lang="en-US" sz="1200" dirty="0">
              <a:solidFill>
                <a:srgbClr val="002060"/>
              </a:solidFill>
            </a:rPr>
            <a:t> </a:t>
          </a:r>
          <a:r>
            <a:rPr lang="en-US" sz="1200" dirty="0" err="1">
              <a:solidFill>
                <a:srgbClr val="002060"/>
              </a:solidFill>
            </a:rPr>
            <a:t>თეორიის</a:t>
          </a:r>
          <a:r>
            <a:rPr lang="en-US" sz="1200" dirty="0">
              <a:solidFill>
                <a:srgbClr val="002060"/>
              </a:solidFill>
            </a:rPr>
            <a:t> </a:t>
          </a:r>
          <a:r>
            <a:rPr lang="en-US" sz="1200" dirty="0" err="1">
              <a:solidFill>
                <a:srgbClr val="002060"/>
              </a:solidFill>
            </a:rPr>
            <a:t>ჩამოყალიბება</a:t>
          </a:r>
          <a:r>
            <a:rPr lang="en-US" sz="1200" dirty="0">
              <a:solidFill>
                <a:srgbClr val="002060"/>
              </a:solidFill>
            </a:rPr>
            <a:t>.</a:t>
          </a:r>
          <a:endParaRPr lang="en-GB" sz="1200" dirty="0">
            <a:solidFill>
              <a:srgbClr val="002060"/>
            </a:solidFill>
            <a:latin typeface="+mn-lt"/>
          </a:endParaRPr>
        </a:p>
      </dgm:t>
    </dgm:pt>
    <dgm:pt modelId="{A6D6A7B8-4393-495D-BD08-BA7A51AAF333}" type="parTrans" cxnId="{6B2727A7-DEDC-47AA-9556-ECED1195ABA3}">
      <dgm:prSet>
        <dgm:style>
          <a:lnRef idx="1">
            <a:schemeClr val="accent6"/>
          </a:lnRef>
          <a:fillRef idx="0">
            <a:schemeClr val="accent6"/>
          </a:fillRef>
          <a:effectRef idx="0">
            <a:schemeClr val="accent6"/>
          </a:effectRef>
          <a:fontRef idx="minor">
            <a:schemeClr val="tx1"/>
          </a:fontRef>
        </dgm:style>
      </dgm:prSet>
      <dgm:spPr/>
      <dgm:t>
        <a:bodyPr/>
        <a:lstStyle/>
        <a:p>
          <a:endParaRPr lang="en-GB" sz="1200">
            <a:solidFill>
              <a:srgbClr val="002060"/>
            </a:solidFill>
            <a:latin typeface="+mn-lt"/>
          </a:endParaRPr>
        </a:p>
      </dgm:t>
    </dgm:pt>
    <dgm:pt modelId="{BF44B058-52EB-4744-8880-41CC2872EB6A}" type="sibTrans" cxnId="{6B2727A7-DEDC-47AA-9556-ECED1195ABA3}">
      <dgm:prSet/>
      <dgm:spPr/>
      <dgm:t>
        <a:bodyPr/>
        <a:lstStyle/>
        <a:p>
          <a:endParaRPr lang="en-GB" sz="1200">
            <a:solidFill>
              <a:srgbClr val="002060"/>
            </a:solidFill>
            <a:latin typeface="+mn-lt"/>
          </a:endParaRPr>
        </a:p>
      </dgm:t>
    </dgm:pt>
    <dgm:pt modelId="{9BDDEF81-28DD-47F7-B35B-12DDD11D3F0A}">
      <dgm:prSet phldrT="[Text]" custT="1"/>
      <dgm:spPr>
        <a:solidFill>
          <a:schemeClr val="accent2">
            <a:lumMod val="90000"/>
            <a:alpha val="90000"/>
          </a:schemeClr>
        </a:solidFill>
      </dgm:spPr>
      <dgm:t>
        <a:bodyPr/>
        <a:lstStyle/>
        <a:p>
          <a:pPr algn="l"/>
          <a:r>
            <a:rPr lang="ka-GE" sz="1200" b="1" dirty="0">
              <a:solidFill>
                <a:srgbClr val="002060"/>
              </a:solidFill>
              <a:latin typeface="+mn-lt"/>
            </a:rPr>
            <a:t>ტაქსონომიის დონის შესაბამისობა ცნებასთან</a:t>
          </a:r>
        </a:p>
        <a:p>
          <a:pPr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მეთოდი</a:t>
          </a:r>
          <a:r>
            <a:rPr lang="ka-GE" sz="1200" dirty="0">
              <a:solidFill>
                <a:srgbClr val="002060"/>
              </a:solidFill>
            </a:rPr>
            <a:t> </a:t>
          </a:r>
          <a:r>
            <a:rPr lang="en-US" sz="1200" dirty="0" err="1">
              <a:solidFill>
                <a:srgbClr val="002060"/>
              </a:solidFill>
            </a:rPr>
            <a:t>შეუსაბამოს</a:t>
          </a:r>
          <a:r>
            <a:rPr lang="en-US" sz="1200" dirty="0">
              <a:solidFill>
                <a:srgbClr val="002060"/>
              </a:solidFill>
            </a:rPr>
            <a:t> </a:t>
          </a:r>
          <a:r>
            <a:rPr lang="ka-GE" sz="1200" dirty="0">
              <a:solidFill>
                <a:srgbClr val="002060"/>
              </a:solidFill>
            </a:rPr>
            <a:t>შეგროვებულ მონაცემებს </a:t>
          </a:r>
          <a:r>
            <a:rPr lang="en-US" sz="1200" dirty="0" err="1">
              <a:solidFill>
                <a:srgbClr val="002060"/>
              </a:solidFill>
            </a:rPr>
            <a:t>და</a:t>
          </a:r>
          <a:r>
            <a:rPr lang="ka-GE" sz="1200" dirty="0">
              <a:solidFill>
                <a:srgbClr val="002060"/>
              </a:solidFill>
            </a:rPr>
            <a:t> </a:t>
          </a:r>
          <a:r>
            <a:rPr lang="en-US" sz="1200" dirty="0" err="1">
              <a:solidFill>
                <a:srgbClr val="002060"/>
              </a:solidFill>
            </a:rPr>
            <a:t>შესაბამისად</a:t>
          </a:r>
          <a:r>
            <a:rPr lang="en-US" sz="1200" dirty="0">
              <a:solidFill>
                <a:srgbClr val="002060"/>
              </a:solidFill>
            </a:rPr>
            <a:t> </a:t>
          </a:r>
          <a:r>
            <a:rPr lang="en-US" sz="1200" dirty="0" err="1">
              <a:solidFill>
                <a:srgbClr val="002060"/>
              </a:solidFill>
            </a:rPr>
            <a:t>სწორად</a:t>
          </a:r>
          <a:r>
            <a:rPr lang="en-US" sz="1200" dirty="0">
              <a:solidFill>
                <a:srgbClr val="002060"/>
              </a:solidFill>
            </a:rPr>
            <a:t> </a:t>
          </a:r>
          <a:r>
            <a:rPr lang="en-US" sz="1200" dirty="0" err="1">
              <a:solidFill>
                <a:srgbClr val="002060"/>
              </a:solidFill>
            </a:rPr>
            <a:t>დაგეგმოს</a:t>
          </a:r>
          <a:r>
            <a:rPr lang="ka-GE" sz="1200" dirty="0">
              <a:solidFill>
                <a:srgbClr val="002060"/>
              </a:solidFill>
            </a:rPr>
            <a:t> </a:t>
          </a:r>
          <a:r>
            <a:rPr lang="en-US" sz="1200" dirty="0" err="1">
              <a:solidFill>
                <a:srgbClr val="002060"/>
              </a:solidFill>
            </a:rPr>
            <a:t>კვლევა</a:t>
          </a:r>
          <a:r>
            <a:rPr lang="en-US" sz="1200" dirty="0">
              <a:solidFill>
                <a:srgbClr val="002060"/>
              </a:solidFill>
            </a:rPr>
            <a:t>. </a:t>
          </a:r>
          <a:r>
            <a:rPr lang="en-US" sz="1200" dirty="0" err="1">
              <a:solidFill>
                <a:srgbClr val="002060"/>
              </a:solidFill>
            </a:rPr>
            <a:t>ახსნას</a:t>
          </a:r>
          <a:r>
            <a:rPr lang="en-US" sz="1200" dirty="0">
              <a:solidFill>
                <a:srgbClr val="002060"/>
              </a:solidFill>
            </a:rPr>
            <a:t>, </a:t>
          </a:r>
          <a:r>
            <a:rPr lang="en-US" sz="1200" dirty="0" err="1">
              <a:solidFill>
                <a:srgbClr val="002060"/>
              </a:solidFill>
            </a:rPr>
            <a:t>თუ</a:t>
          </a:r>
          <a:r>
            <a:rPr lang="en-US" sz="1200" dirty="0">
              <a:solidFill>
                <a:srgbClr val="002060"/>
              </a:solidFill>
            </a:rPr>
            <a:t> </a:t>
          </a:r>
          <a:r>
            <a:rPr lang="en-US" sz="1200" dirty="0" err="1">
              <a:solidFill>
                <a:srgbClr val="002060"/>
              </a:solidFill>
            </a:rPr>
            <a:t>რატომ</a:t>
          </a:r>
          <a:r>
            <a:rPr lang="en-US" sz="1200" dirty="0">
              <a:solidFill>
                <a:srgbClr val="002060"/>
              </a:solidFill>
            </a:rPr>
            <a:t> </a:t>
          </a:r>
          <a:r>
            <a:rPr lang="en-US" sz="1200" dirty="0" err="1">
              <a:solidFill>
                <a:srgbClr val="002060"/>
              </a:solidFill>
            </a:rPr>
            <a:t>იყენებს</a:t>
          </a:r>
          <a:r>
            <a:rPr lang="ka-GE" sz="1200" dirty="0">
              <a:solidFill>
                <a:srgbClr val="002060"/>
              </a:solidFill>
            </a:rPr>
            <a:t> </a:t>
          </a:r>
          <a:r>
            <a:rPr lang="en-US" sz="1200" dirty="0" err="1">
              <a:solidFill>
                <a:srgbClr val="002060"/>
              </a:solidFill>
            </a:rPr>
            <a:t>ამა</a:t>
          </a:r>
          <a:r>
            <a:rPr lang="en-US" sz="1200" dirty="0">
              <a:solidFill>
                <a:srgbClr val="002060"/>
              </a:solidFill>
            </a:rPr>
            <a:t> </a:t>
          </a:r>
          <a:r>
            <a:rPr lang="en-US" sz="1200" dirty="0" err="1">
              <a:solidFill>
                <a:srgbClr val="002060"/>
              </a:solidFill>
            </a:rPr>
            <a:t>თუ</a:t>
          </a:r>
          <a:r>
            <a:rPr lang="en-US" sz="1200" dirty="0">
              <a:solidFill>
                <a:srgbClr val="002060"/>
              </a:solidFill>
            </a:rPr>
            <a:t> </a:t>
          </a:r>
          <a:r>
            <a:rPr lang="en-US" sz="1200" dirty="0" err="1">
              <a:solidFill>
                <a:srgbClr val="002060"/>
              </a:solidFill>
            </a:rPr>
            <a:t>იმ</a:t>
          </a:r>
          <a:r>
            <a:rPr lang="en-US" sz="1200" dirty="0">
              <a:solidFill>
                <a:srgbClr val="002060"/>
              </a:solidFill>
            </a:rPr>
            <a:t> </a:t>
          </a:r>
          <a:r>
            <a:rPr lang="en-US" sz="1200" dirty="0" err="1">
              <a:solidFill>
                <a:srgbClr val="002060"/>
              </a:solidFill>
            </a:rPr>
            <a:t>გზას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ka-GE" sz="1200" dirty="0">
              <a:solidFill>
                <a:srgbClr val="002060"/>
              </a:solidFill>
            </a:rPr>
            <a:t>ინტრნეტით მოიძიოს ინფორმაცია მიკრო და მაკრო ელემენტების დღიური ნორმის შესახებ და შეუსაბამოს მინერალური წყალის შესაბამისი რაოდენობა. მსგავსი გამოთვლები აწარმოოს სხვა ნებისმიერი მინერალური წყლის მონაცემებზე. </a:t>
          </a:r>
          <a:endParaRPr lang="en-GB" sz="1200" dirty="0">
            <a:solidFill>
              <a:srgbClr val="002060"/>
            </a:solidFill>
            <a:latin typeface="+mn-lt"/>
          </a:endParaRPr>
        </a:p>
      </dgm:t>
    </dgm:pt>
    <dgm:pt modelId="{354AEE76-C22B-46DD-9DDB-7F1ECD9ACDB1}" type="sibTrans" cxnId="{6C23CC6F-93F8-487B-AC97-AAF3B872F855}">
      <dgm:prSet/>
      <dgm:spPr/>
      <dgm:t>
        <a:bodyPr/>
        <a:lstStyle/>
        <a:p>
          <a:endParaRPr lang="en-GB" sz="1200">
            <a:solidFill>
              <a:srgbClr val="002060"/>
            </a:solidFill>
            <a:latin typeface="+mn-lt"/>
          </a:endParaRPr>
        </a:p>
      </dgm:t>
    </dgm:pt>
    <dgm:pt modelId="{6D36A40F-D41C-46A8-AEE9-724C36C34FD8}" type="parTrans" cxnId="{6C23CC6F-93F8-487B-AC97-AAF3B872F855}">
      <dgm:prSet>
        <dgm:style>
          <a:lnRef idx="1">
            <a:schemeClr val="accent6"/>
          </a:lnRef>
          <a:fillRef idx="0">
            <a:schemeClr val="accent6"/>
          </a:fillRef>
          <a:effectRef idx="0">
            <a:schemeClr val="accent6"/>
          </a:effectRef>
          <a:fontRef idx="minor">
            <a:schemeClr val="tx1"/>
          </a:fontRef>
        </dgm:style>
      </dgm:prSet>
      <dgm:spPr/>
      <dgm:t>
        <a:bodyPr/>
        <a:lstStyle/>
        <a:p>
          <a:endParaRPr lang="en-GB" sz="1200">
            <a:solidFill>
              <a:srgbClr val="002060"/>
            </a:solidFill>
            <a:latin typeface="+mn-lt"/>
          </a:endParaRPr>
        </a:p>
      </dgm:t>
    </dgm:pt>
    <dgm:pt modelId="{C8029430-7F57-4A8A-AF3F-78642817AE6B}" type="pres">
      <dgm:prSet presAssocID="{057DD7C2-3523-4677-9DD4-C992CA9F8278}" presName="diagram" presStyleCnt="0">
        <dgm:presLayoutVars>
          <dgm:chPref val="1"/>
          <dgm:dir/>
          <dgm:animOne val="branch"/>
          <dgm:animLvl val="lvl"/>
          <dgm:resizeHandles/>
        </dgm:presLayoutVars>
      </dgm:prSet>
      <dgm:spPr/>
    </dgm:pt>
    <dgm:pt modelId="{5A5560CC-2C89-44FC-8534-ED4AE2277026}" type="pres">
      <dgm:prSet presAssocID="{DE221EB0-5E46-460D-B1D8-8E0F7AB3F60B}" presName="root" presStyleCnt="0"/>
      <dgm:spPr/>
    </dgm:pt>
    <dgm:pt modelId="{8B421C49-0535-43F2-A94D-401C0D688C1A}" type="pres">
      <dgm:prSet presAssocID="{DE221EB0-5E46-460D-B1D8-8E0F7AB3F60B}" presName="rootComposite" presStyleCnt="0"/>
      <dgm:spPr/>
    </dgm:pt>
    <dgm:pt modelId="{6EE898DE-15C7-4D7B-9107-CCB253B63162}" type="pres">
      <dgm:prSet presAssocID="{DE221EB0-5E46-460D-B1D8-8E0F7AB3F60B}" presName="rootText" presStyleLbl="node1" presStyleIdx="0" presStyleCnt="1" custScaleX="152546" custScaleY="32735" custLinFactNeighborX="-1013" custLinFactNeighborY="-127"/>
      <dgm:spPr/>
    </dgm:pt>
    <dgm:pt modelId="{919FD71F-F921-49D5-905F-5AC19411D0FB}" type="pres">
      <dgm:prSet presAssocID="{DE221EB0-5E46-460D-B1D8-8E0F7AB3F60B}" presName="rootConnector" presStyleLbl="node1" presStyleIdx="0" presStyleCnt="1"/>
      <dgm:spPr/>
    </dgm:pt>
    <dgm:pt modelId="{758DB6F4-829C-4FFA-9645-FCC043EE9F86}" type="pres">
      <dgm:prSet presAssocID="{DE221EB0-5E46-460D-B1D8-8E0F7AB3F60B}" presName="childShape" presStyleCnt="0"/>
      <dgm:spPr/>
    </dgm:pt>
    <dgm:pt modelId="{995252FC-4059-4C6D-A7E5-F64697B5EE03}" type="pres">
      <dgm:prSet presAssocID="{A6D6A7B8-4393-495D-BD08-BA7A51AAF333}" presName="Name13" presStyleLbl="parChTrans1D2" presStyleIdx="0" presStyleCnt="2"/>
      <dgm:spPr/>
    </dgm:pt>
    <dgm:pt modelId="{47705CE5-1C8A-45D8-82FE-1A25401FF3FE}" type="pres">
      <dgm:prSet presAssocID="{1BB7A366-0042-49A1-91CE-574B71A91DEB}" presName="childText" presStyleLbl="bgAcc1" presStyleIdx="0" presStyleCnt="2" custScaleX="205175" custScaleY="160409" custLinFactNeighborX="1305" custLinFactNeighborY="-15305">
        <dgm:presLayoutVars>
          <dgm:bulletEnabled val="1"/>
        </dgm:presLayoutVars>
      </dgm:prSet>
      <dgm:spPr/>
    </dgm:pt>
    <dgm:pt modelId="{9A5D68E8-1AC4-4EAB-BE1F-E98703291998}" type="pres">
      <dgm:prSet presAssocID="{6D36A40F-D41C-46A8-AEE9-724C36C34FD8}" presName="Name13" presStyleLbl="parChTrans1D2" presStyleIdx="1" presStyleCnt="2"/>
      <dgm:spPr/>
    </dgm:pt>
    <dgm:pt modelId="{E998506F-4E69-4868-BB00-21F2948C9A6A}" type="pres">
      <dgm:prSet presAssocID="{9BDDEF81-28DD-47F7-B35B-12DDD11D3F0A}" presName="childText" presStyleLbl="bgAcc1" presStyleIdx="1" presStyleCnt="2" custScaleX="202238" custScaleY="192947" custLinFactNeighborX="2035" custLinFactNeighborY="-14975">
        <dgm:presLayoutVars>
          <dgm:bulletEnabled val="1"/>
        </dgm:presLayoutVars>
      </dgm:prSet>
      <dgm:spPr/>
    </dgm:pt>
  </dgm:ptLst>
  <dgm:cxnLst>
    <dgm:cxn modelId="{0D9C2005-2DC9-4661-9C9D-9C023DF42218}" type="presOf" srcId="{DE221EB0-5E46-460D-B1D8-8E0F7AB3F60B}" destId="{919FD71F-F921-49D5-905F-5AC19411D0FB}" srcOrd="1" destOrd="0" presId="urn:microsoft.com/office/officeart/2005/8/layout/hierarchy3"/>
    <dgm:cxn modelId="{D3EE4311-DFDE-4669-8587-4A463C46B9E1}" srcId="{057DD7C2-3523-4677-9DD4-C992CA9F8278}" destId="{DE221EB0-5E46-460D-B1D8-8E0F7AB3F60B}" srcOrd="0" destOrd="0" parTransId="{7BBF9D49-D605-4CE2-835D-9133C761C1F6}" sibTransId="{98D219CF-8D2D-4BD9-B820-EC05098EA03B}"/>
    <dgm:cxn modelId="{2B571E23-E6A0-421B-A15B-007483B87470}" type="presOf" srcId="{9BDDEF81-28DD-47F7-B35B-12DDD11D3F0A}" destId="{E998506F-4E69-4868-BB00-21F2948C9A6A}" srcOrd="0" destOrd="0" presId="urn:microsoft.com/office/officeart/2005/8/layout/hierarchy3"/>
    <dgm:cxn modelId="{502E0332-7013-4B63-9321-D095A66FC5BF}" type="presOf" srcId="{057DD7C2-3523-4677-9DD4-C992CA9F8278}" destId="{C8029430-7F57-4A8A-AF3F-78642817AE6B}" srcOrd="0" destOrd="0" presId="urn:microsoft.com/office/officeart/2005/8/layout/hierarchy3"/>
    <dgm:cxn modelId="{3B43123B-13A0-4FBA-AF5A-3993C48AD8B5}" type="presOf" srcId="{DE221EB0-5E46-460D-B1D8-8E0F7AB3F60B}" destId="{6EE898DE-15C7-4D7B-9107-CCB253B63162}" srcOrd="0" destOrd="0" presId="urn:microsoft.com/office/officeart/2005/8/layout/hierarchy3"/>
    <dgm:cxn modelId="{942A9C62-9AE7-49B4-993A-07F2CDAA1FDC}" type="presOf" srcId="{6D36A40F-D41C-46A8-AEE9-724C36C34FD8}" destId="{9A5D68E8-1AC4-4EAB-BE1F-E98703291998}" srcOrd="0" destOrd="0" presId="urn:microsoft.com/office/officeart/2005/8/layout/hierarchy3"/>
    <dgm:cxn modelId="{1912694F-F39E-4FAE-97A6-8634E30A1647}" type="presOf" srcId="{1BB7A366-0042-49A1-91CE-574B71A91DEB}" destId="{47705CE5-1C8A-45D8-82FE-1A25401FF3FE}" srcOrd="0" destOrd="0" presId="urn:microsoft.com/office/officeart/2005/8/layout/hierarchy3"/>
    <dgm:cxn modelId="{6C23CC6F-93F8-487B-AC97-AAF3B872F855}" srcId="{DE221EB0-5E46-460D-B1D8-8E0F7AB3F60B}" destId="{9BDDEF81-28DD-47F7-B35B-12DDD11D3F0A}" srcOrd="1" destOrd="0" parTransId="{6D36A40F-D41C-46A8-AEE9-724C36C34FD8}" sibTransId="{354AEE76-C22B-46DD-9DDB-7F1ECD9ACDB1}"/>
    <dgm:cxn modelId="{A4D23D85-7283-4111-945A-C1E53B4E0FDF}" type="presOf" srcId="{A6D6A7B8-4393-495D-BD08-BA7A51AAF333}" destId="{995252FC-4059-4C6D-A7E5-F64697B5EE03}" srcOrd="0" destOrd="0" presId="urn:microsoft.com/office/officeart/2005/8/layout/hierarchy3"/>
    <dgm:cxn modelId="{6B2727A7-DEDC-47AA-9556-ECED1195ABA3}" srcId="{DE221EB0-5E46-460D-B1D8-8E0F7AB3F60B}" destId="{1BB7A366-0042-49A1-91CE-574B71A91DEB}" srcOrd="0" destOrd="0" parTransId="{A6D6A7B8-4393-495D-BD08-BA7A51AAF333}" sibTransId="{BF44B058-52EB-4744-8880-41CC2872EB6A}"/>
    <dgm:cxn modelId="{FCDAB6BA-9958-4C6F-A1B6-FFC3888B5B28}" type="presParOf" srcId="{C8029430-7F57-4A8A-AF3F-78642817AE6B}" destId="{5A5560CC-2C89-44FC-8534-ED4AE2277026}" srcOrd="0" destOrd="0" presId="urn:microsoft.com/office/officeart/2005/8/layout/hierarchy3"/>
    <dgm:cxn modelId="{F6BFC18A-4FB0-4FDE-A0BA-CB9C89334C4E}" type="presParOf" srcId="{5A5560CC-2C89-44FC-8534-ED4AE2277026}" destId="{8B421C49-0535-43F2-A94D-401C0D688C1A}" srcOrd="0" destOrd="0" presId="urn:microsoft.com/office/officeart/2005/8/layout/hierarchy3"/>
    <dgm:cxn modelId="{05604764-E44F-4F3D-ABAA-514508A1BD66}" type="presParOf" srcId="{8B421C49-0535-43F2-A94D-401C0D688C1A}" destId="{6EE898DE-15C7-4D7B-9107-CCB253B63162}" srcOrd="0" destOrd="0" presId="urn:microsoft.com/office/officeart/2005/8/layout/hierarchy3"/>
    <dgm:cxn modelId="{AA6CBCB5-17B9-43EF-9E96-4816DE5F4C46}" type="presParOf" srcId="{8B421C49-0535-43F2-A94D-401C0D688C1A}" destId="{919FD71F-F921-49D5-905F-5AC19411D0FB}" srcOrd="1" destOrd="0" presId="urn:microsoft.com/office/officeart/2005/8/layout/hierarchy3"/>
    <dgm:cxn modelId="{D60393F5-E586-403E-A065-1649827D05BC}" type="presParOf" srcId="{5A5560CC-2C89-44FC-8534-ED4AE2277026}" destId="{758DB6F4-829C-4FFA-9645-FCC043EE9F86}" srcOrd="1" destOrd="0" presId="urn:microsoft.com/office/officeart/2005/8/layout/hierarchy3"/>
    <dgm:cxn modelId="{F6B8B5AD-6152-4BF6-9A55-785A14AA61B1}" type="presParOf" srcId="{758DB6F4-829C-4FFA-9645-FCC043EE9F86}" destId="{995252FC-4059-4C6D-A7E5-F64697B5EE03}" srcOrd="0" destOrd="0" presId="urn:microsoft.com/office/officeart/2005/8/layout/hierarchy3"/>
    <dgm:cxn modelId="{F190B7BE-E7E0-4C8D-AC42-FA39CBE5F890}" type="presParOf" srcId="{758DB6F4-829C-4FFA-9645-FCC043EE9F86}" destId="{47705CE5-1C8A-45D8-82FE-1A25401FF3FE}" srcOrd="1" destOrd="0" presId="urn:microsoft.com/office/officeart/2005/8/layout/hierarchy3"/>
    <dgm:cxn modelId="{614090DD-6476-4962-A0BE-F9038C3A87E0}" type="presParOf" srcId="{758DB6F4-829C-4FFA-9645-FCC043EE9F86}" destId="{9A5D68E8-1AC4-4EAB-BE1F-E98703291998}" srcOrd="2" destOrd="0" presId="urn:microsoft.com/office/officeart/2005/8/layout/hierarchy3"/>
    <dgm:cxn modelId="{19685FDF-D823-4D39-8BE7-5D5CA73D1EC4}" type="presParOf" srcId="{758DB6F4-829C-4FFA-9645-FCC043EE9F86}" destId="{E998506F-4E69-4868-BB00-21F2948C9A6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F0930-C9C8-4B90-9C3A-14D7EB17953D}">
      <dsp:nvSpPr>
        <dsp:cNvPr id="0" name=""/>
        <dsp:cNvSpPr/>
      </dsp:nvSpPr>
      <dsp:spPr>
        <a:xfrm>
          <a:off x="2216098" y="897003"/>
          <a:ext cx="1525349" cy="1071393"/>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ka-GE" sz="1600" b="1" kern="1200" dirty="0">
              <a:solidFill>
                <a:schemeClr val="bg1"/>
              </a:solidFill>
            </a:rPr>
            <a:t>ნივთიერების რაოდენობა</a:t>
          </a:r>
          <a:endParaRPr lang="en-GB" sz="1600" b="1" kern="1200" dirty="0">
            <a:solidFill>
              <a:schemeClr val="bg1"/>
            </a:solidFill>
          </a:endParaRPr>
        </a:p>
      </dsp:txBody>
      <dsp:txXfrm>
        <a:off x="2268399" y="949304"/>
        <a:ext cx="1420747" cy="966791"/>
      </dsp:txXfrm>
    </dsp:sp>
    <dsp:sp modelId="{4CB24877-9ACC-47CA-8934-615FC4643B12}">
      <dsp:nvSpPr>
        <dsp:cNvPr id="0" name=""/>
        <dsp:cNvSpPr/>
      </dsp:nvSpPr>
      <dsp:spPr>
        <a:xfrm rot="21584413">
          <a:off x="3741446" y="1428687"/>
          <a:ext cx="244510" cy="0"/>
        </a:xfrm>
        <a:custGeom>
          <a:avLst/>
          <a:gdLst/>
          <a:ahLst/>
          <a:cxnLst/>
          <a:rect l="0" t="0" r="0" b="0"/>
          <a:pathLst>
            <a:path>
              <a:moveTo>
                <a:pt x="0" y="0"/>
              </a:moveTo>
              <a:lnTo>
                <a:pt x="24451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D432E-A9D1-40AB-AFAB-838C7DE99E3B}">
      <dsp:nvSpPr>
        <dsp:cNvPr id="0" name=""/>
        <dsp:cNvSpPr/>
      </dsp:nvSpPr>
      <dsp:spPr>
        <a:xfrm>
          <a:off x="3985955" y="906977"/>
          <a:ext cx="1294978" cy="1036439"/>
        </a:xfrm>
        <a:prstGeom prst="roundRect">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ka-GE" sz="1400" b="1" kern="1200" dirty="0">
              <a:solidFill>
                <a:srgbClr val="002060"/>
              </a:solidFill>
            </a:rPr>
            <a:t>ნაწილაკების რიცხვი</a:t>
          </a:r>
          <a:endParaRPr lang="en-GB" sz="1400" b="1" kern="1200" dirty="0">
            <a:solidFill>
              <a:srgbClr val="002060"/>
            </a:solidFill>
          </a:endParaRPr>
        </a:p>
      </dsp:txBody>
      <dsp:txXfrm>
        <a:off x="4036550" y="957572"/>
        <a:ext cx="1193788" cy="935249"/>
      </dsp:txXfrm>
    </dsp:sp>
    <dsp:sp modelId="{9645AED2-F89D-4CAF-A2F0-C4804893E5FF}">
      <dsp:nvSpPr>
        <dsp:cNvPr id="0" name=""/>
        <dsp:cNvSpPr/>
      </dsp:nvSpPr>
      <dsp:spPr>
        <a:xfrm rot="10838388">
          <a:off x="1968298" y="1422799"/>
          <a:ext cx="247807" cy="0"/>
        </a:xfrm>
        <a:custGeom>
          <a:avLst/>
          <a:gdLst/>
          <a:ahLst/>
          <a:cxnLst/>
          <a:rect l="0" t="0" r="0" b="0"/>
          <a:pathLst>
            <a:path>
              <a:moveTo>
                <a:pt x="0" y="0"/>
              </a:moveTo>
              <a:lnTo>
                <a:pt x="24780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F7620-75B3-4A46-B19C-CCB773E47BBD}">
      <dsp:nvSpPr>
        <dsp:cNvPr id="0" name=""/>
        <dsp:cNvSpPr/>
      </dsp:nvSpPr>
      <dsp:spPr>
        <a:xfrm>
          <a:off x="637242" y="879996"/>
          <a:ext cx="1331063" cy="1067975"/>
        </a:xfrm>
        <a:prstGeom prst="roundRect">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ka-GE" sz="1400" b="1" kern="1200" dirty="0">
              <a:solidFill>
                <a:srgbClr val="002060"/>
              </a:solidFill>
            </a:rPr>
            <a:t>მოლური მასა</a:t>
          </a:r>
          <a:endParaRPr lang="en-GB" sz="1400" b="1" kern="1200" dirty="0">
            <a:solidFill>
              <a:srgbClr val="002060"/>
            </a:solidFill>
          </a:endParaRPr>
        </a:p>
      </dsp:txBody>
      <dsp:txXfrm>
        <a:off x="689376" y="932130"/>
        <a:ext cx="1226795" cy="963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898DE-15C7-4D7B-9107-CCB253B63162}">
      <dsp:nvSpPr>
        <dsp:cNvPr id="0" name=""/>
        <dsp:cNvSpPr/>
      </dsp:nvSpPr>
      <dsp:spPr>
        <a:xfrm>
          <a:off x="598984" y="0"/>
          <a:ext cx="2824912" cy="432518"/>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mj-lt"/>
            <a:buNone/>
          </a:pPr>
          <a:r>
            <a:rPr lang="ka-GE" sz="1600" b="1" kern="1200" dirty="0">
              <a:solidFill>
                <a:srgbClr val="002060"/>
              </a:solidFill>
            </a:rPr>
            <a:t>1. </a:t>
          </a:r>
          <a:r>
            <a:rPr lang="ka-GE" sz="1400" b="1" kern="1200" dirty="0">
              <a:solidFill>
                <a:srgbClr val="002060"/>
              </a:solidFill>
            </a:rPr>
            <a:t>პრე-სტრუქტურული დონე</a:t>
          </a:r>
          <a:endParaRPr lang="en-GB" sz="1400" kern="1200" dirty="0">
            <a:solidFill>
              <a:srgbClr val="002060"/>
            </a:solidFill>
            <a:latin typeface="Sylfaen" panose="010A0502050306030303" pitchFamily="18" charset="0"/>
          </a:endParaRPr>
        </a:p>
      </dsp:txBody>
      <dsp:txXfrm>
        <a:off x="611652" y="12668"/>
        <a:ext cx="2799576" cy="407182"/>
      </dsp:txXfrm>
    </dsp:sp>
    <dsp:sp modelId="{995252FC-4059-4C6D-A7E5-F64697B5EE03}">
      <dsp:nvSpPr>
        <dsp:cNvPr id="0" name=""/>
        <dsp:cNvSpPr/>
      </dsp:nvSpPr>
      <dsp:spPr>
        <a:xfrm>
          <a:off x="881475" y="432519"/>
          <a:ext cx="177369" cy="854386"/>
        </a:xfrm>
        <a:custGeom>
          <a:avLst/>
          <a:gdLst/>
          <a:ahLst/>
          <a:cxnLst/>
          <a:rect l="0" t="0" r="0" b="0"/>
          <a:pathLst>
            <a:path>
              <a:moveTo>
                <a:pt x="0" y="0"/>
              </a:moveTo>
              <a:lnTo>
                <a:pt x="0" y="854386"/>
              </a:lnTo>
              <a:lnTo>
                <a:pt x="177369" y="854386"/>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7705CE5-1C8A-45D8-82FE-1A25401FF3FE}">
      <dsp:nvSpPr>
        <dsp:cNvPr id="0" name=""/>
        <dsp:cNvSpPr/>
      </dsp:nvSpPr>
      <dsp:spPr>
        <a:xfrm>
          <a:off x="1058844" y="546284"/>
          <a:ext cx="2691743" cy="1481243"/>
        </a:xfrm>
        <a:prstGeom prst="roundRect">
          <a:avLst>
            <a:gd name="adj" fmla="val 10000"/>
          </a:avLst>
        </a:prstGeom>
        <a:solidFill>
          <a:schemeClr val="accent2">
            <a:lumMod val="9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Font typeface="+mj-lt"/>
            <a:buNone/>
          </a:pPr>
          <a:r>
            <a:rPr lang="ka-GE" sz="1200" b="1" kern="1200" dirty="0">
              <a:solidFill>
                <a:srgbClr val="002060"/>
              </a:solidFill>
            </a:rPr>
            <a:t>სოლო ტაქსონომიის დონე</a:t>
          </a:r>
          <a:endParaRPr lang="ka-GE" sz="1200" kern="1200" dirty="0">
            <a:solidFill>
              <a:srgbClr val="002060"/>
            </a:solidFill>
            <a:latin typeface="Sylfaen" panose="010A0502050306030303" pitchFamily="18" charset="0"/>
          </a:endParaRPr>
        </a:p>
        <a:p>
          <a:pPr marL="0" lvl="0" indent="0" algn="l" defTabSz="533400">
            <a:lnSpc>
              <a:spcPct val="90000"/>
            </a:lnSpc>
            <a:spcBef>
              <a:spcPct val="0"/>
            </a:spcBef>
            <a:spcAft>
              <a:spcPct val="35000"/>
            </a:spcAft>
            <a:buFont typeface="+mj-lt"/>
            <a:buNone/>
          </a:pPr>
          <a:r>
            <a:rPr lang="en-US" sz="1200" kern="1200" dirty="0" err="1">
              <a:solidFill>
                <a:srgbClr val="002060"/>
              </a:solidFill>
              <a:latin typeface="Sylfaen" panose="010A0502050306030303" pitchFamily="18" charset="0"/>
            </a:rPr>
            <a:t>მოსწავლე</a:t>
          </a:r>
          <a:r>
            <a:rPr lang="en-US"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საერთოდ</a:t>
          </a:r>
          <a:r>
            <a:rPr lang="en-US"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ვერ</a:t>
          </a:r>
          <a:r>
            <a:rPr lang="en-US"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იგებს</a:t>
          </a:r>
          <a:r>
            <a:rPr lang="en-US" sz="1200" kern="1200" dirty="0">
              <a:solidFill>
                <a:srgbClr val="002060"/>
              </a:solidFill>
              <a:latin typeface="Sylfaen" panose="010A0502050306030303" pitchFamily="18" charset="0"/>
            </a:rPr>
            <a:t>,</a:t>
          </a:r>
          <a:r>
            <a:rPr lang="ka-GE"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იყენებს</a:t>
          </a:r>
          <a:r>
            <a:rPr lang="en-US"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შეუსაბამო</a:t>
          </a:r>
          <a:r>
            <a:rPr lang="en-US" sz="1200" kern="1200" dirty="0">
              <a:solidFill>
                <a:srgbClr val="002060"/>
              </a:solidFill>
              <a:latin typeface="Sylfaen" panose="010A0502050306030303" pitchFamily="18" charset="0"/>
            </a:rPr>
            <a:t>,</a:t>
          </a:r>
          <a:r>
            <a:rPr lang="ka-GE"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არარელევანტურ</a:t>
          </a:r>
          <a:r>
            <a:rPr lang="en-US"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ინფორმაციას</a:t>
          </a:r>
          <a:r>
            <a:rPr lang="ka-GE"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ან</a:t>
          </a:r>
          <a:r>
            <a:rPr lang="en-US" sz="1200" kern="1200" dirty="0">
              <a:solidFill>
                <a:srgbClr val="002060"/>
              </a:solidFill>
              <a:latin typeface="Sylfaen" panose="010A0502050306030303" pitchFamily="18" charset="0"/>
            </a:rPr>
            <a:t>/</a:t>
          </a:r>
          <a:r>
            <a:rPr lang="en-US" sz="1200" kern="1200" dirty="0" err="1">
              <a:solidFill>
                <a:srgbClr val="002060"/>
              </a:solidFill>
              <a:latin typeface="Sylfaen" panose="010A0502050306030303" pitchFamily="18" charset="0"/>
            </a:rPr>
            <a:t>და</a:t>
          </a:r>
          <a:r>
            <a:rPr lang="en-US"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საერთოდ</a:t>
          </a:r>
          <a:r>
            <a:rPr lang="ka-GE"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აცდენილია</a:t>
          </a:r>
          <a:r>
            <a:rPr lang="ka-GE" sz="1200" kern="1200" dirty="0">
              <a:solidFill>
                <a:srgbClr val="002060"/>
              </a:solidFill>
              <a:latin typeface="Sylfaen" panose="010A0502050306030303" pitchFamily="18" charset="0"/>
            </a:rPr>
            <a:t> </a:t>
          </a:r>
          <a:r>
            <a:rPr lang="en-US" sz="1200" kern="1200" dirty="0" err="1">
              <a:solidFill>
                <a:srgbClr val="002060"/>
              </a:solidFill>
              <a:latin typeface="Sylfaen" panose="010A0502050306030303" pitchFamily="18" charset="0"/>
            </a:rPr>
            <a:t>მნიშვნელობას</a:t>
          </a:r>
          <a:r>
            <a:rPr lang="en-US" sz="1200" kern="1200" dirty="0">
              <a:solidFill>
                <a:srgbClr val="002060"/>
              </a:solidFill>
              <a:latin typeface="Sylfaen" panose="010A0502050306030303" pitchFamily="18" charset="0"/>
            </a:rPr>
            <a:t>/</a:t>
          </a:r>
          <a:r>
            <a:rPr lang="en-US" sz="1200" kern="1200" dirty="0" err="1">
              <a:solidFill>
                <a:srgbClr val="002060"/>
              </a:solidFill>
              <a:latin typeface="Sylfaen" panose="010A0502050306030303" pitchFamily="18" charset="0"/>
            </a:rPr>
            <a:t>აზრს</a:t>
          </a:r>
          <a:r>
            <a:rPr lang="en-US" sz="1200" kern="1200" dirty="0">
              <a:solidFill>
                <a:srgbClr val="002060"/>
              </a:solidFill>
              <a:latin typeface="Sylfaen" panose="010A0502050306030303" pitchFamily="18" charset="0"/>
            </a:rPr>
            <a:t>.</a:t>
          </a:r>
          <a:endParaRPr lang="en-GB" sz="1200" kern="1200" dirty="0">
            <a:solidFill>
              <a:srgbClr val="002060"/>
            </a:solidFill>
            <a:latin typeface="Sylfaen" panose="010A0502050306030303" pitchFamily="18" charset="0"/>
          </a:endParaRPr>
        </a:p>
      </dsp:txBody>
      <dsp:txXfrm>
        <a:off x="1102228" y="589668"/>
        <a:ext cx="2604975" cy="1394475"/>
      </dsp:txXfrm>
    </dsp:sp>
    <dsp:sp modelId="{9A5D68E8-1AC4-4EAB-BE1F-E98703291998}">
      <dsp:nvSpPr>
        <dsp:cNvPr id="0" name=""/>
        <dsp:cNvSpPr/>
      </dsp:nvSpPr>
      <dsp:spPr>
        <a:xfrm>
          <a:off x="881475" y="432519"/>
          <a:ext cx="156800" cy="2823397"/>
        </a:xfrm>
        <a:custGeom>
          <a:avLst/>
          <a:gdLst/>
          <a:ahLst/>
          <a:cxnLst/>
          <a:rect l="0" t="0" r="0" b="0"/>
          <a:pathLst>
            <a:path>
              <a:moveTo>
                <a:pt x="0" y="0"/>
              </a:moveTo>
              <a:lnTo>
                <a:pt x="0" y="2823397"/>
              </a:lnTo>
              <a:lnTo>
                <a:pt x="156800" y="2823397"/>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E998506F-4E69-4868-BB00-21F2948C9A6A}">
      <dsp:nvSpPr>
        <dsp:cNvPr id="0" name=""/>
        <dsp:cNvSpPr/>
      </dsp:nvSpPr>
      <dsp:spPr>
        <a:xfrm>
          <a:off x="1038275" y="2343639"/>
          <a:ext cx="2691236" cy="1824554"/>
        </a:xfrm>
        <a:prstGeom prst="roundRect">
          <a:avLst>
            <a:gd name="adj" fmla="val 10000"/>
          </a:avLst>
        </a:prstGeom>
        <a:solidFill>
          <a:schemeClr val="accent2">
            <a:lumMod val="9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rPr>
            <a:t>ტაქსონომიის დონის შესაბამისობა ცნებასთან</a:t>
          </a:r>
          <a:endParaRPr lang="ka-GE" sz="1200" kern="1200" dirty="0">
            <a:solidFill>
              <a:srgbClr val="002060"/>
            </a:solidFill>
          </a:endParaRPr>
        </a:p>
        <a:p>
          <a:pPr marL="0" lvl="0" indent="0" algn="l" defTabSz="533400">
            <a:lnSpc>
              <a:spcPct val="90000"/>
            </a:lnSpc>
            <a:spcBef>
              <a:spcPct val="0"/>
            </a:spcBef>
            <a:spcAft>
              <a:spcPct val="35000"/>
            </a:spcAft>
            <a:buNone/>
          </a:pPr>
          <a:r>
            <a:rPr lang="en-US" sz="1200" kern="1200" dirty="0" err="1">
              <a:solidFill>
                <a:srgbClr val="002060"/>
              </a:solidFill>
            </a:rPr>
            <a:t>მოსწავლე</a:t>
          </a:r>
          <a:r>
            <a:rPr lang="en-US" sz="1200" kern="1200" dirty="0">
              <a:solidFill>
                <a:srgbClr val="002060"/>
              </a:solidFill>
            </a:rPr>
            <a:t> </a:t>
          </a:r>
          <a:r>
            <a:rPr lang="en-US" sz="1200" kern="1200" dirty="0" err="1">
              <a:solidFill>
                <a:srgbClr val="002060"/>
              </a:solidFill>
            </a:rPr>
            <a:t>ვერ</a:t>
          </a:r>
          <a:r>
            <a:rPr lang="en-US" sz="1200" kern="1200" dirty="0">
              <a:solidFill>
                <a:srgbClr val="002060"/>
              </a:solidFill>
            </a:rPr>
            <a:t> </a:t>
          </a:r>
          <a:r>
            <a:rPr lang="ka-GE" sz="1200" kern="1200" dirty="0">
              <a:solidFill>
                <a:srgbClr val="002060"/>
              </a:solidFill>
            </a:rPr>
            <a:t>ან არასწორად იაზრებს კომპლექსური დავალების პირობას, არასწორად იყენებს ტერმინებს</a:t>
          </a:r>
          <a:r>
            <a:rPr lang="en-US" sz="1200" kern="1200" dirty="0">
              <a:solidFill>
                <a:srgbClr val="002060"/>
              </a:solidFill>
            </a:rPr>
            <a:t>, </a:t>
          </a:r>
          <a:r>
            <a:rPr lang="en-US" sz="1200" kern="1200" dirty="0" err="1">
              <a:solidFill>
                <a:srgbClr val="002060"/>
              </a:solidFill>
            </a:rPr>
            <a:t>მასას</a:t>
          </a:r>
          <a:r>
            <a:rPr lang="en-US" sz="1200" kern="1200" dirty="0">
              <a:solidFill>
                <a:srgbClr val="002060"/>
              </a:solidFill>
            </a:rPr>
            <a:t>, </a:t>
          </a:r>
          <a:r>
            <a:rPr lang="en-US" sz="1200" kern="1200" dirty="0" err="1">
              <a:solidFill>
                <a:srgbClr val="002060"/>
              </a:solidFill>
            </a:rPr>
            <a:t>მოლურ</a:t>
          </a:r>
          <a:r>
            <a:rPr lang="en-US" sz="1200" kern="1200" dirty="0">
              <a:solidFill>
                <a:srgbClr val="002060"/>
              </a:solidFill>
            </a:rPr>
            <a:t> </a:t>
          </a:r>
          <a:r>
            <a:rPr lang="en-US" sz="1200" kern="1200" dirty="0" err="1">
              <a:solidFill>
                <a:srgbClr val="002060"/>
              </a:solidFill>
            </a:rPr>
            <a:t>მასას</a:t>
          </a:r>
          <a:r>
            <a:rPr lang="en-US" sz="1200" kern="1200" dirty="0">
              <a:solidFill>
                <a:srgbClr val="002060"/>
              </a:solidFill>
            </a:rPr>
            <a:t>, </a:t>
          </a:r>
          <a:r>
            <a:rPr lang="en-US" sz="1200" kern="1200" dirty="0" err="1">
              <a:solidFill>
                <a:srgbClr val="002060"/>
              </a:solidFill>
            </a:rPr>
            <a:t>ავოგადროს</a:t>
          </a:r>
          <a:r>
            <a:rPr lang="en-US" sz="1200" kern="1200" dirty="0">
              <a:solidFill>
                <a:srgbClr val="002060"/>
              </a:solidFill>
            </a:rPr>
            <a:t> </a:t>
          </a:r>
          <a:r>
            <a:rPr lang="en-US" sz="1200" kern="1200" dirty="0" err="1">
              <a:solidFill>
                <a:srgbClr val="002060"/>
              </a:solidFill>
            </a:rPr>
            <a:t>რიცხვს</a:t>
          </a:r>
          <a:r>
            <a:rPr lang="en-US" sz="1200" kern="1200" dirty="0">
              <a:solidFill>
                <a:srgbClr val="002060"/>
              </a:solidFill>
            </a:rPr>
            <a:t>, </a:t>
          </a:r>
          <a:r>
            <a:rPr lang="en-US" sz="1200" kern="1200" dirty="0" err="1">
              <a:solidFill>
                <a:srgbClr val="002060"/>
              </a:solidFill>
            </a:rPr>
            <a:t>ვერ</a:t>
          </a:r>
          <a:r>
            <a:rPr lang="en-US" sz="1200" kern="1200" dirty="0">
              <a:solidFill>
                <a:srgbClr val="002060"/>
              </a:solidFill>
            </a:rPr>
            <a:t> </a:t>
          </a:r>
          <a:r>
            <a:rPr lang="en-US" sz="1200" kern="1200" dirty="0" err="1">
              <a:solidFill>
                <a:srgbClr val="002060"/>
              </a:solidFill>
            </a:rPr>
            <a:t>იაზრებს</a:t>
          </a:r>
          <a:r>
            <a:rPr lang="en-US" sz="1200" kern="1200" dirty="0">
              <a:solidFill>
                <a:srgbClr val="002060"/>
              </a:solidFill>
            </a:rPr>
            <a:t> </a:t>
          </a:r>
          <a:r>
            <a:rPr lang="en-US" sz="1200" kern="1200" dirty="0" err="1">
              <a:solidFill>
                <a:srgbClr val="002060"/>
              </a:solidFill>
            </a:rPr>
            <a:t>კვლევის</a:t>
          </a:r>
          <a:r>
            <a:rPr lang="en-US" sz="1200" kern="1200" dirty="0">
              <a:solidFill>
                <a:srgbClr val="002060"/>
              </a:solidFill>
            </a:rPr>
            <a:t> </a:t>
          </a:r>
          <a:r>
            <a:rPr lang="en-US" sz="1200" kern="1200" dirty="0" err="1">
              <a:solidFill>
                <a:srgbClr val="002060"/>
              </a:solidFill>
            </a:rPr>
            <a:t>საჭიროებას</a:t>
          </a:r>
          <a:r>
            <a:rPr lang="en-US" sz="1200" kern="1200" dirty="0">
              <a:solidFill>
                <a:srgbClr val="002060"/>
              </a:solidFill>
            </a:rPr>
            <a:t> </a:t>
          </a:r>
          <a:r>
            <a:rPr lang="en-US" sz="1200" kern="1200" dirty="0" err="1">
              <a:solidFill>
                <a:srgbClr val="002060"/>
              </a:solidFill>
            </a:rPr>
            <a:t>და</a:t>
          </a:r>
          <a:r>
            <a:rPr lang="en-US" sz="1200" kern="1200" dirty="0">
              <a:solidFill>
                <a:srgbClr val="002060"/>
              </a:solidFill>
            </a:rPr>
            <a:t> </a:t>
          </a:r>
          <a:r>
            <a:rPr lang="ka-GE" sz="1200" kern="1200" dirty="0">
              <a:solidFill>
                <a:srgbClr val="002060"/>
              </a:solidFill>
            </a:rPr>
            <a:t>განხორციელების ეტაპებს.</a:t>
          </a:r>
          <a:endParaRPr lang="en-GB" sz="1200" kern="1200" dirty="0">
            <a:solidFill>
              <a:srgbClr val="002060"/>
            </a:solidFill>
            <a:latin typeface="Sylfaen" panose="010A0502050306030303" pitchFamily="18" charset="0"/>
          </a:endParaRPr>
        </a:p>
      </dsp:txBody>
      <dsp:txXfrm>
        <a:off x="1091714" y="2397078"/>
        <a:ext cx="2584358" cy="1717676"/>
      </dsp:txXfrm>
    </dsp:sp>
    <dsp:sp modelId="{4F4B6D7F-778A-43CA-B83C-7245CAF99473}">
      <dsp:nvSpPr>
        <dsp:cNvPr id="0" name=""/>
        <dsp:cNvSpPr/>
      </dsp:nvSpPr>
      <dsp:spPr>
        <a:xfrm>
          <a:off x="3801962" y="2871"/>
          <a:ext cx="2801648" cy="42911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r>
            <a:rPr lang="ka-GE" sz="1400" b="1" kern="1200" dirty="0">
              <a:solidFill>
                <a:srgbClr val="002060"/>
              </a:solidFill>
            </a:rPr>
            <a:t>2. უნისტრუქტურული დონე</a:t>
          </a:r>
          <a:endParaRPr lang="en-GB" sz="1400" kern="1200" dirty="0">
            <a:solidFill>
              <a:srgbClr val="002060"/>
            </a:solidFill>
          </a:endParaRPr>
        </a:p>
      </dsp:txBody>
      <dsp:txXfrm>
        <a:off x="3814530" y="15439"/>
        <a:ext cx="2776512" cy="403983"/>
      </dsp:txXfrm>
    </dsp:sp>
    <dsp:sp modelId="{6D4839BB-A896-45C6-AD80-C21F01D61270}">
      <dsp:nvSpPr>
        <dsp:cNvPr id="0" name=""/>
        <dsp:cNvSpPr/>
      </dsp:nvSpPr>
      <dsp:spPr>
        <a:xfrm>
          <a:off x="4082127" y="431990"/>
          <a:ext cx="229551" cy="1158087"/>
        </a:xfrm>
        <a:custGeom>
          <a:avLst/>
          <a:gdLst/>
          <a:ahLst/>
          <a:cxnLst/>
          <a:rect l="0" t="0" r="0" b="0"/>
          <a:pathLst>
            <a:path>
              <a:moveTo>
                <a:pt x="0" y="0"/>
              </a:moveTo>
              <a:lnTo>
                <a:pt x="0" y="1158087"/>
              </a:lnTo>
              <a:lnTo>
                <a:pt x="229551" y="1158087"/>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2570269-A8D3-44CD-881D-9D349B5C1944}">
      <dsp:nvSpPr>
        <dsp:cNvPr id="0" name=""/>
        <dsp:cNvSpPr/>
      </dsp:nvSpPr>
      <dsp:spPr>
        <a:xfrm>
          <a:off x="4311679" y="650988"/>
          <a:ext cx="3521066" cy="1878179"/>
        </a:xfrm>
        <a:prstGeom prst="roundRect">
          <a:avLst>
            <a:gd name="adj" fmla="val 10000"/>
          </a:avLst>
        </a:prstGeom>
        <a:solidFill>
          <a:schemeClr val="accent2">
            <a:lumMod val="9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Sylfaen" panose="010A0502050306030303" pitchFamily="18" charset="0"/>
            </a:rPr>
            <a:t>სოლო ტაქსონომიის დონე</a:t>
          </a:r>
        </a:p>
        <a:p>
          <a:pPr marL="0" lvl="0" indent="0" algn="l" defTabSz="533400">
            <a:lnSpc>
              <a:spcPct val="90000"/>
            </a:lnSpc>
            <a:spcBef>
              <a:spcPct val="0"/>
            </a:spcBef>
            <a:spcAft>
              <a:spcPct val="35000"/>
            </a:spcAft>
            <a:buNone/>
          </a:pPr>
          <a:r>
            <a:rPr lang="en-US" sz="1200" kern="1200" dirty="0" err="1">
              <a:solidFill>
                <a:srgbClr val="002060"/>
              </a:solidFill>
            </a:rPr>
            <a:t>მოსწავლეს</a:t>
          </a:r>
          <a:r>
            <a:rPr lang="en-US"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en-US" sz="1200" kern="1200" dirty="0" err="1">
              <a:solidFill>
                <a:srgbClr val="002060"/>
              </a:solidFill>
            </a:rPr>
            <a:t>მხოლოდ</a:t>
          </a:r>
          <a:r>
            <a:rPr lang="ka-GE" sz="1200" kern="1200" dirty="0">
              <a:solidFill>
                <a:srgbClr val="002060"/>
              </a:solidFill>
            </a:rPr>
            <a:t> </a:t>
          </a:r>
          <a:r>
            <a:rPr lang="en-US" sz="1200" kern="1200" dirty="0" err="1">
              <a:solidFill>
                <a:srgbClr val="002060"/>
              </a:solidFill>
            </a:rPr>
            <a:t>ერთი</a:t>
          </a:r>
          <a:r>
            <a:rPr lang="ka-GE" sz="1200" kern="1200" dirty="0">
              <a:solidFill>
                <a:srgbClr val="002060"/>
              </a:solidFill>
            </a:rPr>
            <a:t> </a:t>
          </a:r>
          <a:r>
            <a:rPr lang="en-US" sz="1200" kern="1200" dirty="0" err="1">
              <a:solidFill>
                <a:srgbClr val="002060"/>
              </a:solidFill>
            </a:rPr>
            <a:t>ასპექტის</a:t>
          </a:r>
          <a:r>
            <a:rPr lang="en-US" sz="1200" kern="1200" dirty="0">
              <a:solidFill>
                <a:srgbClr val="002060"/>
              </a:solidFill>
            </a:rPr>
            <a:t> </a:t>
          </a:r>
          <a:r>
            <a:rPr lang="en-US" sz="1200" kern="1200" dirty="0" err="1">
              <a:solidFill>
                <a:srgbClr val="002060"/>
              </a:solidFill>
            </a:rPr>
            <a:t>გათვალისწინება</a:t>
          </a:r>
          <a:r>
            <a:rPr lang="ka-GE" sz="1200" kern="1200" dirty="0">
              <a:solidFill>
                <a:srgbClr val="002060"/>
              </a:solidFill>
            </a:rPr>
            <a:t> </a:t>
          </a:r>
          <a:r>
            <a:rPr lang="en-US" sz="1200" kern="1200" dirty="0" err="1">
              <a:solidFill>
                <a:srgbClr val="002060"/>
              </a:solidFill>
            </a:rPr>
            <a:t>და</a:t>
          </a:r>
          <a:r>
            <a:rPr lang="en-US" sz="1200" kern="1200" dirty="0">
              <a:solidFill>
                <a:srgbClr val="002060"/>
              </a:solidFill>
            </a:rPr>
            <a:t> </a:t>
          </a:r>
          <a:r>
            <a:rPr lang="en-US" sz="1200" kern="1200" dirty="0" err="1">
              <a:solidFill>
                <a:srgbClr val="002060"/>
              </a:solidFill>
            </a:rPr>
            <a:t>მარტივი</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ზედაპირული</a:t>
          </a:r>
          <a:r>
            <a:rPr lang="ka-GE" sz="1200" kern="1200" dirty="0">
              <a:solidFill>
                <a:srgbClr val="002060"/>
              </a:solidFill>
            </a:rPr>
            <a:t> </a:t>
          </a:r>
          <a:r>
            <a:rPr lang="en-US" sz="1200" kern="1200" dirty="0" err="1">
              <a:solidFill>
                <a:srgbClr val="002060"/>
              </a:solidFill>
            </a:rPr>
            <a:t>კავშირების</a:t>
          </a:r>
          <a:r>
            <a:rPr lang="en-US" sz="1200" kern="1200" dirty="0">
              <a:solidFill>
                <a:srgbClr val="002060"/>
              </a:solidFill>
            </a:rPr>
            <a:t> </a:t>
          </a:r>
          <a:r>
            <a:rPr lang="en-US" sz="1200" kern="1200" dirty="0" err="1">
              <a:solidFill>
                <a:srgbClr val="002060"/>
              </a:solidFill>
            </a:rPr>
            <a:t>დამყარება</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მოსწავლეს</a:t>
          </a:r>
          <a:r>
            <a:rPr lang="en-US" sz="1200" kern="1200" dirty="0">
              <a:solidFill>
                <a:srgbClr val="002060"/>
              </a:solidFill>
            </a:rPr>
            <a:t> </a:t>
          </a:r>
          <a:r>
            <a:rPr lang="en-US" sz="1200" kern="1200" dirty="0" err="1">
              <a:solidFill>
                <a:srgbClr val="002060"/>
              </a:solidFill>
            </a:rPr>
            <a:t>შეუძლია</a:t>
          </a:r>
          <a:r>
            <a:rPr lang="ka-GE" sz="1200" kern="1200" dirty="0">
              <a:solidFill>
                <a:srgbClr val="002060"/>
              </a:solidFill>
            </a:rPr>
            <a:t> </a:t>
          </a:r>
          <a:r>
            <a:rPr lang="en-US" sz="1200" kern="1200" dirty="0" err="1">
              <a:solidFill>
                <a:srgbClr val="002060"/>
              </a:solidFill>
            </a:rPr>
            <a:t>ტერმინოლოგიის</a:t>
          </a:r>
          <a:r>
            <a:rPr lang="ka-GE" sz="1200" kern="1200" dirty="0">
              <a:solidFill>
                <a:srgbClr val="002060"/>
              </a:solidFill>
            </a:rPr>
            <a:t> </a:t>
          </a:r>
          <a:r>
            <a:rPr lang="en-US" sz="1200" kern="1200" dirty="0" err="1">
              <a:solidFill>
                <a:srgbClr val="002060"/>
              </a:solidFill>
            </a:rPr>
            <a:t>გამოყენება</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ზეპირად</a:t>
          </a:r>
          <a:r>
            <a:rPr lang="en-US" sz="1200" kern="1200" dirty="0">
              <a:solidFill>
                <a:srgbClr val="002060"/>
              </a:solidFill>
            </a:rPr>
            <a:t> </a:t>
          </a:r>
          <a:r>
            <a:rPr lang="en-US" sz="1200" kern="1200" dirty="0" err="1">
              <a:solidFill>
                <a:srgbClr val="002060"/>
              </a:solidFill>
            </a:rPr>
            <a:t>გადმოცემა</a:t>
          </a:r>
          <a:r>
            <a:rPr lang="ka-GE" sz="1200" kern="1200" dirty="0">
              <a:solidFill>
                <a:srgbClr val="002060"/>
              </a:solidFill>
            </a:rPr>
            <a:t> </a:t>
          </a:r>
          <a:r>
            <a:rPr lang="en-US" sz="1200" kern="1200" dirty="0">
              <a:solidFill>
                <a:srgbClr val="002060"/>
              </a:solidFill>
            </a:rPr>
            <a:t>(</a:t>
          </a:r>
          <a:r>
            <a:rPr lang="en-US" sz="1200" kern="1200" dirty="0" err="1">
              <a:solidFill>
                <a:srgbClr val="002060"/>
              </a:solidFill>
            </a:rPr>
            <a:t>გახსენება</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მარტივი</a:t>
          </a:r>
          <a:r>
            <a:rPr lang="ka-GE" sz="1200" kern="1200" dirty="0">
              <a:solidFill>
                <a:srgbClr val="002060"/>
              </a:solidFill>
            </a:rPr>
            <a:t> </a:t>
          </a:r>
          <a:r>
            <a:rPr lang="en-US" sz="1200" kern="1200" dirty="0" err="1">
              <a:solidFill>
                <a:srgbClr val="002060"/>
              </a:solidFill>
            </a:rPr>
            <a:t>ინსტრუქციების</a:t>
          </a:r>
          <a:r>
            <a:rPr lang="en-US" sz="1200" kern="1200" dirty="0">
              <a:solidFill>
                <a:srgbClr val="002060"/>
              </a:solidFill>
            </a:rPr>
            <a:t>/</a:t>
          </a:r>
          <a:r>
            <a:rPr lang="en-US" sz="1200" kern="1200" dirty="0" err="1">
              <a:solidFill>
                <a:srgbClr val="002060"/>
              </a:solidFill>
            </a:rPr>
            <a:t>ალგორითმების</a:t>
          </a:r>
          <a:r>
            <a:rPr lang="ka-GE" sz="1200" kern="1200" dirty="0">
              <a:solidFill>
                <a:srgbClr val="002060"/>
              </a:solidFill>
            </a:rPr>
            <a:t> </a:t>
          </a:r>
          <a:r>
            <a:rPr lang="en-US" sz="1200" kern="1200" dirty="0" err="1">
              <a:solidFill>
                <a:srgbClr val="002060"/>
              </a:solidFill>
            </a:rPr>
            <a:t>შესრულება</a:t>
          </a:r>
          <a:r>
            <a:rPr lang="en-US" sz="1200" kern="1200" dirty="0">
              <a:solidFill>
                <a:srgbClr val="002060"/>
              </a:solidFill>
            </a:rPr>
            <a:t>; </a:t>
          </a:r>
          <a:r>
            <a:rPr lang="en-US" sz="1200" kern="1200" dirty="0" err="1">
              <a:solidFill>
                <a:srgbClr val="002060"/>
              </a:solidFill>
            </a:rPr>
            <a:t>პარაფრაზირება</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იდენტიფიცირება</a:t>
          </a:r>
          <a:r>
            <a:rPr lang="en-US" sz="1200" kern="1200" dirty="0">
              <a:solidFill>
                <a:srgbClr val="002060"/>
              </a:solidFill>
            </a:rPr>
            <a:t>, </a:t>
          </a:r>
          <a:r>
            <a:rPr lang="en-US" sz="1200" kern="1200" dirty="0" err="1">
              <a:solidFill>
                <a:srgbClr val="002060"/>
              </a:solidFill>
            </a:rPr>
            <a:t>დასახელება</a:t>
          </a:r>
          <a:r>
            <a:rPr lang="ka-GE" sz="1200" kern="1200" dirty="0">
              <a:solidFill>
                <a:srgbClr val="002060"/>
              </a:solidFill>
            </a:rPr>
            <a:t> </a:t>
          </a:r>
          <a:r>
            <a:rPr lang="en-US" sz="1200" kern="1200" dirty="0" err="1">
              <a:solidFill>
                <a:srgbClr val="002060"/>
              </a:solidFill>
            </a:rPr>
            <a:t>ან</a:t>
          </a:r>
          <a:r>
            <a:rPr lang="en-US" sz="1200" kern="1200" dirty="0">
              <a:solidFill>
                <a:srgbClr val="002060"/>
              </a:solidFill>
            </a:rPr>
            <a:t> </a:t>
          </a:r>
          <a:r>
            <a:rPr lang="en-US" sz="1200" kern="1200" dirty="0" err="1">
              <a:solidFill>
                <a:srgbClr val="002060"/>
              </a:solidFill>
            </a:rPr>
            <a:t>დათვლა</a:t>
          </a:r>
          <a:r>
            <a:rPr lang="en-US" sz="1200" kern="1200" dirty="0">
              <a:solidFill>
                <a:srgbClr val="002060"/>
              </a:solidFill>
            </a:rPr>
            <a:t>.</a:t>
          </a:r>
          <a:endParaRPr lang="en-GB" sz="1200" b="1" kern="1200" dirty="0">
            <a:solidFill>
              <a:srgbClr val="002060"/>
            </a:solidFill>
            <a:latin typeface="Sylfaen" panose="010A0502050306030303" pitchFamily="18" charset="0"/>
          </a:endParaRPr>
        </a:p>
      </dsp:txBody>
      <dsp:txXfrm>
        <a:off x="4366689" y="705998"/>
        <a:ext cx="3411046" cy="1768159"/>
      </dsp:txXfrm>
    </dsp:sp>
    <dsp:sp modelId="{4A112E18-4AC1-4536-B584-97A4FCE0B7B9}">
      <dsp:nvSpPr>
        <dsp:cNvPr id="0" name=""/>
        <dsp:cNvSpPr/>
      </dsp:nvSpPr>
      <dsp:spPr>
        <a:xfrm>
          <a:off x="4082127" y="431990"/>
          <a:ext cx="363068" cy="3093084"/>
        </a:xfrm>
        <a:custGeom>
          <a:avLst/>
          <a:gdLst/>
          <a:ahLst/>
          <a:cxnLst/>
          <a:rect l="0" t="0" r="0" b="0"/>
          <a:pathLst>
            <a:path>
              <a:moveTo>
                <a:pt x="0" y="0"/>
              </a:moveTo>
              <a:lnTo>
                <a:pt x="0" y="3093084"/>
              </a:lnTo>
              <a:lnTo>
                <a:pt x="363068" y="3093084"/>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E06BC7E-9881-40D4-9C33-68A49F579349}">
      <dsp:nvSpPr>
        <dsp:cNvPr id="0" name=""/>
        <dsp:cNvSpPr/>
      </dsp:nvSpPr>
      <dsp:spPr>
        <a:xfrm>
          <a:off x="4445196" y="2751036"/>
          <a:ext cx="3609302" cy="1548076"/>
        </a:xfrm>
        <a:prstGeom prst="roundRect">
          <a:avLst>
            <a:gd name="adj" fmla="val 10000"/>
          </a:avLst>
        </a:prstGeom>
        <a:solidFill>
          <a:schemeClr val="accent2">
            <a:lumMod val="9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rPr>
            <a:t>ტაქსონომიის დონის შესაბამისობა ცნებასთან </a:t>
          </a:r>
        </a:p>
        <a:p>
          <a:pPr marL="0" lvl="0" indent="0" algn="l" defTabSz="533400">
            <a:lnSpc>
              <a:spcPct val="90000"/>
            </a:lnSpc>
            <a:spcBef>
              <a:spcPct val="0"/>
            </a:spcBef>
            <a:spcAft>
              <a:spcPct val="35000"/>
            </a:spcAft>
            <a:buNone/>
          </a:pPr>
          <a:r>
            <a:rPr lang="en-US" sz="1200" kern="1200" dirty="0" err="1">
              <a:solidFill>
                <a:srgbClr val="002060"/>
              </a:solidFill>
            </a:rPr>
            <a:t>მოსწავლე</a:t>
          </a:r>
          <a:r>
            <a:rPr lang="en-US" sz="1200" kern="1200" dirty="0">
              <a:solidFill>
                <a:srgbClr val="002060"/>
              </a:solidFill>
            </a:rPr>
            <a:t> </a:t>
          </a:r>
          <a:r>
            <a:rPr lang="en-US" sz="1200" kern="1200" dirty="0" err="1">
              <a:solidFill>
                <a:srgbClr val="002060"/>
              </a:solidFill>
            </a:rPr>
            <a:t>სწორად</a:t>
          </a:r>
          <a:r>
            <a:rPr lang="ka-GE" sz="1200" kern="1200" dirty="0">
              <a:solidFill>
                <a:srgbClr val="002060"/>
              </a:solidFill>
            </a:rPr>
            <a:t> </a:t>
          </a:r>
          <a:r>
            <a:rPr lang="en-US" sz="1200" kern="1200" dirty="0" err="1">
              <a:solidFill>
                <a:srgbClr val="002060"/>
              </a:solidFill>
            </a:rPr>
            <a:t>იყენებს</a:t>
          </a:r>
          <a:r>
            <a:rPr lang="ka-GE" sz="1200" kern="1200" dirty="0">
              <a:solidFill>
                <a:srgbClr val="002060"/>
              </a:solidFill>
            </a:rPr>
            <a:t> </a:t>
          </a:r>
          <a:r>
            <a:rPr lang="en-US" sz="1200" kern="1200" dirty="0" err="1">
              <a:solidFill>
                <a:srgbClr val="002060"/>
              </a:solidFill>
            </a:rPr>
            <a:t>ტერმინებს</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en-US" sz="1200" kern="1200" dirty="0" err="1">
              <a:solidFill>
                <a:srgbClr val="002060"/>
              </a:solidFill>
            </a:rPr>
            <a:t>მარტივი</a:t>
          </a:r>
          <a:r>
            <a:rPr lang="ka-GE" sz="1200" kern="1200" dirty="0">
              <a:solidFill>
                <a:srgbClr val="002060"/>
              </a:solidFill>
            </a:rPr>
            <a:t> </a:t>
          </a:r>
          <a:r>
            <a:rPr lang="en-US" sz="1200" kern="1200" dirty="0" err="1">
              <a:solidFill>
                <a:srgbClr val="002060"/>
              </a:solidFill>
            </a:rPr>
            <a:t>მოქმედებების</a:t>
          </a:r>
          <a:r>
            <a:rPr lang="ka-GE" sz="1200" kern="1200" dirty="0">
              <a:solidFill>
                <a:srgbClr val="002060"/>
              </a:solidFill>
            </a:rPr>
            <a:t> </a:t>
          </a:r>
          <a:r>
            <a:rPr lang="en-US" sz="1200" kern="1200" dirty="0" err="1">
              <a:solidFill>
                <a:srgbClr val="002060"/>
              </a:solidFill>
            </a:rPr>
            <a:t>შესრულება</a:t>
          </a:r>
          <a:r>
            <a:rPr lang="en-US" sz="1200" kern="1200" dirty="0">
              <a:solidFill>
                <a:srgbClr val="002060"/>
              </a:solidFill>
            </a:rPr>
            <a:t>: </a:t>
          </a:r>
          <a:r>
            <a:rPr lang="en-US" sz="1200" kern="1200" dirty="0" err="1">
              <a:solidFill>
                <a:srgbClr val="002060"/>
              </a:solidFill>
            </a:rPr>
            <a:t>მასის</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მო</a:t>
          </a:r>
          <a:r>
            <a:rPr lang="ka-GE" sz="1200" kern="1200" dirty="0">
              <a:solidFill>
                <a:srgbClr val="002060"/>
              </a:solidFill>
            </a:rPr>
            <a:t>ლური მასის, ნივთიერების რაოდენობის გამოთვლა</a:t>
          </a:r>
          <a:r>
            <a:rPr lang="en-US" sz="1200" kern="1200" dirty="0">
              <a:solidFill>
                <a:srgbClr val="002060"/>
              </a:solidFill>
            </a:rPr>
            <a:t>, </a:t>
          </a:r>
          <a:r>
            <a:rPr lang="ka-GE" sz="1200" kern="1200" dirty="0">
              <a:solidFill>
                <a:srgbClr val="002060"/>
              </a:solidFill>
            </a:rPr>
            <a:t>იცის რას უდრის ავოგადროს რიცხვი,  </a:t>
          </a:r>
          <a:r>
            <a:rPr lang="en-US" sz="1200" kern="1200" dirty="0" err="1">
              <a:solidFill>
                <a:srgbClr val="002060"/>
              </a:solidFill>
            </a:rPr>
            <a:t>მაგრამ</a:t>
          </a:r>
          <a:r>
            <a:rPr lang="en-US" sz="1200" kern="1200" dirty="0">
              <a:solidFill>
                <a:srgbClr val="002060"/>
              </a:solidFill>
            </a:rPr>
            <a:t> </a:t>
          </a:r>
          <a:r>
            <a:rPr lang="en-US" sz="1200" kern="1200" dirty="0" err="1">
              <a:solidFill>
                <a:srgbClr val="002060"/>
              </a:solidFill>
            </a:rPr>
            <a:t>ვერ</a:t>
          </a:r>
          <a:r>
            <a:rPr lang="ka-GE" sz="1200" kern="1200" dirty="0">
              <a:solidFill>
                <a:srgbClr val="002060"/>
              </a:solidFill>
            </a:rPr>
            <a:t> </a:t>
          </a:r>
          <a:r>
            <a:rPr lang="en-US" sz="1200" kern="1200" dirty="0" err="1">
              <a:solidFill>
                <a:srgbClr val="002060"/>
              </a:solidFill>
            </a:rPr>
            <a:t>ამყარებს</a:t>
          </a:r>
          <a:r>
            <a:rPr lang="en-US" sz="1200" kern="1200" dirty="0">
              <a:solidFill>
                <a:srgbClr val="002060"/>
              </a:solidFill>
            </a:rPr>
            <a:t> </a:t>
          </a:r>
          <a:r>
            <a:rPr lang="en-US" sz="1200" kern="1200" dirty="0" err="1">
              <a:solidFill>
                <a:srgbClr val="002060"/>
              </a:solidFill>
            </a:rPr>
            <a:t>მათ</a:t>
          </a:r>
          <a:r>
            <a:rPr lang="en-US" sz="1200" kern="1200" dirty="0">
              <a:solidFill>
                <a:srgbClr val="002060"/>
              </a:solidFill>
            </a:rPr>
            <a:t> </a:t>
          </a:r>
          <a:r>
            <a:rPr lang="en-US" sz="1200" kern="1200" dirty="0" err="1">
              <a:solidFill>
                <a:srgbClr val="002060"/>
              </a:solidFill>
            </a:rPr>
            <a:t>შორის</a:t>
          </a:r>
          <a:r>
            <a:rPr lang="ka-GE" sz="1200" kern="1200" dirty="0">
              <a:solidFill>
                <a:srgbClr val="002060"/>
              </a:solidFill>
            </a:rPr>
            <a:t> </a:t>
          </a:r>
          <a:r>
            <a:rPr lang="en-US" sz="1200" kern="1200" dirty="0" err="1">
              <a:solidFill>
                <a:srgbClr val="002060"/>
              </a:solidFill>
            </a:rPr>
            <a:t>კავშირს</a:t>
          </a:r>
          <a:r>
            <a:rPr lang="en-US" sz="1200" kern="1200" dirty="0">
              <a:solidFill>
                <a:srgbClr val="002060"/>
              </a:solidFill>
            </a:rPr>
            <a:t>.</a:t>
          </a:r>
          <a:endParaRPr lang="en-GB" sz="1200" kern="1200" dirty="0">
            <a:solidFill>
              <a:srgbClr val="002060"/>
            </a:solidFill>
            <a:latin typeface="Sylfaen" panose="010A0502050306030303" pitchFamily="18" charset="0"/>
          </a:endParaRPr>
        </a:p>
      </dsp:txBody>
      <dsp:txXfrm>
        <a:off x="4490538" y="2796378"/>
        <a:ext cx="3518618" cy="1457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898DE-15C7-4D7B-9107-CCB253B63162}">
      <dsp:nvSpPr>
        <dsp:cNvPr id="0" name=""/>
        <dsp:cNvSpPr/>
      </dsp:nvSpPr>
      <dsp:spPr>
        <a:xfrm>
          <a:off x="135582" y="2132"/>
          <a:ext cx="2650415" cy="414721"/>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ka-GE" sz="1200" b="1" kern="1200" dirty="0">
              <a:solidFill>
                <a:srgbClr val="002060"/>
              </a:solidFill>
              <a:latin typeface="+mn-lt"/>
            </a:rPr>
            <a:t>3. მულტისტრუქტურული დონე</a:t>
          </a:r>
          <a:endParaRPr lang="en-GB" sz="1200" kern="1200" dirty="0">
            <a:solidFill>
              <a:srgbClr val="002060"/>
            </a:solidFill>
            <a:latin typeface="+mn-lt"/>
          </a:endParaRPr>
        </a:p>
      </dsp:txBody>
      <dsp:txXfrm>
        <a:off x="147729" y="14279"/>
        <a:ext cx="2626121" cy="390427"/>
      </dsp:txXfrm>
    </dsp:sp>
    <dsp:sp modelId="{995252FC-4059-4C6D-A7E5-F64697B5EE03}">
      <dsp:nvSpPr>
        <dsp:cNvPr id="0" name=""/>
        <dsp:cNvSpPr/>
      </dsp:nvSpPr>
      <dsp:spPr>
        <a:xfrm>
          <a:off x="400624" y="416854"/>
          <a:ext cx="290373" cy="1063198"/>
        </a:xfrm>
        <a:custGeom>
          <a:avLst/>
          <a:gdLst/>
          <a:ahLst/>
          <a:cxnLst/>
          <a:rect l="0" t="0" r="0" b="0"/>
          <a:pathLst>
            <a:path>
              <a:moveTo>
                <a:pt x="0" y="0"/>
              </a:moveTo>
              <a:lnTo>
                <a:pt x="0" y="1063198"/>
              </a:lnTo>
              <a:lnTo>
                <a:pt x="290373" y="1063198"/>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7705CE5-1C8A-45D8-82FE-1A25401FF3FE}">
      <dsp:nvSpPr>
        <dsp:cNvPr id="0" name=""/>
        <dsp:cNvSpPr/>
      </dsp:nvSpPr>
      <dsp:spPr>
        <a:xfrm>
          <a:off x="690997" y="534475"/>
          <a:ext cx="3151983" cy="1891155"/>
        </a:xfrm>
        <a:prstGeom prst="roundRect">
          <a:avLst>
            <a:gd name="adj" fmla="val 10000"/>
          </a:avLst>
        </a:prstGeom>
        <a:solidFill>
          <a:schemeClr val="accent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mn-lt"/>
            </a:rPr>
            <a:t>სოლო ტაქსონომიის დონე</a:t>
          </a:r>
        </a:p>
        <a:p>
          <a:pPr marL="0" lvl="0" indent="0" algn="l" defTabSz="533400">
            <a:lnSpc>
              <a:spcPct val="90000"/>
            </a:lnSpc>
            <a:spcBef>
              <a:spcPct val="0"/>
            </a:spcBef>
            <a:spcAft>
              <a:spcPct val="35000"/>
            </a:spcAft>
            <a:buNone/>
          </a:pPr>
          <a:r>
            <a:rPr lang="en-US" sz="1200" kern="1200" dirty="0" err="1">
              <a:solidFill>
                <a:srgbClr val="002060"/>
              </a:solidFill>
              <a:latin typeface="+mn-lt"/>
            </a:rPr>
            <a:t>მოსწავლეს</a:t>
          </a:r>
          <a:r>
            <a:rPr lang="en-US" sz="1200" kern="1200" dirty="0">
              <a:solidFill>
                <a:srgbClr val="002060"/>
              </a:solidFill>
              <a:latin typeface="+mn-lt"/>
            </a:rPr>
            <a:t> </a:t>
          </a:r>
          <a:r>
            <a:rPr lang="en-US" sz="1200" kern="1200" dirty="0" err="1">
              <a:solidFill>
                <a:srgbClr val="002060"/>
              </a:solidFill>
              <a:latin typeface="+mn-lt"/>
            </a:rPr>
            <a:t>შეუძლია</a:t>
          </a:r>
          <a:r>
            <a:rPr lang="ka-GE" sz="1200" kern="1200" dirty="0">
              <a:solidFill>
                <a:srgbClr val="002060"/>
              </a:solidFill>
              <a:latin typeface="+mn-lt"/>
            </a:rPr>
            <a:t> </a:t>
          </a:r>
          <a:r>
            <a:rPr lang="en-US" sz="1200" kern="1200" dirty="0" err="1">
              <a:solidFill>
                <a:srgbClr val="002060"/>
              </a:solidFill>
              <a:latin typeface="+mn-lt"/>
            </a:rPr>
            <a:t>რამდენიმე</a:t>
          </a:r>
          <a:r>
            <a:rPr lang="ka-GE" sz="1200" kern="1200" dirty="0">
              <a:solidFill>
                <a:srgbClr val="002060"/>
              </a:solidFill>
              <a:latin typeface="+mn-lt"/>
            </a:rPr>
            <a:t> </a:t>
          </a:r>
          <a:r>
            <a:rPr lang="en-US" sz="1200" kern="1200" dirty="0" err="1">
              <a:solidFill>
                <a:srgbClr val="002060"/>
              </a:solidFill>
              <a:latin typeface="+mn-lt"/>
            </a:rPr>
            <a:t>ასპექტის</a:t>
          </a:r>
          <a:r>
            <a:rPr lang="ka-GE" sz="1200" kern="1200" dirty="0">
              <a:solidFill>
                <a:srgbClr val="002060"/>
              </a:solidFill>
              <a:latin typeface="+mn-lt"/>
            </a:rPr>
            <a:t> </a:t>
          </a:r>
          <a:r>
            <a:rPr lang="en-US" sz="1200" kern="1200" dirty="0" err="1">
              <a:solidFill>
                <a:srgbClr val="002060"/>
              </a:solidFill>
              <a:latin typeface="+mn-lt"/>
            </a:rPr>
            <a:t>გათვალისწინება</a:t>
          </a:r>
          <a:r>
            <a:rPr lang="en-US" sz="1200" kern="1200" dirty="0">
              <a:solidFill>
                <a:srgbClr val="002060"/>
              </a:solidFill>
              <a:latin typeface="+mn-lt"/>
            </a:rPr>
            <a:t>, </a:t>
          </a:r>
          <a:r>
            <a:rPr lang="en-US" sz="1200" kern="1200" dirty="0" err="1">
              <a:solidFill>
                <a:srgbClr val="002060"/>
              </a:solidFill>
              <a:latin typeface="+mn-lt"/>
            </a:rPr>
            <a:t>მათ</a:t>
          </a:r>
          <a:r>
            <a:rPr lang="ka-GE" sz="1200" kern="1200" dirty="0">
              <a:solidFill>
                <a:srgbClr val="002060"/>
              </a:solidFill>
              <a:latin typeface="+mn-lt"/>
            </a:rPr>
            <a:t> </a:t>
          </a:r>
          <a:r>
            <a:rPr lang="en-US" sz="1200" kern="1200" dirty="0" err="1">
              <a:solidFill>
                <a:srgbClr val="002060"/>
              </a:solidFill>
              <a:latin typeface="+mn-lt"/>
            </a:rPr>
            <a:t>შორის</a:t>
          </a:r>
          <a:r>
            <a:rPr lang="en-US" sz="1200" kern="1200" dirty="0">
              <a:solidFill>
                <a:srgbClr val="002060"/>
              </a:solidFill>
              <a:latin typeface="+mn-lt"/>
            </a:rPr>
            <a:t> </a:t>
          </a:r>
          <a:r>
            <a:rPr lang="en-US" sz="1200" kern="1200" dirty="0" err="1">
              <a:solidFill>
                <a:srgbClr val="002060"/>
              </a:solidFill>
              <a:latin typeface="+mn-lt"/>
            </a:rPr>
            <a:t>არსებული</a:t>
          </a:r>
          <a:r>
            <a:rPr lang="ka-GE" sz="1200" kern="1200" dirty="0">
              <a:solidFill>
                <a:srgbClr val="002060"/>
              </a:solidFill>
              <a:latin typeface="+mn-lt"/>
            </a:rPr>
            <a:t> </a:t>
          </a:r>
          <a:r>
            <a:rPr lang="en-US" sz="1200" kern="1200" dirty="0" err="1">
              <a:solidFill>
                <a:srgbClr val="002060"/>
              </a:solidFill>
              <a:latin typeface="+mn-lt"/>
            </a:rPr>
            <a:t>მიმართებების</a:t>
          </a:r>
          <a:r>
            <a:rPr lang="ka-GE" sz="1200" kern="1200" dirty="0">
              <a:solidFill>
                <a:srgbClr val="002060"/>
              </a:solidFill>
              <a:latin typeface="+mn-lt"/>
            </a:rPr>
            <a:t> </a:t>
          </a:r>
          <a:r>
            <a:rPr lang="en-US" sz="1200" kern="1200" dirty="0" err="1">
              <a:solidFill>
                <a:srgbClr val="002060"/>
              </a:solidFill>
              <a:latin typeface="+mn-lt"/>
            </a:rPr>
            <a:t>გაგების</a:t>
          </a:r>
          <a:r>
            <a:rPr lang="en-US" sz="1200" kern="1200" dirty="0">
              <a:solidFill>
                <a:srgbClr val="002060"/>
              </a:solidFill>
              <a:latin typeface="+mn-lt"/>
            </a:rPr>
            <a:t> </a:t>
          </a:r>
          <a:r>
            <a:rPr lang="en-US" sz="1200" kern="1200" dirty="0" err="1">
              <a:solidFill>
                <a:srgbClr val="002060"/>
              </a:solidFill>
              <a:latin typeface="+mn-lt"/>
            </a:rPr>
            <a:t>გარეშე</a:t>
          </a:r>
          <a:r>
            <a:rPr lang="en-US" sz="1200" kern="1200" dirty="0">
              <a:solidFill>
                <a:srgbClr val="002060"/>
              </a:solidFill>
              <a:latin typeface="+mn-lt"/>
            </a:rPr>
            <a:t>. </a:t>
          </a:r>
          <a:r>
            <a:rPr lang="en-US" sz="1200" kern="1200" dirty="0" err="1">
              <a:solidFill>
                <a:srgbClr val="002060"/>
              </a:solidFill>
              <a:latin typeface="+mn-lt"/>
            </a:rPr>
            <a:t>მას</a:t>
          </a:r>
          <a:r>
            <a:rPr lang="ka-GE" sz="1200" kern="1200" dirty="0">
              <a:solidFill>
                <a:srgbClr val="002060"/>
              </a:solidFill>
              <a:latin typeface="+mn-lt"/>
            </a:rPr>
            <a:t> </a:t>
          </a:r>
          <a:r>
            <a:rPr lang="en-US" sz="1200" kern="1200" dirty="0" err="1">
              <a:solidFill>
                <a:srgbClr val="002060"/>
              </a:solidFill>
              <a:latin typeface="+mn-lt"/>
            </a:rPr>
            <a:t>შეუძლია</a:t>
          </a:r>
          <a:r>
            <a:rPr lang="ka-GE" sz="1200" kern="1200" dirty="0">
              <a:solidFill>
                <a:srgbClr val="002060"/>
              </a:solidFill>
              <a:latin typeface="+mn-lt"/>
            </a:rPr>
            <a:t> </a:t>
          </a:r>
          <a:r>
            <a:rPr lang="en-US" sz="1200" kern="1200" dirty="0" err="1">
              <a:solidFill>
                <a:srgbClr val="002060"/>
              </a:solidFill>
              <a:latin typeface="+mn-lt"/>
            </a:rPr>
            <a:t>თვლა</a:t>
          </a:r>
          <a:r>
            <a:rPr lang="en-US" sz="1200" kern="1200" dirty="0">
              <a:solidFill>
                <a:srgbClr val="002060"/>
              </a:solidFill>
              <a:latin typeface="+mn-lt"/>
            </a:rPr>
            <a:t>, </a:t>
          </a:r>
          <a:r>
            <a:rPr lang="en-US" sz="1200" kern="1200" dirty="0" err="1">
              <a:solidFill>
                <a:srgbClr val="002060"/>
              </a:solidFill>
              <a:latin typeface="+mn-lt"/>
            </a:rPr>
            <a:t>აღწერა</a:t>
          </a:r>
          <a:r>
            <a:rPr lang="en-US" sz="1200" kern="1200" dirty="0">
              <a:solidFill>
                <a:srgbClr val="002060"/>
              </a:solidFill>
              <a:latin typeface="+mn-lt"/>
            </a:rPr>
            <a:t>,</a:t>
          </a:r>
          <a:r>
            <a:rPr lang="ka-GE" sz="1200" kern="1200" dirty="0">
              <a:solidFill>
                <a:srgbClr val="002060"/>
              </a:solidFill>
              <a:latin typeface="+mn-lt"/>
            </a:rPr>
            <a:t> </a:t>
          </a:r>
          <a:r>
            <a:rPr lang="en-US" sz="1200" kern="1200" dirty="0" err="1">
              <a:solidFill>
                <a:srgbClr val="002060"/>
              </a:solidFill>
              <a:latin typeface="+mn-lt"/>
            </a:rPr>
            <a:t>კლასიფიცირება</a:t>
          </a:r>
          <a:r>
            <a:rPr lang="en-US" sz="1200" kern="1200" dirty="0">
              <a:solidFill>
                <a:srgbClr val="002060"/>
              </a:solidFill>
              <a:latin typeface="+mn-lt"/>
            </a:rPr>
            <a:t>,</a:t>
          </a:r>
          <a:r>
            <a:rPr lang="ka-GE" sz="1200" kern="1200" dirty="0">
              <a:solidFill>
                <a:srgbClr val="002060"/>
              </a:solidFill>
              <a:latin typeface="+mn-lt"/>
            </a:rPr>
            <a:t> </a:t>
          </a:r>
          <a:r>
            <a:rPr lang="en-US" sz="1200" kern="1200" dirty="0" err="1">
              <a:solidFill>
                <a:srgbClr val="002060"/>
              </a:solidFill>
              <a:latin typeface="+mn-lt"/>
            </a:rPr>
            <a:t>კომბინირება</a:t>
          </a:r>
          <a:r>
            <a:rPr lang="en-US" sz="1200" kern="1200" dirty="0">
              <a:solidFill>
                <a:srgbClr val="002060"/>
              </a:solidFill>
              <a:latin typeface="+mn-lt"/>
            </a:rPr>
            <a:t>; </a:t>
          </a:r>
          <a:r>
            <a:rPr lang="en-US" sz="1200" kern="1200" dirty="0" err="1">
              <a:solidFill>
                <a:srgbClr val="002060"/>
              </a:solidFill>
              <a:latin typeface="+mn-lt"/>
            </a:rPr>
            <a:t>მეთოდების</a:t>
          </a:r>
          <a:r>
            <a:rPr lang="en-US" sz="1200" kern="1200" dirty="0">
              <a:solidFill>
                <a:srgbClr val="002060"/>
              </a:solidFill>
              <a:latin typeface="+mn-lt"/>
            </a:rPr>
            <a:t>,</a:t>
          </a:r>
          <a:r>
            <a:rPr lang="ka-GE" sz="1200" kern="1200" dirty="0">
              <a:solidFill>
                <a:srgbClr val="002060"/>
              </a:solidFill>
              <a:latin typeface="+mn-lt"/>
            </a:rPr>
            <a:t> </a:t>
          </a:r>
          <a:r>
            <a:rPr lang="en-US" sz="1200" kern="1200" dirty="0" err="1">
              <a:solidFill>
                <a:srgbClr val="002060"/>
              </a:solidFill>
              <a:latin typeface="+mn-lt"/>
            </a:rPr>
            <a:t>სტრუქტურის</a:t>
          </a:r>
          <a:r>
            <a:rPr lang="en-US" sz="1200" kern="1200" dirty="0">
              <a:solidFill>
                <a:srgbClr val="002060"/>
              </a:solidFill>
              <a:latin typeface="+mn-lt"/>
            </a:rPr>
            <a:t> </a:t>
          </a:r>
          <a:r>
            <a:rPr lang="en-US" sz="1200" kern="1200" dirty="0" err="1">
              <a:solidFill>
                <a:srgbClr val="002060"/>
              </a:solidFill>
              <a:latin typeface="+mn-lt"/>
            </a:rPr>
            <a:t>გამოყენება</a:t>
          </a:r>
          <a:r>
            <a:rPr lang="en-US" sz="1200" kern="1200" dirty="0">
              <a:solidFill>
                <a:srgbClr val="002060"/>
              </a:solidFill>
              <a:latin typeface="+mn-lt"/>
            </a:rPr>
            <a:t>;</a:t>
          </a:r>
          <a:endParaRPr lang="en-GB" sz="1200" kern="1200" dirty="0">
            <a:solidFill>
              <a:srgbClr val="002060"/>
            </a:solidFill>
            <a:latin typeface="+mn-lt"/>
          </a:endParaRPr>
        </a:p>
        <a:p>
          <a:pPr marL="0" lvl="0" indent="0" algn="l" defTabSz="533400">
            <a:lnSpc>
              <a:spcPct val="90000"/>
            </a:lnSpc>
            <a:spcBef>
              <a:spcPct val="0"/>
            </a:spcBef>
            <a:spcAft>
              <a:spcPct val="35000"/>
            </a:spcAft>
            <a:buNone/>
          </a:pPr>
          <a:r>
            <a:rPr lang="en-US" sz="1200" kern="1200" dirty="0" err="1">
              <a:solidFill>
                <a:srgbClr val="002060"/>
              </a:solidFill>
              <a:latin typeface="+mn-lt"/>
            </a:rPr>
            <a:t>პროცედურების</a:t>
          </a:r>
          <a:r>
            <a:rPr lang="en-US" sz="1200" kern="1200" dirty="0">
              <a:solidFill>
                <a:srgbClr val="002060"/>
              </a:solidFill>
              <a:latin typeface="+mn-lt"/>
            </a:rPr>
            <a:t> </a:t>
          </a:r>
          <a:r>
            <a:rPr lang="en-US" sz="1200" kern="1200" dirty="0" err="1">
              <a:solidFill>
                <a:srgbClr val="002060"/>
              </a:solidFill>
              <a:latin typeface="+mn-lt"/>
            </a:rPr>
            <a:t>შესრულება</a:t>
          </a:r>
          <a:r>
            <a:rPr lang="en-US" sz="1200" kern="1200" dirty="0">
              <a:solidFill>
                <a:srgbClr val="002060"/>
              </a:solidFill>
              <a:latin typeface="+mn-lt"/>
            </a:rPr>
            <a:t>, </a:t>
          </a:r>
          <a:r>
            <a:rPr lang="en-US" sz="1200" kern="1200" dirty="0" err="1">
              <a:solidFill>
                <a:srgbClr val="002060"/>
              </a:solidFill>
              <a:latin typeface="+mn-lt"/>
            </a:rPr>
            <a:t>სხვ</a:t>
          </a:r>
          <a:r>
            <a:rPr lang="en-US" sz="1200" kern="1200" dirty="0">
              <a:solidFill>
                <a:srgbClr val="002060"/>
              </a:solidFill>
              <a:latin typeface="+mn-lt"/>
            </a:rPr>
            <a:t>.</a:t>
          </a:r>
          <a:endParaRPr lang="en-GB" sz="1200" kern="1200" dirty="0">
            <a:solidFill>
              <a:srgbClr val="002060"/>
            </a:solidFill>
            <a:latin typeface="+mn-lt"/>
          </a:endParaRPr>
        </a:p>
      </dsp:txBody>
      <dsp:txXfrm>
        <a:off x="746387" y="589865"/>
        <a:ext cx="3041203" cy="1780375"/>
      </dsp:txXfrm>
    </dsp:sp>
    <dsp:sp modelId="{9A5D68E8-1AC4-4EAB-BE1F-E98703291998}">
      <dsp:nvSpPr>
        <dsp:cNvPr id="0" name=""/>
        <dsp:cNvSpPr/>
      </dsp:nvSpPr>
      <dsp:spPr>
        <a:xfrm>
          <a:off x="400624" y="416854"/>
          <a:ext cx="265041" cy="3573998"/>
        </a:xfrm>
        <a:custGeom>
          <a:avLst/>
          <a:gdLst/>
          <a:ahLst/>
          <a:cxnLst/>
          <a:rect l="0" t="0" r="0" b="0"/>
          <a:pathLst>
            <a:path>
              <a:moveTo>
                <a:pt x="0" y="0"/>
              </a:moveTo>
              <a:lnTo>
                <a:pt x="0" y="3573998"/>
              </a:lnTo>
              <a:lnTo>
                <a:pt x="265041" y="3573998"/>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E998506F-4E69-4868-BB00-21F2948C9A6A}">
      <dsp:nvSpPr>
        <dsp:cNvPr id="0" name=""/>
        <dsp:cNvSpPr/>
      </dsp:nvSpPr>
      <dsp:spPr>
        <a:xfrm>
          <a:off x="665666" y="2914613"/>
          <a:ext cx="3349746" cy="2152480"/>
        </a:xfrm>
        <a:prstGeom prst="roundRect">
          <a:avLst>
            <a:gd name="adj" fmla="val 10000"/>
          </a:avLst>
        </a:prstGeom>
        <a:solidFill>
          <a:schemeClr val="accent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mn-lt"/>
            </a:rPr>
            <a:t>ტაქსონომიის დონის შესაბამისობა ცნებასთან</a:t>
          </a:r>
        </a:p>
        <a:p>
          <a:pPr marL="0" lvl="0" indent="0" algn="l" defTabSz="533400">
            <a:lnSpc>
              <a:spcPct val="90000"/>
            </a:lnSpc>
            <a:spcBef>
              <a:spcPct val="0"/>
            </a:spcBef>
            <a:spcAft>
              <a:spcPct val="35000"/>
            </a:spcAft>
            <a:buNone/>
          </a:pPr>
          <a:r>
            <a:rPr lang="ka-GE" sz="1200" kern="1200" dirty="0">
              <a:solidFill>
                <a:srgbClr val="002060"/>
              </a:solidFill>
              <a:latin typeface="+mn-lt"/>
            </a:rPr>
            <a:t>მოსწავლეს შეუძლია „ნაბეღლავი“-ს ეტიკეტზე მონაცემთა ამოკითხვა, შეგროვება. იცის მოლური მასის გამოთვლა, რას უდრის ავოგადროს რიცხვი, შეუძლია მასის და ნივთიერების რაოდენობის გამოსათვლელი ფორმულების ჩაწერა, ამყარებს მათ შორის კავშირს, მაგრამ უჭირს დააკავშიროს აღნიშნული სიდიდეები მინერალური წყლის იონურ მონაცემებთან.</a:t>
          </a:r>
          <a:endParaRPr lang="en-GB" sz="1200" kern="1200" dirty="0">
            <a:solidFill>
              <a:srgbClr val="002060"/>
            </a:solidFill>
            <a:latin typeface="+mn-lt"/>
          </a:endParaRPr>
        </a:p>
      </dsp:txBody>
      <dsp:txXfrm>
        <a:off x="728710" y="2977657"/>
        <a:ext cx="3223658" cy="2026392"/>
      </dsp:txXfrm>
    </dsp:sp>
    <dsp:sp modelId="{4F4B6D7F-778A-43CA-B83C-7245CAF99473}">
      <dsp:nvSpPr>
        <dsp:cNvPr id="0" name=""/>
        <dsp:cNvSpPr/>
      </dsp:nvSpPr>
      <dsp:spPr>
        <a:xfrm>
          <a:off x="4077833" y="2132"/>
          <a:ext cx="2720903" cy="365223"/>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mj-lt"/>
            <a:buNone/>
          </a:pPr>
          <a:r>
            <a:rPr lang="ka-GE" sz="1200" b="1" kern="1200" dirty="0">
              <a:solidFill>
                <a:srgbClr val="002060"/>
              </a:solidFill>
            </a:rPr>
            <a:t>4. მიმართებითი დონე</a:t>
          </a:r>
          <a:endParaRPr lang="en-GB" sz="1200" kern="1200" dirty="0">
            <a:solidFill>
              <a:srgbClr val="002060"/>
            </a:solidFill>
            <a:latin typeface="+mn-lt"/>
          </a:endParaRPr>
        </a:p>
      </dsp:txBody>
      <dsp:txXfrm>
        <a:off x="4088530" y="12829"/>
        <a:ext cx="2699509" cy="343829"/>
      </dsp:txXfrm>
    </dsp:sp>
    <dsp:sp modelId="{6D4839BB-A896-45C6-AD80-C21F01D61270}">
      <dsp:nvSpPr>
        <dsp:cNvPr id="0" name=""/>
        <dsp:cNvSpPr/>
      </dsp:nvSpPr>
      <dsp:spPr>
        <a:xfrm>
          <a:off x="4349924" y="367356"/>
          <a:ext cx="228220" cy="1066607"/>
        </a:xfrm>
        <a:custGeom>
          <a:avLst/>
          <a:gdLst/>
          <a:ahLst/>
          <a:cxnLst/>
          <a:rect l="0" t="0" r="0" b="0"/>
          <a:pathLst>
            <a:path>
              <a:moveTo>
                <a:pt x="0" y="0"/>
              </a:moveTo>
              <a:lnTo>
                <a:pt x="0" y="1066607"/>
              </a:lnTo>
              <a:lnTo>
                <a:pt x="228220" y="1066607"/>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2570269-A8D3-44CD-881D-9D349B5C1944}">
      <dsp:nvSpPr>
        <dsp:cNvPr id="0" name=""/>
        <dsp:cNvSpPr/>
      </dsp:nvSpPr>
      <dsp:spPr>
        <a:xfrm>
          <a:off x="4578145" y="451334"/>
          <a:ext cx="3407106" cy="1965258"/>
        </a:xfrm>
        <a:prstGeom prst="roundRect">
          <a:avLst>
            <a:gd name="adj" fmla="val 10000"/>
          </a:avLst>
        </a:prstGeom>
        <a:solidFill>
          <a:schemeClr val="accent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mn-lt"/>
            </a:rPr>
            <a:t>სოლო ტაქსონომიის დონე</a:t>
          </a:r>
        </a:p>
        <a:p>
          <a:pPr marL="0" lvl="0" indent="0" algn="l" defTabSz="533400">
            <a:lnSpc>
              <a:spcPct val="90000"/>
            </a:lnSpc>
            <a:spcBef>
              <a:spcPct val="0"/>
            </a:spcBef>
            <a:spcAft>
              <a:spcPct val="35000"/>
            </a:spcAft>
            <a:buNone/>
          </a:pPr>
          <a:r>
            <a:rPr lang="en-US" sz="1200" kern="1200" dirty="0" err="1">
              <a:solidFill>
                <a:srgbClr val="002060"/>
              </a:solidFill>
            </a:rPr>
            <a:t>მოსწავლეს</a:t>
          </a:r>
          <a:r>
            <a:rPr lang="en-US"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en-US" sz="1200" kern="1200" dirty="0" err="1">
              <a:solidFill>
                <a:srgbClr val="002060"/>
              </a:solidFill>
            </a:rPr>
            <a:t>გაიგოს</a:t>
          </a:r>
          <a:r>
            <a:rPr lang="en-US" sz="1200" kern="1200" dirty="0">
              <a:solidFill>
                <a:srgbClr val="002060"/>
              </a:solidFill>
            </a:rPr>
            <a:t>, </a:t>
          </a:r>
          <a:r>
            <a:rPr lang="en-US" sz="1200" kern="1200" dirty="0" err="1">
              <a:solidFill>
                <a:srgbClr val="002060"/>
              </a:solidFill>
            </a:rPr>
            <a:t>რა</a:t>
          </a:r>
          <a:r>
            <a:rPr lang="ka-GE" sz="1200" kern="1200" dirty="0">
              <a:solidFill>
                <a:srgbClr val="002060"/>
              </a:solidFill>
            </a:rPr>
            <a:t> </a:t>
          </a:r>
          <a:r>
            <a:rPr lang="en-US" sz="1200" kern="1200" dirty="0" err="1">
              <a:solidFill>
                <a:srgbClr val="002060"/>
              </a:solidFill>
            </a:rPr>
            <a:t>მიმართებებია</a:t>
          </a:r>
          <a:r>
            <a:rPr lang="en-US" sz="1200" kern="1200" dirty="0">
              <a:solidFill>
                <a:srgbClr val="002060"/>
              </a:solidFill>
            </a:rPr>
            <a:t> </a:t>
          </a:r>
          <a:r>
            <a:rPr lang="en-US" sz="1200" kern="1200" dirty="0" err="1">
              <a:solidFill>
                <a:srgbClr val="002060"/>
              </a:solidFill>
            </a:rPr>
            <a:t>რამდენიმე</a:t>
          </a:r>
          <a:r>
            <a:rPr lang="ka-GE" sz="1200" kern="1200" dirty="0">
              <a:solidFill>
                <a:srgbClr val="002060"/>
              </a:solidFill>
            </a:rPr>
            <a:t> </a:t>
          </a:r>
          <a:r>
            <a:rPr lang="en-US" sz="1200" kern="1200" dirty="0" err="1">
              <a:solidFill>
                <a:srgbClr val="002060"/>
              </a:solidFill>
            </a:rPr>
            <a:t>ასპექტს</a:t>
          </a:r>
          <a:r>
            <a:rPr lang="en-US" sz="1200" kern="1200" dirty="0">
              <a:solidFill>
                <a:srgbClr val="002060"/>
              </a:solidFill>
            </a:rPr>
            <a:t> </a:t>
          </a:r>
          <a:r>
            <a:rPr lang="en-US" sz="1200" kern="1200" dirty="0" err="1">
              <a:solidFill>
                <a:srgbClr val="002060"/>
              </a:solidFill>
            </a:rPr>
            <a:t>შორის</a:t>
          </a:r>
          <a:r>
            <a:rPr lang="en-US" sz="1200" kern="1200" dirty="0">
              <a:solidFill>
                <a:srgbClr val="002060"/>
              </a:solidFill>
            </a:rPr>
            <a:t>, </a:t>
          </a:r>
          <a:r>
            <a:rPr lang="en-US" sz="1200" kern="1200" dirty="0" err="1">
              <a:solidFill>
                <a:srgbClr val="002060"/>
              </a:solidFill>
            </a:rPr>
            <a:t>ასევე</a:t>
          </a:r>
          <a:r>
            <a:rPr lang="en-US" sz="1200" kern="1200" dirty="0">
              <a:solidFill>
                <a:srgbClr val="002060"/>
              </a:solidFill>
            </a:rPr>
            <a:t> </a:t>
          </a:r>
          <a:r>
            <a:rPr lang="en-US" sz="1200" kern="1200" dirty="0" err="1">
              <a:solidFill>
                <a:srgbClr val="002060"/>
              </a:solidFill>
            </a:rPr>
            <a:t>როგორ</a:t>
          </a:r>
          <a:r>
            <a:rPr lang="ka-GE" sz="1200" kern="1200" dirty="0">
              <a:solidFill>
                <a:srgbClr val="002060"/>
              </a:solidFill>
            </a:rPr>
            <a:t> </a:t>
          </a:r>
          <a:r>
            <a:rPr lang="en-US" sz="1200" kern="1200" dirty="0" err="1">
              <a:solidFill>
                <a:srgbClr val="002060"/>
              </a:solidFill>
            </a:rPr>
            <a:t>უკავშირდებიან</a:t>
          </a:r>
          <a:r>
            <a:rPr lang="en-US" sz="1200" kern="1200" dirty="0">
              <a:solidFill>
                <a:srgbClr val="002060"/>
              </a:solidFill>
            </a:rPr>
            <a:t> </a:t>
          </a:r>
          <a:r>
            <a:rPr lang="en-US" sz="1200" kern="1200" dirty="0" err="1">
              <a:solidFill>
                <a:srgbClr val="002060"/>
              </a:solidFill>
            </a:rPr>
            <a:t>ისინი</a:t>
          </a:r>
          <a:r>
            <a:rPr lang="ka-GE" sz="1200" kern="1200" dirty="0">
              <a:solidFill>
                <a:srgbClr val="002060"/>
              </a:solidFill>
            </a:rPr>
            <a:t> </a:t>
          </a:r>
          <a:r>
            <a:rPr lang="en-US" sz="1200" kern="1200" dirty="0" err="1">
              <a:solidFill>
                <a:srgbClr val="002060"/>
              </a:solidFill>
            </a:rPr>
            <a:t>ერთმანეთს</a:t>
          </a:r>
          <a:r>
            <a:rPr lang="en-US" sz="1200" kern="1200" dirty="0">
              <a:solidFill>
                <a:srgbClr val="002060"/>
              </a:solidFill>
            </a:rPr>
            <a:t> </a:t>
          </a:r>
          <a:r>
            <a:rPr lang="en-US" sz="1200" kern="1200" dirty="0" err="1">
              <a:solidFill>
                <a:srgbClr val="002060"/>
              </a:solidFill>
            </a:rPr>
            <a:t>და</a:t>
          </a:r>
          <a:r>
            <a:rPr lang="en-US" sz="1200" kern="1200" dirty="0">
              <a:solidFill>
                <a:srgbClr val="002060"/>
              </a:solidFill>
            </a:rPr>
            <a:t> </a:t>
          </a:r>
          <a:r>
            <a:rPr lang="en-US" sz="1200" kern="1200" dirty="0" err="1">
              <a:solidFill>
                <a:srgbClr val="002060"/>
              </a:solidFill>
            </a:rPr>
            <a:t>ქმნიან</a:t>
          </a:r>
          <a:r>
            <a:rPr lang="en-US" sz="1200" kern="1200" dirty="0">
              <a:solidFill>
                <a:srgbClr val="002060"/>
              </a:solidFill>
            </a:rPr>
            <a:t> </a:t>
          </a:r>
          <a:r>
            <a:rPr lang="en-US" sz="1200" kern="1200" dirty="0" err="1">
              <a:solidFill>
                <a:srgbClr val="002060"/>
              </a:solidFill>
            </a:rPr>
            <a:t>მთელს</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მთლიანობას</a:t>
          </a:r>
          <a:r>
            <a:rPr lang="en-US" sz="1200" kern="1200" dirty="0">
              <a:solidFill>
                <a:srgbClr val="002060"/>
              </a:solidFill>
            </a:rPr>
            <a:t>. </a:t>
          </a:r>
          <a:r>
            <a:rPr lang="en-US" sz="1200" kern="1200" dirty="0" err="1">
              <a:solidFill>
                <a:srgbClr val="002060"/>
              </a:solidFill>
            </a:rPr>
            <a:t>ფორმების</a:t>
          </a:r>
          <a:r>
            <a:rPr lang="ka-GE" sz="1200" kern="1200" dirty="0">
              <a:solidFill>
                <a:srgbClr val="002060"/>
              </a:solidFill>
            </a:rPr>
            <a:t> </a:t>
          </a:r>
          <a:r>
            <a:rPr lang="en-US" sz="1200" kern="1200" dirty="0" err="1">
              <a:solidFill>
                <a:srgbClr val="002060"/>
              </a:solidFill>
            </a:rPr>
            <a:t>გაგება</a:t>
          </a:r>
          <a:r>
            <a:rPr lang="ka-GE" sz="1200" kern="1200" dirty="0">
              <a:solidFill>
                <a:srgbClr val="002060"/>
              </a:solidFill>
            </a:rPr>
            <a:t> </a:t>
          </a:r>
          <a:r>
            <a:rPr lang="en-US" sz="1200" kern="1200" dirty="0" err="1">
              <a:solidFill>
                <a:srgbClr val="002060"/>
              </a:solidFill>
            </a:rPr>
            <a:t>ქმნის</a:t>
          </a:r>
          <a:r>
            <a:rPr lang="en-US" sz="1200" kern="1200" dirty="0">
              <a:solidFill>
                <a:srgbClr val="002060"/>
              </a:solidFill>
            </a:rPr>
            <a:t> </a:t>
          </a:r>
          <a:r>
            <a:rPr lang="en-US" sz="1200" kern="1200" dirty="0" err="1">
              <a:solidFill>
                <a:srgbClr val="002060"/>
              </a:solidFill>
            </a:rPr>
            <a:t>სტრუქტურას</a:t>
          </a:r>
          <a:r>
            <a:rPr lang="en-US" sz="1200" kern="1200" dirty="0">
              <a:solidFill>
                <a:srgbClr val="002060"/>
              </a:solidFill>
            </a:rPr>
            <a:t> </a:t>
          </a:r>
          <a:r>
            <a:rPr lang="en-US" sz="1200" kern="1200" dirty="0" err="1">
              <a:solidFill>
                <a:srgbClr val="002060"/>
              </a:solidFill>
            </a:rPr>
            <a:t>და</a:t>
          </a:r>
          <a:r>
            <a:rPr lang="ka-GE" sz="1200" kern="1200" dirty="0">
              <a:solidFill>
                <a:srgbClr val="002060"/>
              </a:solidFill>
            </a:rPr>
            <a:t> </a:t>
          </a:r>
          <a:r>
            <a:rPr lang="en-US" sz="1200" kern="1200" dirty="0" err="1">
              <a:solidFill>
                <a:srgbClr val="002060"/>
              </a:solidFill>
            </a:rPr>
            <a:t>ამგვარად</a:t>
          </a:r>
          <a:r>
            <a:rPr lang="ka-GE" sz="1200" kern="1200" dirty="0">
              <a:solidFill>
                <a:srgbClr val="002060"/>
              </a:solidFill>
            </a:rPr>
            <a:t> </a:t>
          </a:r>
          <a:r>
            <a:rPr lang="en-US" sz="1200" kern="1200" dirty="0" err="1">
              <a:solidFill>
                <a:srgbClr val="002060"/>
              </a:solidFill>
            </a:rPr>
            <a:t>აქვს</a:t>
          </a:r>
          <a:r>
            <a:rPr lang="en-US" sz="1200" kern="1200" dirty="0">
              <a:solidFill>
                <a:srgbClr val="002060"/>
              </a:solidFill>
            </a:rPr>
            <a:t> </a:t>
          </a:r>
          <a:r>
            <a:rPr lang="en-US" sz="1200" kern="1200" dirty="0" err="1">
              <a:solidFill>
                <a:srgbClr val="002060"/>
              </a:solidFill>
            </a:rPr>
            <a:t>იმის</a:t>
          </a:r>
          <a:r>
            <a:rPr lang="en-US" sz="1200" kern="1200" dirty="0">
              <a:solidFill>
                <a:srgbClr val="002060"/>
              </a:solidFill>
            </a:rPr>
            <a:t> </a:t>
          </a:r>
          <a:r>
            <a:rPr lang="en-US" sz="1200" kern="1200" dirty="0" err="1">
              <a:solidFill>
                <a:srgbClr val="002060"/>
              </a:solidFill>
            </a:rPr>
            <a:t>კომპეტენცია</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რომ</a:t>
          </a:r>
          <a:r>
            <a:rPr lang="ka-GE" sz="1200" kern="1200" dirty="0">
              <a:solidFill>
                <a:srgbClr val="002060"/>
              </a:solidFill>
            </a:rPr>
            <a:t> </a:t>
          </a:r>
          <a:r>
            <a:rPr lang="en-US" sz="1200" kern="1200" dirty="0" err="1">
              <a:solidFill>
                <a:srgbClr val="002060"/>
              </a:solidFill>
            </a:rPr>
            <a:t>შეადაროს</a:t>
          </a:r>
          <a:r>
            <a:rPr lang="en-US" sz="1200" kern="1200" dirty="0">
              <a:solidFill>
                <a:srgbClr val="002060"/>
              </a:solidFill>
            </a:rPr>
            <a:t>, </a:t>
          </a:r>
          <a:r>
            <a:rPr lang="en-US" sz="1200" kern="1200" dirty="0" err="1">
              <a:solidFill>
                <a:srgbClr val="002060"/>
              </a:solidFill>
            </a:rPr>
            <a:t>დაამყაროს</a:t>
          </a:r>
          <a:r>
            <a:rPr lang="ka-GE" sz="1200" kern="1200" dirty="0">
              <a:solidFill>
                <a:srgbClr val="002060"/>
              </a:solidFill>
            </a:rPr>
            <a:t> </a:t>
          </a:r>
          <a:r>
            <a:rPr lang="en-US" sz="1200" kern="1200" dirty="0" err="1">
              <a:solidFill>
                <a:srgbClr val="002060"/>
              </a:solidFill>
            </a:rPr>
            <a:t>მიმართებები</a:t>
          </a:r>
          <a:r>
            <a:rPr lang="en-US" sz="1200" kern="1200" dirty="0">
              <a:solidFill>
                <a:srgbClr val="002060"/>
              </a:solidFill>
            </a:rPr>
            <a:t>, </a:t>
          </a:r>
          <a:r>
            <a:rPr lang="en-US" sz="1200" kern="1200" dirty="0" err="1">
              <a:solidFill>
                <a:srgbClr val="002060"/>
              </a:solidFill>
            </a:rPr>
            <a:t>გააანალიზოს</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გამოიყენოს</a:t>
          </a:r>
          <a:r>
            <a:rPr lang="en-US" sz="1200" kern="1200" dirty="0">
              <a:solidFill>
                <a:srgbClr val="002060"/>
              </a:solidFill>
            </a:rPr>
            <a:t> </a:t>
          </a:r>
          <a:r>
            <a:rPr lang="en-US" sz="1200" kern="1200" dirty="0" err="1">
              <a:solidFill>
                <a:srgbClr val="002060"/>
              </a:solidFill>
            </a:rPr>
            <a:t>თეორია</a:t>
          </a:r>
          <a:r>
            <a:rPr lang="en-US" sz="1200" kern="1200" dirty="0">
              <a:solidFill>
                <a:srgbClr val="002060"/>
              </a:solidFill>
            </a:rPr>
            <a:t>, </a:t>
          </a:r>
          <a:r>
            <a:rPr lang="en-US" sz="1200" kern="1200" dirty="0" err="1">
              <a:solidFill>
                <a:srgbClr val="002060"/>
              </a:solidFill>
            </a:rPr>
            <a:t>ახსნას</a:t>
          </a:r>
          <a:r>
            <a:rPr lang="ka-GE" sz="1200" kern="1200" dirty="0">
              <a:solidFill>
                <a:srgbClr val="002060"/>
              </a:solidFill>
            </a:rPr>
            <a:t> </a:t>
          </a:r>
          <a:r>
            <a:rPr lang="en-US" sz="1200" kern="1200" dirty="0" err="1">
              <a:solidFill>
                <a:srgbClr val="002060"/>
              </a:solidFill>
            </a:rPr>
            <a:t>მიზეზებისა</a:t>
          </a:r>
          <a:r>
            <a:rPr lang="en-US" sz="1200" kern="1200" dirty="0">
              <a:solidFill>
                <a:srgbClr val="002060"/>
              </a:solidFill>
            </a:rPr>
            <a:t> </a:t>
          </a:r>
          <a:r>
            <a:rPr lang="en-US" sz="1200" kern="1200" dirty="0" err="1">
              <a:solidFill>
                <a:srgbClr val="002060"/>
              </a:solidFill>
            </a:rPr>
            <a:t>და</a:t>
          </a:r>
          <a:r>
            <a:rPr lang="ka-GE" sz="1200" kern="1200" dirty="0">
              <a:solidFill>
                <a:srgbClr val="002060"/>
              </a:solidFill>
            </a:rPr>
            <a:t> </a:t>
          </a:r>
          <a:r>
            <a:rPr lang="en-US" sz="1200" kern="1200" dirty="0" err="1">
              <a:solidFill>
                <a:srgbClr val="002060"/>
              </a:solidFill>
            </a:rPr>
            <a:t>შედეგების</a:t>
          </a:r>
          <a:r>
            <a:rPr lang="ka-GE" sz="1200" kern="1200" dirty="0">
              <a:solidFill>
                <a:srgbClr val="002060"/>
              </a:solidFill>
            </a:rPr>
            <a:t> </a:t>
          </a:r>
          <a:r>
            <a:rPr lang="en-US" sz="1200" kern="1200" dirty="0" err="1">
              <a:solidFill>
                <a:srgbClr val="002060"/>
              </a:solidFill>
            </a:rPr>
            <a:t>კუთხით</a:t>
          </a:r>
          <a:r>
            <a:rPr lang="en-US" sz="1200" kern="1200" dirty="0">
              <a:solidFill>
                <a:srgbClr val="002060"/>
              </a:solidFill>
            </a:rPr>
            <a:t>.</a:t>
          </a:r>
          <a:endParaRPr lang="en-GB" sz="1200" kern="1200" dirty="0">
            <a:solidFill>
              <a:srgbClr val="002060"/>
            </a:solidFill>
            <a:latin typeface="+mn-lt"/>
          </a:endParaRPr>
        </a:p>
      </dsp:txBody>
      <dsp:txXfrm>
        <a:off x="4635705" y="508894"/>
        <a:ext cx="3291986" cy="1850138"/>
      </dsp:txXfrm>
    </dsp:sp>
    <dsp:sp modelId="{4A112E18-4AC1-4536-B584-97A4FCE0B7B9}">
      <dsp:nvSpPr>
        <dsp:cNvPr id="0" name=""/>
        <dsp:cNvSpPr/>
      </dsp:nvSpPr>
      <dsp:spPr>
        <a:xfrm>
          <a:off x="4349924" y="367356"/>
          <a:ext cx="308641" cy="3304011"/>
        </a:xfrm>
        <a:custGeom>
          <a:avLst/>
          <a:gdLst/>
          <a:ahLst/>
          <a:cxnLst/>
          <a:rect l="0" t="0" r="0" b="0"/>
          <a:pathLst>
            <a:path>
              <a:moveTo>
                <a:pt x="0" y="0"/>
              </a:moveTo>
              <a:lnTo>
                <a:pt x="0" y="3304011"/>
              </a:lnTo>
              <a:lnTo>
                <a:pt x="308641" y="3304011"/>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E06BC7E-9881-40D4-9C33-68A49F579349}">
      <dsp:nvSpPr>
        <dsp:cNvPr id="0" name=""/>
        <dsp:cNvSpPr/>
      </dsp:nvSpPr>
      <dsp:spPr>
        <a:xfrm>
          <a:off x="4658566" y="2573908"/>
          <a:ext cx="3456100" cy="2194918"/>
        </a:xfrm>
        <a:prstGeom prst="roundRect">
          <a:avLst>
            <a:gd name="adj" fmla="val 10000"/>
          </a:avLst>
        </a:prstGeom>
        <a:solidFill>
          <a:schemeClr val="accent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mn-lt"/>
            </a:rPr>
            <a:t>ტაქსონომიის დონის შესაბამისობა ცნებასთან</a:t>
          </a:r>
          <a:endParaRPr lang="ka-GE" sz="1200" kern="1200" dirty="0">
            <a:solidFill>
              <a:srgbClr val="002060"/>
            </a:solidFill>
          </a:endParaRPr>
        </a:p>
        <a:p>
          <a:pPr marL="0" lvl="0" indent="0" algn="l" defTabSz="533400">
            <a:lnSpc>
              <a:spcPct val="90000"/>
            </a:lnSpc>
            <a:spcBef>
              <a:spcPct val="0"/>
            </a:spcBef>
            <a:spcAft>
              <a:spcPct val="35000"/>
            </a:spcAft>
            <a:buNone/>
          </a:pPr>
          <a:r>
            <a:rPr lang="en-US" sz="1200" kern="1200" dirty="0" err="1">
              <a:solidFill>
                <a:srgbClr val="002060"/>
              </a:solidFill>
            </a:rPr>
            <a:t>მოსწავლეს</a:t>
          </a:r>
          <a:r>
            <a:rPr lang="en-US"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en-US" sz="1200" kern="1200" dirty="0" err="1">
              <a:solidFill>
                <a:srgbClr val="002060"/>
              </a:solidFill>
            </a:rPr>
            <a:t>ნივთიერების</a:t>
          </a:r>
          <a:r>
            <a:rPr lang="ka-GE" sz="1200" kern="1200" dirty="0">
              <a:solidFill>
                <a:srgbClr val="002060"/>
              </a:solidFill>
            </a:rPr>
            <a:t> რაოდენობის </a:t>
          </a:r>
          <a:r>
            <a:rPr lang="en-US" sz="1200" kern="1200" dirty="0" err="1">
              <a:solidFill>
                <a:srgbClr val="002060"/>
              </a:solidFill>
            </a:rPr>
            <a:t>განსაზღვრისთვის</a:t>
          </a:r>
          <a:r>
            <a:rPr lang="ka-GE" sz="1200" kern="1200" dirty="0">
              <a:solidFill>
                <a:srgbClr val="002060"/>
              </a:solidFill>
            </a:rPr>
            <a:t> </a:t>
          </a:r>
          <a:r>
            <a:rPr lang="en-US" sz="1200" kern="1200" dirty="0" err="1">
              <a:solidFill>
                <a:srgbClr val="002060"/>
              </a:solidFill>
            </a:rPr>
            <a:t>სხვადასხვა</a:t>
          </a:r>
          <a:r>
            <a:rPr lang="en-US" sz="1200" kern="1200" dirty="0">
              <a:solidFill>
                <a:srgbClr val="002060"/>
              </a:solidFill>
            </a:rPr>
            <a:t> </a:t>
          </a:r>
          <a:r>
            <a:rPr lang="en-US" sz="1200" kern="1200" dirty="0" err="1">
              <a:solidFill>
                <a:srgbClr val="002060"/>
              </a:solidFill>
            </a:rPr>
            <a:t>მეთოდის</a:t>
          </a:r>
          <a:r>
            <a:rPr lang="en-US" sz="1200" kern="1200" dirty="0">
              <a:solidFill>
                <a:srgbClr val="002060"/>
              </a:solidFill>
            </a:rPr>
            <a:t> </a:t>
          </a:r>
          <a:r>
            <a:rPr lang="en-US" sz="1200" kern="1200" dirty="0" err="1">
              <a:solidFill>
                <a:srgbClr val="002060"/>
              </a:solidFill>
            </a:rPr>
            <a:t>გამოყენება</a:t>
          </a:r>
          <a:r>
            <a:rPr lang="en-US" sz="1200" kern="1200" dirty="0">
              <a:solidFill>
                <a:srgbClr val="002060"/>
              </a:solidFill>
            </a:rPr>
            <a:t>, </a:t>
          </a:r>
          <a:r>
            <a:rPr lang="ka-GE" sz="1200" kern="1200" dirty="0">
              <a:solidFill>
                <a:srgbClr val="002060"/>
              </a:solidFill>
            </a:rPr>
            <a:t>ნაწილაკთა რიცხვის დადგენა(</a:t>
          </a:r>
          <a:r>
            <a:rPr lang="en-US" sz="1200" kern="1200" dirty="0">
              <a:solidFill>
                <a:srgbClr val="002060"/>
              </a:solidFill>
            </a:rPr>
            <a:t>N)</a:t>
          </a:r>
          <a:r>
            <a:rPr lang="ka-GE" sz="1200" kern="1200" dirty="0">
              <a:solidFill>
                <a:srgbClr val="002060"/>
              </a:solidFill>
            </a:rPr>
            <a:t>, სწორად იყენებს ერთეულებს, გადაჰყავს სხვა ერთეულში, </a:t>
          </a:r>
          <a:r>
            <a:rPr lang="en-US" sz="1200" kern="1200" dirty="0" err="1">
              <a:solidFill>
                <a:srgbClr val="002060"/>
              </a:solidFill>
            </a:rPr>
            <a:t>შეუძლია</a:t>
          </a:r>
          <a:r>
            <a:rPr lang="en-US" sz="1200" kern="1200" dirty="0">
              <a:solidFill>
                <a:srgbClr val="002060"/>
              </a:solidFill>
            </a:rPr>
            <a:t> </a:t>
          </a:r>
          <a:r>
            <a:rPr lang="ka-GE" sz="1200" kern="1200" dirty="0">
              <a:solidFill>
                <a:srgbClr val="002060"/>
              </a:solidFill>
            </a:rPr>
            <a:t>ეს </a:t>
          </a:r>
          <a:r>
            <a:rPr lang="en-US" sz="1200" kern="1200" dirty="0" err="1">
              <a:solidFill>
                <a:srgbClr val="002060"/>
              </a:solidFill>
            </a:rPr>
            <a:t>მეთოდები</a:t>
          </a:r>
          <a:r>
            <a:rPr lang="en-US" sz="1200" kern="1200" dirty="0">
              <a:solidFill>
                <a:srgbClr val="002060"/>
              </a:solidFill>
            </a:rPr>
            <a:t> </a:t>
          </a:r>
          <a:r>
            <a:rPr lang="en-US" sz="1200" kern="1200" dirty="0" err="1">
              <a:solidFill>
                <a:srgbClr val="002060"/>
              </a:solidFill>
            </a:rPr>
            <a:t>შეუსაბამოს</a:t>
          </a:r>
          <a:r>
            <a:rPr lang="ka-GE" sz="1200" kern="1200" dirty="0">
              <a:solidFill>
                <a:srgbClr val="002060"/>
              </a:solidFill>
            </a:rPr>
            <a:t> დაკვირვების შედეგად შეგროვებულ მონაცემებს </a:t>
          </a:r>
          <a:r>
            <a:rPr lang="en-US" sz="1200" kern="1200" dirty="0" err="1">
              <a:solidFill>
                <a:srgbClr val="002060"/>
              </a:solidFill>
            </a:rPr>
            <a:t>და</a:t>
          </a:r>
          <a:r>
            <a:rPr lang="en-US" sz="1200" kern="1200" dirty="0">
              <a:solidFill>
                <a:srgbClr val="002060"/>
              </a:solidFill>
            </a:rPr>
            <a:t> </a:t>
          </a:r>
          <a:r>
            <a:rPr lang="en-US" sz="1200" kern="1200" dirty="0" err="1">
              <a:solidFill>
                <a:srgbClr val="002060"/>
              </a:solidFill>
            </a:rPr>
            <a:t>შესაბამისადსწორად</a:t>
          </a:r>
          <a:r>
            <a:rPr lang="en-US" sz="1200" kern="1200" dirty="0">
              <a:solidFill>
                <a:srgbClr val="002060"/>
              </a:solidFill>
            </a:rPr>
            <a:t> </a:t>
          </a:r>
          <a:r>
            <a:rPr lang="en-US" sz="1200" kern="1200" dirty="0" err="1">
              <a:solidFill>
                <a:srgbClr val="002060"/>
              </a:solidFill>
            </a:rPr>
            <a:t>დაგეგმოს</a:t>
          </a:r>
          <a:r>
            <a:rPr lang="en-US" sz="1200" kern="1200" dirty="0">
              <a:solidFill>
                <a:srgbClr val="002060"/>
              </a:solidFill>
            </a:rPr>
            <a:t> </a:t>
          </a:r>
          <a:r>
            <a:rPr lang="en-US" sz="1200" kern="1200" dirty="0" err="1">
              <a:solidFill>
                <a:srgbClr val="002060"/>
              </a:solidFill>
            </a:rPr>
            <a:t>კვლევა</a:t>
          </a:r>
          <a:r>
            <a:rPr lang="en-US" sz="1200" kern="1200" dirty="0">
              <a:solidFill>
                <a:srgbClr val="002060"/>
              </a:solidFill>
            </a:rPr>
            <a:t>. </a:t>
          </a:r>
          <a:r>
            <a:rPr lang="en-US" sz="1200" kern="1200" dirty="0" err="1">
              <a:solidFill>
                <a:srgbClr val="002060"/>
              </a:solidFill>
            </a:rPr>
            <a:t>ახსნას</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თუ</a:t>
          </a:r>
          <a:r>
            <a:rPr lang="en-US" sz="1200" kern="1200" dirty="0">
              <a:solidFill>
                <a:srgbClr val="002060"/>
              </a:solidFill>
            </a:rPr>
            <a:t> </a:t>
          </a:r>
          <a:r>
            <a:rPr lang="en-US" sz="1200" kern="1200" dirty="0" err="1">
              <a:solidFill>
                <a:srgbClr val="002060"/>
              </a:solidFill>
            </a:rPr>
            <a:t>რატომ</a:t>
          </a:r>
          <a:r>
            <a:rPr lang="en-US" sz="1200" kern="1200" dirty="0">
              <a:solidFill>
                <a:srgbClr val="002060"/>
              </a:solidFill>
            </a:rPr>
            <a:t> </a:t>
          </a:r>
          <a:r>
            <a:rPr lang="en-US" sz="1200" kern="1200" dirty="0" err="1">
              <a:solidFill>
                <a:srgbClr val="002060"/>
              </a:solidFill>
            </a:rPr>
            <a:t>იყენებს</a:t>
          </a:r>
          <a:r>
            <a:rPr lang="en-US" sz="1200" kern="1200" dirty="0">
              <a:solidFill>
                <a:srgbClr val="002060"/>
              </a:solidFill>
            </a:rPr>
            <a:t> </a:t>
          </a:r>
          <a:r>
            <a:rPr lang="en-US" sz="1200" kern="1200" dirty="0" err="1">
              <a:solidFill>
                <a:srgbClr val="002060"/>
              </a:solidFill>
            </a:rPr>
            <a:t>ამა</a:t>
          </a:r>
          <a:r>
            <a:rPr lang="en-US" sz="1200" kern="1200" dirty="0">
              <a:solidFill>
                <a:srgbClr val="002060"/>
              </a:solidFill>
            </a:rPr>
            <a:t> </a:t>
          </a:r>
          <a:r>
            <a:rPr lang="en-US" sz="1200" kern="1200" dirty="0" err="1">
              <a:solidFill>
                <a:srgbClr val="002060"/>
              </a:solidFill>
            </a:rPr>
            <a:t>თუ</a:t>
          </a:r>
          <a:r>
            <a:rPr lang="en-US" sz="1200" kern="1200" dirty="0">
              <a:solidFill>
                <a:srgbClr val="002060"/>
              </a:solidFill>
            </a:rPr>
            <a:t> </a:t>
          </a:r>
          <a:r>
            <a:rPr lang="en-US" sz="1200" kern="1200" dirty="0" err="1">
              <a:solidFill>
                <a:srgbClr val="002060"/>
              </a:solidFill>
            </a:rPr>
            <a:t>იმ</a:t>
          </a:r>
          <a:r>
            <a:rPr lang="en-US" sz="1200" kern="1200" dirty="0">
              <a:solidFill>
                <a:srgbClr val="002060"/>
              </a:solidFill>
            </a:rPr>
            <a:t> </a:t>
          </a:r>
          <a:r>
            <a:rPr lang="en-US" sz="1200" kern="1200" dirty="0" err="1">
              <a:solidFill>
                <a:srgbClr val="002060"/>
              </a:solidFill>
            </a:rPr>
            <a:t>გზას</a:t>
          </a:r>
          <a:r>
            <a:rPr lang="en-US" sz="1200" kern="1200" dirty="0">
              <a:solidFill>
                <a:srgbClr val="002060"/>
              </a:solidFill>
            </a:rPr>
            <a:t>.</a:t>
          </a:r>
          <a:endParaRPr lang="en-GB" sz="1200" kern="1200" dirty="0">
            <a:solidFill>
              <a:srgbClr val="002060"/>
            </a:solidFill>
            <a:latin typeface="+mn-lt"/>
          </a:endParaRPr>
        </a:p>
      </dsp:txBody>
      <dsp:txXfrm>
        <a:off x="4722853" y="2638195"/>
        <a:ext cx="3327526" cy="2066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898DE-15C7-4D7B-9107-CCB253B63162}">
      <dsp:nvSpPr>
        <dsp:cNvPr id="0" name=""/>
        <dsp:cNvSpPr/>
      </dsp:nvSpPr>
      <dsp:spPr>
        <a:xfrm>
          <a:off x="1791766" y="4"/>
          <a:ext cx="3591267" cy="385326"/>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ka-GE" sz="1200" kern="1200" dirty="0">
              <a:solidFill>
                <a:srgbClr val="002060"/>
              </a:solidFill>
              <a:latin typeface="+mn-lt"/>
            </a:rPr>
            <a:t>5. </a:t>
          </a:r>
          <a:r>
            <a:rPr lang="ka-GE" sz="1200" b="1" kern="1200" dirty="0">
              <a:solidFill>
                <a:srgbClr val="002060"/>
              </a:solidFill>
            </a:rPr>
            <a:t>აბსტრაქტული დონე</a:t>
          </a:r>
          <a:endParaRPr lang="en-GB" sz="1200" kern="1200" dirty="0">
            <a:solidFill>
              <a:srgbClr val="002060"/>
            </a:solidFill>
            <a:latin typeface="+mn-lt"/>
          </a:endParaRPr>
        </a:p>
      </dsp:txBody>
      <dsp:txXfrm>
        <a:off x="1803052" y="11290"/>
        <a:ext cx="3568695" cy="362754"/>
      </dsp:txXfrm>
    </dsp:sp>
    <dsp:sp modelId="{995252FC-4059-4C6D-A7E5-F64697B5EE03}">
      <dsp:nvSpPr>
        <dsp:cNvPr id="0" name=""/>
        <dsp:cNvSpPr/>
      </dsp:nvSpPr>
      <dsp:spPr>
        <a:xfrm>
          <a:off x="2150893" y="385331"/>
          <a:ext cx="407552" cy="1059710"/>
        </a:xfrm>
        <a:custGeom>
          <a:avLst/>
          <a:gdLst/>
          <a:ahLst/>
          <a:cxnLst/>
          <a:rect l="0" t="0" r="0" b="0"/>
          <a:pathLst>
            <a:path>
              <a:moveTo>
                <a:pt x="0" y="0"/>
              </a:moveTo>
              <a:lnTo>
                <a:pt x="0" y="1059710"/>
              </a:lnTo>
              <a:lnTo>
                <a:pt x="407552" y="1059710"/>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7705CE5-1C8A-45D8-82FE-1A25401FF3FE}">
      <dsp:nvSpPr>
        <dsp:cNvPr id="0" name=""/>
        <dsp:cNvSpPr/>
      </dsp:nvSpPr>
      <dsp:spPr>
        <a:xfrm>
          <a:off x="2558446" y="500947"/>
          <a:ext cx="3864215" cy="1888189"/>
        </a:xfrm>
        <a:prstGeom prst="roundRect">
          <a:avLst>
            <a:gd name="adj" fmla="val 10000"/>
          </a:avLst>
        </a:prstGeom>
        <a:solidFill>
          <a:schemeClr val="accent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mn-lt"/>
            </a:rPr>
            <a:t>სოლო ტაქსონომიის დონე</a:t>
          </a:r>
        </a:p>
        <a:p>
          <a:pPr marL="0" lvl="0" indent="0" algn="l" defTabSz="533400">
            <a:lnSpc>
              <a:spcPct val="90000"/>
            </a:lnSpc>
            <a:spcBef>
              <a:spcPct val="0"/>
            </a:spcBef>
            <a:spcAft>
              <a:spcPct val="35000"/>
            </a:spcAft>
            <a:buNone/>
          </a:pPr>
          <a:r>
            <a:rPr lang="en-US" sz="1200" kern="1200" dirty="0" err="1">
              <a:solidFill>
                <a:srgbClr val="002060"/>
              </a:solidFill>
            </a:rPr>
            <a:t>მოსწავლეს</a:t>
          </a:r>
          <a:r>
            <a:rPr lang="en-US" sz="1200" kern="1200" dirty="0">
              <a:solidFill>
                <a:srgbClr val="002060"/>
              </a:solidFill>
            </a:rPr>
            <a:t> </a:t>
          </a:r>
          <a:r>
            <a:rPr lang="en-US" sz="1200" kern="1200" dirty="0" err="1">
              <a:solidFill>
                <a:srgbClr val="002060"/>
              </a:solidFill>
            </a:rPr>
            <a:t>შეუძლია</a:t>
          </a:r>
          <a:r>
            <a:rPr lang="ka-GE" sz="1200" kern="1200" dirty="0">
              <a:solidFill>
                <a:srgbClr val="002060"/>
              </a:solidFill>
            </a:rPr>
            <a:t> </a:t>
          </a:r>
          <a:r>
            <a:rPr lang="en-US" sz="1200" kern="1200" dirty="0" err="1">
              <a:solidFill>
                <a:srgbClr val="002060"/>
              </a:solidFill>
            </a:rPr>
            <a:t>მოცემულის</a:t>
          </a:r>
          <a:r>
            <a:rPr lang="en-US" sz="1200" kern="1200" dirty="0">
              <a:solidFill>
                <a:srgbClr val="002060"/>
              </a:solidFill>
            </a:rPr>
            <a:t>/</a:t>
          </a:r>
          <a:r>
            <a:rPr lang="en-US" sz="1200" kern="1200" dirty="0" err="1">
              <a:solidFill>
                <a:srgbClr val="002060"/>
              </a:solidFill>
            </a:rPr>
            <a:t>შეთავაზებულის</a:t>
          </a:r>
          <a:r>
            <a:rPr lang="ka-GE" sz="1200" kern="1200" dirty="0">
              <a:solidFill>
                <a:srgbClr val="002060"/>
              </a:solidFill>
            </a:rPr>
            <a:t> </a:t>
          </a:r>
          <a:r>
            <a:rPr lang="en-US" sz="1200" kern="1200" dirty="0" err="1">
              <a:solidFill>
                <a:srgbClr val="002060"/>
              </a:solidFill>
            </a:rPr>
            <a:t>მიღმა</a:t>
          </a:r>
          <a:r>
            <a:rPr lang="en-US" sz="1200" kern="1200" dirty="0">
              <a:solidFill>
                <a:srgbClr val="002060"/>
              </a:solidFill>
            </a:rPr>
            <a:t> </a:t>
          </a:r>
          <a:r>
            <a:rPr lang="en-US" sz="1200" kern="1200" dirty="0" err="1">
              <a:solidFill>
                <a:srgbClr val="002060"/>
              </a:solidFill>
            </a:rPr>
            <a:t>სტრუქტურის</a:t>
          </a:r>
          <a:r>
            <a:rPr lang="ka-GE" sz="1200" kern="1200" dirty="0">
              <a:solidFill>
                <a:srgbClr val="002060"/>
              </a:solidFill>
            </a:rPr>
            <a:t> </a:t>
          </a:r>
          <a:r>
            <a:rPr lang="en-US" sz="1200" kern="1200" dirty="0" err="1">
              <a:solidFill>
                <a:srgbClr val="002060"/>
              </a:solidFill>
            </a:rPr>
            <a:t>განზოგადება</a:t>
          </a:r>
          <a:r>
            <a:rPr lang="en-US" sz="1200" kern="1200" dirty="0">
              <a:solidFill>
                <a:srgbClr val="002060"/>
              </a:solidFill>
            </a:rPr>
            <a:t>, </a:t>
          </a:r>
          <a:r>
            <a:rPr lang="en-US" sz="1200" kern="1200" dirty="0" err="1">
              <a:solidFill>
                <a:srgbClr val="002060"/>
              </a:solidFill>
            </a:rPr>
            <a:t>სტრუქტურის</a:t>
          </a:r>
          <a:r>
            <a:rPr lang="ka-GE" sz="1200" kern="1200" dirty="0">
              <a:solidFill>
                <a:srgbClr val="002060"/>
              </a:solidFill>
            </a:rPr>
            <a:t> </a:t>
          </a:r>
          <a:r>
            <a:rPr lang="en-US" sz="1200" kern="1200" dirty="0" err="1">
              <a:solidFill>
                <a:srgbClr val="002060"/>
              </a:solidFill>
            </a:rPr>
            <a:t>აღქმა</a:t>
          </a:r>
          <a:r>
            <a:rPr lang="en-US" sz="1200" kern="1200" dirty="0">
              <a:solidFill>
                <a:srgbClr val="002060"/>
              </a:solidFill>
            </a:rPr>
            <a:t> </a:t>
          </a:r>
          <a:r>
            <a:rPr lang="en-US" sz="1200" kern="1200" dirty="0" err="1">
              <a:solidFill>
                <a:srgbClr val="002060"/>
              </a:solidFill>
            </a:rPr>
            <a:t>მრავალი</a:t>
          </a:r>
          <a:r>
            <a:rPr lang="en-US" sz="1200" kern="1200" dirty="0">
              <a:solidFill>
                <a:srgbClr val="002060"/>
              </a:solidFill>
            </a:rPr>
            <a:t> </a:t>
          </a:r>
          <a:r>
            <a:rPr lang="en-US" sz="1200" kern="1200" dirty="0" err="1">
              <a:solidFill>
                <a:srgbClr val="002060"/>
              </a:solidFill>
            </a:rPr>
            <a:t>სხვადასხვა</a:t>
          </a:r>
          <a:r>
            <a:rPr lang="ka-GE" sz="1200" kern="1200" dirty="0">
              <a:solidFill>
                <a:srgbClr val="002060"/>
              </a:solidFill>
            </a:rPr>
            <a:t> </a:t>
          </a:r>
          <a:r>
            <a:rPr lang="en-US" sz="1200" kern="1200" dirty="0" err="1">
              <a:solidFill>
                <a:srgbClr val="002060"/>
              </a:solidFill>
            </a:rPr>
            <a:t>პერსპექტივიდან</a:t>
          </a:r>
          <a:r>
            <a:rPr lang="en-US" sz="1200" kern="1200" dirty="0">
              <a:solidFill>
                <a:srgbClr val="002060"/>
              </a:solidFill>
            </a:rPr>
            <a:t> </a:t>
          </a:r>
          <a:r>
            <a:rPr lang="en-US" sz="1200" kern="1200" dirty="0" err="1">
              <a:solidFill>
                <a:srgbClr val="002060"/>
              </a:solidFill>
            </a:rPr>
            <a:t>და</a:t>
          </a:r>
          <a:r>
            <a:rPr lang="en-US" sz="1200" kern="1200" dirty="0">
              <a:solidFill>
                <a:srgbClr val="002060"/>
              </a:solidFill>
            </a:rPr>
            <a:t> </a:t>
          </a:r>
          <a:r>
            <a:rPr lang="en-US" sz="1200" kern="1200" dirty="0" err="1">
              <a:solidFill>
                <a:srgbClr val="002060"/>
              </a:solidFill>
            </a:rPr>
            <a:t>იდეების</a:t>
          </a:r>
          <a:r>
            <a:rPr lang="ka-GE" sz="1200" kern="1200" dirty="0">
              <a:solidFill>
                <a:srgbClr val="002060"/>
              </a:solidFill>
            </a:rPr>
            <a:t> </a:t>
          </a:r>
          <a:r>
            <a:rPr lang="en-US" sz="1200" kern="1200" dirty="0" err="1">
              <a:solidFill>
                <a:srgbClr val="002060"/>
              </a:solidFill>
            </a:rPr>
            <a:t>გადატანა</a:t>
          </a:r>
          <a:r>
            <a:rPr lang="en-US" sz="1200" kern="1200" dirty="0">
              <a:solidFill>
                <a:srgbClr val="002060"/>
              </a:solidFill>
            </a:rPr>
            <a:t> </a:t>
          </a:r>
          <a:r>
            <a:rPr lang="en-US" sz="1200" kern="1200" dirty="0" err="1">
              <a:solidFill>
                <a:srgbClr val="002060"/>
              </a:solidFill>
            </a:rPr>
            <a:t>ახალ</a:t>
          </a:r>
          <a:r>
            <a:rPr lang="en-US" sz="1200" kern="1200" dirty="0">
              <a:solidFill>
                <a:srgbClr val="002060"/>
              </a:solidFill>
            </a:rPr>
            <a:t> </a:t>
          </a:r>
          <a:r>
            <a:rPr lang="en-US" sz="1200" kern="1200" dirty="0" err="1">
              <a:solidFill>
                <a:srgbClr val="002060"/>
              </a:solidFill>
            </a:rPr>
            <a:t>სფეროში</a:t>
          </a:r>
          <a:r>
            <a:rPr lang="en-US" sz="1200" kern="1200" dirty="0">
              <a:solidFill>
                <a:srgbClr val="002060"/>
              </a:solidFill>
            </a:rPr>
            <a:t>. </a:t>
          </a:r>
          <a:r>
            <a:rPr lang="en-US" sz="1200" kern="1200" dirty="0" err="1">
              <a:solidFill>
                <a:srgbClr val="002060"/>
              </a:solidFill>
            </a:rPr>
            <a:t>მას</a:t>
          </a:r>
          <a:r>
            <a:rPr lang="ka-GE"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en-US" sz="1200" kern="1200" dirty="0" err="1">
              <a:solidFill>
                <a:srgbClr val="002060"/>
              </a:solidFill>
            </a:rPr>
            <a:t>განზოგადება</a:t>
          </a:r>
          <a:r>
            <a:rPr lang="en-US" sz="1200" kern="1200" dirty="0">
              <a:solidFill>
                <a:srgbClr val="002060"/>
              </a:solidFill>
            </a:rPr>
            <a:t>,</a:t>
          </a:r>
          <a:r>
            <a:rPr lang="ka-GE" sz="1200" kern="1200" dirty="0">
              <a:solidFill>
                <a:srgbClr val="002060"/>
              </a:solidFill>
            </a:rPr>
            <a:t> </a:t>
          </a:r>
          <a:r>
            <a:rPr lang="en-US" sz="1200" kern="1200" dirty="0" err="1">
              <a:solidFill>
                <a:srgbClr val="002060"/>
              </a:solidFill>
            </a:rPr>
            <a:t>ჰიპოთეზის</a:t>
          </a:r>
          <a:r>
            <a:rPr lang="en-US" sz="1200" kern="1200" dirty="0">
              <a:solidFill>
                <a:srgbClr val="002060"/>
              </a:solidFill>
            </a:rPr>
            <a:t> </a:t>
          </a:r>
          <a:r>
            <a:rPr lang="en-US" sz="1200" kern="1200" dirty="0" err="1">
              <a:solidFill>
                <a:srgbClr val="002060"/>
              </a:solidFill>
            </a:rPr>
            <a:t>წამოყენება</a:t>
          </a:r>
          <a:r>
            <a:rPr lang="en-US" sz="1200" kern="1200" dirty="0">
              <a:solidFill>
                <a:srgbClr val="002060"/>
              </a:solidFill>
            </a:rPr>
            <a:t>, </a:t>
          </a:r>
          <a:r>
            <a:rPr lang="en-US" sz="1200" kern="1200" dirty="0" err="1">
              <a:solidFill>
                <a:srgbClr val="002060"/>
              </a:solidFill>
            </a:rPr>
            <a:t>კრიტიკა</a:t>
          </a:r>
          <a:r>
            <a:rPr lang="ka-GE" sz="1200" kern="1200" dirty="0">
              <a:solidFill>
                <a:srgbClr val="002060"/>
              </a:solidFill>
            </a:rPr>
            <a:t> </a:t>
          </a:r>
          <a:r>
            <a:rPr lang="en-US" sz="1200" kern="1200" dirty="0" err="1">
              <a:solidFill>
                <a:srgbClr val="002060"/>
              </a:solidFill>
            </a:rPr>
            <a:t>ან</a:t>
          </a:r>
          <a:r>
            <a:rPr lang="en-US" sz="1200" kern="1200" dirty="0">
              <a:solidFill>
                <a:srgbClr val="002060"/>
              </a:solidFill>
            </a:rPr>
            <a:t> </a:t>
          </a:r>
          <a:r>
            <a:rPr lang="en-US" sz="1200" kern="1200" dirty="0" err="1">
              <a:solidFill>
                <a:srgbClr val="002060"/>
              </a:solidFill>
            </a:rPr>
            <a:t>თეორიის</a:t>
          </a:r>
          <a:r>
            <a:rPr lang="en-US" sz="1200" kern="1200" dirty="0">
              <a:solidFill>
                <a:srgbClr val="002060"/>
              </a:solidFill>
            </a:rPr>
            <a:t> </a:t>
          </a:r>
          <a:r>
            <a:rPr lang="en-US" sz="1200" kern="1200" dirty="0" err="1">
              <a:solidFill>
                <a:srgbClr val="002060"/>
              </a:solidFill>
            </a:rPr>
            <a:t>ჩამოყალიბება</a:t>
          </a:r>
          <a:r>
            <a:rPr lang="en-US" sz="1200" kern="1200" dirty="0">
              <a:solidFill>
                <a:srgbClr val="002060"/>
              </a:solidFill>
            </a:rPr>
            <a:t>.</a:t>
          </a:r>
          <a:endParaRPr lang="en-GB" sz="1200" kern="1200" dirty="0">
            <a:solidFill>
              <a:srgbClr val="002060"/>
            </a:solidFill>
            <a:latin typeface="+mn-lt"/>
          </a:endParaRPr>
        </a:p>
      </dsp:txBody>
      <dsp:txXfrm>
        <a:off x="2613749" y="556250"/>
        <a:ext cx="3753609" cy="1777583"/>
      </dsp:txXfrm>
    </dsp:sp>
    <dsp:sp modelId="{9A5D68E8-1AC4-4EAB-BE1F-E98703291998}">
      <dsp:nvSpPr>
        <dsp:cNvPr id="0" name=""/>
        <dsp:cNvSpPr/>
      </dsp:nvSpPr>
      <dsp:spPr>
        <a:xfrm>
          <a:off x="2150893" y="385331"/>
          <a:ext cx="421301" cy="3437565"/>
        </a:xfrm>
        <a:custGeom>
          <a:avLst/>
          <a:gdLst/>
          <a:ahLst/>
          <a:cxnLst/>
          <a:rect l="0" t="0" r="0" b="0"/>
          <a:pathLst>
            <a:path>
              <a:moveTo>
                <a:pt x="0" y="0"/>
              </a:moveTo>
              <a:lnTo>
                <a:pt x="0" y="3437565"/>
              </a:lnTo>
              <a:lnTo>
                <a:pt x="421301" y="3437565"/>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E998506F-4E69-4868-BB00-21F2948C9A6A}">
      <dsp:nvSpPr>
        <dsp:cNvPr id="0" name=""/>
        <dsp:cNvSpPr/>
      </dsp:nvSpPr>
      <dsp:spPr>
        <a:xfrm>
          <a:off x="2572194" y="2687298"/>
          <a:ext cx="3808900" cy="2271197"/>
        </a:xfrm>
        <a:prstGeom prst="roundRect">
          <a:avLst>
            <a:gd name="adj" fmla="val 10000"/>
          </a:avLst>
        </a:prstGeom>
        <a:solidFill>
          <a:schemeClr val="accent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ka-GE" sz="1200" b="1" kern="1200" dirty="0">
              <a:solidFill>
                <a:srgbClr val="002060"/>
              </a:solidFill>
              <a:latin typeface="+mn-lt"/>
            </a:rPr>
            <a:t>ტაქსონომიის დონის შესაბამისობა ცნებასთან</a:t>
          </a:r>
        </a:p>
        <a:p>
          <a:pPr marL="0" lvl="0" indent="0" algn="l" defTabSz="533400">
            <a:lnSpc>
              <a:spcPct val="90000"/>
            </a:lnSpc>
            <a:spcBef>
              <a:spcPct val="0"/>
            </a:spcBef>
            <a:spcAft>
              <a:spcPct val="35000"/>
            </a:spcAft>
            <a:buNone/>
          </a:pPr>
          <a:r>
            <a:rPr lang="en-US" sz="1200" kern="1200" dirty="0" err="1">
              <a:solidFill>
                <a:srgbClr val="002060"/>
              </a:solidFill>
            </a:rPr>
            <a:t>მოსწავლეს</a:t>
          </a:r>
          <a:r>
            <a:rPr lang="en-US"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en-US" sz="1200" kern="1200" dirty="0" err="1">
              <a:solidFill>
                <a:srgbClr val="002060"/>
              </a:solidFill>
            </a:rPr>
            <a:t>მეთოდი</a:t>
          </a:r>
          <a:r>
            <a:rPr lang="ka-GE" sz="1200" kern="1200" dirty="0">
              <a:solidFill>
                <a:srgbClr val="002060"/>
              </a:solidFill>
            </a:rPr>
            <a:t> </a:t>
          </a:r>
          <a:r>
            <a:rPr lang="en-US" sz="1200" kern="1200" dirty="0" err="1">
              <a:solidFill>
                <a:srgbClr val="002060"/>
              </a:solidFill>
            </a:rPr>
            <a:t>შეუსაბამოს</a:t>
          </a:r>
          <a:r>
            <a:rPr lang="en-US" sz="1200" kern="1200" dirty="0">
              <a:solidFill>
                <a:srgbClr val="002060"/>
              </a:solidFill>
            </a:rPr>
            <a:t> </a:t>
          </a:r>
          <a:r>
            <a:rPr lang="ka-GE" sz="1200" kern="1200" dirty="0">
              <a:solidFill>
                <a:srgbClr val="002060"/>
              </a:solidFill>
            </a:rPr>
            <a:t>შეგროვებულ მონაცემებს </a:t>
          </a:r>
          <a:r>
            <a:rPr lang="en-US" sz="1200" kern="1200" dirty="0" err="1">
              <a:solidFill>
                <a:srgbClr val="002060"/>
              </a:solidFill>
            </a:rPr>
            <a:t>და</a:t>
          </a:r>
          <a:r>
            <a:rPr lang="ka-GE" sz="1200" kern="1200" dirty="0">
              <a:solidFill>
                <a:srgbClr val="002060"/>
              </a:solidFill>
            </a:rPr>
            <a:t> </a:t>
          </a:r>
          <a:r>
            <a:rPr lang="en-US" sz="1200" kern="1200" dirty="0" err="1">
              <a:solidFill>
                <a:srgbClr val="002060"/>
              </a:solidFill>
            </a:rPr>
            <a:t>შესაბამისად</a:t>
          </a:r>
          <a:r>
            <a:rPr lang="en-US" sz="1200" kern="1200" dirty="0">
              <a:solidFill>
                <a:srgbClr val="002060"/>
              </a:solidFill>
            </a:rPr>
            <a:t> </a:t>
          </a:r>
          <a:r>
            <a:rPr lang="en-US" sz="1200" kern="1200" dirty="0" err="1">
              <a:solidFill>
                <a:srgbClr val="002060"/>
              </a:solidFill>
            </a:rPr>
            <a:t>სწორად</a:t>
          </a:r>
          <a:r>
            <a:rPr lang="en-US" sz="1200" kern="1200" dirty="0">
              <a:solidFill>
                <a:srgbClr val="002060"/>
              </a:solidFill>
            </a:rPr>
            <a:t> </a:t>
          </a:r>
          <a:r>
            <a:rPr lang="en-US" sz="1200" kern="1200" dirty="0" err="1">
              <a:solidFill>
                <a:srgbClr val="002060"/>
              </a:solidFill>
            </a:rPr>
            <a:t>დაგეგმოს</a:t>
          </a:r>
          <a:r>
            <a:rPr lang="ka-GE" sz="1200" kern="1200" dirty="0">
              <a:solidFill>
                <a:srgbClr val="002060"/>
              </a:solidFill>
            </a:rPr>
            <a:t> </a:t>
          </a:r>
          <a:r>
            <a:rPr lang="en-US" sz="1200" kern="1200" dirty="0" err="1">
              <a:solidFill>
                <a:srgbClr val="002060"/>
              </a:solidFill>
            </a:rPr>
            <a:t>კვლევა</a:t>
          </a:r>
          <a:r>
            <a:rPr lang="en-US" sz="1200" kern="1200" dirty="0">
              <a:solidFill>
                <a:srgbClr val="002060"/>
              </a:solidFill>
            </a:rPr>
            <a:t>. </a:t>
          </a:r>
          <a:r>
            <a:rPr lang="en-US" sz="1200" kern="1200" dirty="0" err="1">
              <a:solidFill>
                <a:srgbClr val="002060"/>
              </a:solidFill>
            </a:rPr>
            <a:t>ახსნას</a:t>
          </a:r>
          <a:r>
            <a:rPr lang="en-US" sz="1200" kern="1200" dirty="0">
              <a:solidFill>
                <a:srgbClr val="002060"/>
              </a:solidFill>
            </a:rPr>
            <a:t>, </a:t>
          </a:r>
          <a:r>
            <a:rPr lang="en-US" sz="1200" kern="1200" dirty="0" err="1">
              <a:solidFill>
                <a:srgbClr val="002060"/>
              </a:solidFill>
            </a:rPr>
            <a:t>თუ</a:t>
          </a:r>
          <a:r>
            <a:rPr lang="en-US" sz="1200" kern="1200" dirty="0">
              <a:solidFill>
                <a:srgbClr val="002060"/>
              </a:solidFill>
            </a:rPr>
            <a:t> </a:t>
          </a:r>
          <a:r>
            <a:rPr lang="en-US" sz="1200" kern="1200" dirty="0" err="1">
              <a:solidFill>
                <a:srgbClr val="002060"/>
              </a:solidFill>
            </a:rPr>
            <a:t>რატომ</a:t>
          </a:r>
          <a:r>
            <a:rPr lang="en-US" sz="1200" kern="1200" dirty="0">
              <a:solidFill>
                <a:srgbClr val="002060"/>
              </a:solidFill>
            </a:rPr>
            <a:t> </a:t>
          </a:r>
          <a:r>
            <a:rPr lang="en-US" sz="1200" kern="1200" dirty="0" err="1">
              <a:solidFill>
                <a:srgbClr val="002060"/>
              </a:solidFill>
            </a:rPr>
            <a:t>იყენებს</a:t>
          </a:r>
          <a:r>
            <a:rPr lang="ka-GE" sz="1200" kern="1200" dirty="0">
              <a:solidFill>
                <a:srgbClr val="002060"/>
              </a:solidFill>
            </a:rPr>
            <a:t> </a:t>
          </a:r>
          <a:r>
            <a:rPr lang="en-US" sz="1200" kern="1200" dirty="0" err="1">
              <a:solidFill>
                <a:srgbClr val="002060"/>
              </a:solidFill>
            </a:rPr>
            <a:t>ამა</a:t>
          </a:r>
          <a:r>
            <a:rPr lang="en-US" sz="1200" kern="1200" dirty="0">
              <a:solidFill>
                <a:srgbClr val="002060"/>
              </a:solidFill>
            </a:rPr>
            <a:t> </a:t>
          </a:r>
          <a:r>
            <a:rPr lang="en-US" sz="1200" kern="1200" dirty="0" err="1">
              <a:solidFill>
                <a:srgbClr val="002060"/>
              </a:solidFill>
            </a:rPr>
            <a:t>თუ</a:t>
          </a:r>
          <a:r>
            <a:rPr lang="en-US" sz="1200" kern="1200" dirty="0">
              <a:solidFill>
                <a:srgbClr val="002060"/>
              </a:solidFill>
            </a:rPr>
            <a:t> </a:t>
          </a:r>
          <a:r>
            <a:rPr lang="en-US" sz="1200" kern="1200" dirty="0" err="1">
              <a:solidFill>
                <a:srgbClr val="002060"/>
              </a:solidFill>
            </a:rPr>
            <a:t>იმ</a:t>
          </a:r>
          <a:r>
            <a:rPr lang="en-US" sz="1200" kern="1200" dirty="0">
              <a:solidFill>
                <a:srgbClr val="002060"/>
              </a:solidFill>
            </a:rPr>
            <a:t> </a:t>
          </a:r>
          <a:r>
            <a:rPr lang="en-US" sz="1200" kern="1200" dirty="0" err="1">
              <a:solidFill>
                <a:srgbClr val="002060"/>
              </a:solidFill>
            </a:rPr>
            <a:t>გზას</a:t>
          </a:r>
          <a:r>
            <a:rPr lang="en-US" sz="1200" kern="1200" dirty="0">
              <a:solidFill>
                <a:srgbClr val="002060"/>
              </a:solidFill>
            </a:rPr>
            <a:t>. </a:t>
          </a:r>
          <a:r>
            <a:rPr lang="en-US" sz="1200" kern="1200" dirty="0" err="1">
              <a:solidFill>
                <a:srgbClr val="002060"/>
              </a:solidFill>
            </a:rPr>
            <a:t>შეუძლია</a:t>
          </a:r>
          <a:r>
            <a:rPr lang="en-US" sz="1200" kern="1200" dirty="0">
              <a:solidFill>
                <a:srgbClr val="002060"/>
              </a:solidFill>
            </a:rPr>
            <a:t> </a:t>
          </a:r>
          <a:r>
            <a:rPr lang="ka-GE" sz="1200" kern="1200" dirty="0">
              <a:solidFill>
                <a:srgbClr val="002060"/>
              </a:solidFill>
            </a:rPr>
            <a:t>ინტრნეტით მოიძიოს ინფორმაცია მიკრო და მაკრო ელემენტების დღიური ნორმის შესახებ და შეუსაბამოს მინერალური წყალის შესაბამისი რაოდენობა. მსგავსი გამოთვლები აწარმოოს სხვა ნებისმიერი მინერალური წყლის მონაცემებზე. </a:t>
          </a:r>
          <a:endParaRPr lang="en-GB" sz="1200" kern="1200" dirty="0">
            <a:solidFill>
              <a:srgbClr val="002060"/>
            </a:solidFill>
            <a:latin typeface="+mn-lt"/>
          </a:endParaRPr>
        </a:p>
      </dsp:txBody>
      <dsp:txXfrm>
        <a:off x="2638715" y="2753819"/>
        <a:ext cx="3675858" cy="213815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19515fe0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19515fe0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1abfbaf28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1abfbaf28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12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419515fe0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419515fe0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_33">
    <p:bg>
      <p:bgPr>
        <a:no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3" name="Google Shape;13;p3"/>
          <p:cNvSpPr txBox="1">
            <a:spLocks noGrp="1"/>
          </p:cNvSpPr>
          <p:nvPr>
            <p:ph type="ctrTitle" idx="2"/>
          </p:nvPr>
        </p:nvSpPr>
        <p:spPr>
          <a:xfrm>
            <a:off x="390296" y="201653"/>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14" name="Google Shape;14;p3"/>
          <p:cNvSpPr txBox="1">
            <a:spLocks noGrp="1"/>
          </p:cNvSpPr>
          <p:nvPr>
            <p:ph type="subTitle" idx="1"/>
          </p:nvPr>
        </p:nvSpPr>
        <p:spPr>
          <a:xfrm>
            <a:off x="690446" y="656478"/>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sz="900"/>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15" name="Google Shape;15;p3"/>
          <p:cNvSpPr txBox="1">
            <a:spLocks noGrp="1"/>
          </p:cNvSpPr>
          <p:nvPr>
            <p:ph type="title" idx="3" hasCustomPrompt="1"/>
          </p:nvPr>
        </p:nvSpPr>
        <p:spPr>
          <a:xfrm>
            <a:off x="2118448" y="54444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title" idx="4" hasCustomPrompt="1"/>
          </p:nvPr>
        </p:nvSpPr>
        <p:spPr>
          <a:xfrm>
            <a:off x="2105406" y="151580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a:spLocks noGrp="1"/>
          </p:cNvSpPr>
          <p:nvPr>
            <p:ph type="title" idx="5" hasCustomPrompt="1"/>
          </p:nvPr>
        </p:nvSpPr>
        <p:spPr>
          <a:xfrm>
            <a:off x="2105406" y="248716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title" idx="6" hasCustomPrompt="1"/>
          </p:nvPr>
        </p:nvSpPr>
        <p:spPr>
          <a:xfrm>
            <a:off x="5922008" y="2092638"/>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title" idx="7" hasCustomPrompt="1"/>
          </p:nvPr>
        </p:nvSpPr>
        <p:spPr>
          <a:xfrm>
            <a:off x="5922008" y="3112336"/>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title" idx="8" hasCustomPrompt="1"/>
          </p:nvPr>
        </p:nvSpPr>
        <p:spPr>
          <a:xfrm>
            <a:off x="5922008" y="4132033"/>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a:off x="390296" y="1167854"/>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2" name="Google Shape;22;p3"/>
          <p:cNvSpPr txBox="1">
            <a:spLocks noGrp="1"/>
          </p:cNvSpPr>
          <p:nvPr>
            <p:ph type="subTitle" idx="13"/>
          </p:nvPr>
        </p:nvSpPr>
        <p:spPr>
          <a:xfrm>
            <a:off x="690446" y="1622677"/>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sz="900"/>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ctrTitle" idx="14"/>
          </p:nvPr>
        </p:nvSpPr>
        <p:spPr>
          <a:xfrm>
            <a:off x="390296" y="2141336"/>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 name="Google Shape;24;p3"/>
          <p:cNvSpPr txBox="1">
            <a:spLocks noGrp="1"/>
          </p:cNvSpPr>
          <p:nvPr>
            <p:ph type="subTitle" idx="15"/>
          </p:nvPr>
        </p:nvSpPr>
        <p:spPr>
          <a:xfrm>
            <a:off x="690446" y="2596156"/>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sz="900"/>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25" name="Google Shape;25;p3"/>
          <p:cNvSpPr txBox="1">
            <a:spLocks noGrp="1"/>
          </p:cNvSpPr>
          <p:nvPr>
            <p:ph type="ctrTitle" idx="16"/>
          </p:nvPr>
        </p:nvSpPr>
        <p:spPr>
          <a:xfrm>
            <a:off x="6811558" y="1775180"/>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6" name="Google Shape;26;p3"/>
          <p:cNvSpPr txBox="1">
            <a:spLocks noGrp="1"/>
          </p:cNvSpPr>
          <p:nvPr>
            <p:ph type="subTitle" idx="17"/>
          </p:nvPr>
        </p:nvSpPr>
        <p:spPr>
          <a:xfrm>
            <a:off x="6811558" y="2230005"/>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7" name="Google Shape;27;p3"/>
          <p:cNvSpPr txBox="1">
            <a:spLocks noGrp="1"/>
          </p:cNvSpPr>
          <p:nvPr>
            <p:ph type="ctrTitle" idx="18"/>
          </p:nvPr>
        </p:nvSpPr>
        <p:spPr>
          <a:xfrm>
            <a:off x="6811558" y="2799095"/>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9"/>
          </p:nvPr>
        </p:nvSpPr>
        <p:spPr>
          <a:xfrm>
            <a:off x="6811558" y="3253917"/>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ctrTitle" idx="20"/>
          </p:nvPr>
        </p:nvSpPr>
        <p:spPr>
          <a:xfrm>
            <a:off x="6811558" y="3811353"/>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0" name="Google Shape;30;p3"/>
          <p:cNvSpPr txBox="1">
            <a:spLocks noGrp="1"/>
          </p:cNvSpPr>
          <p:nvPr>
            <p:ph type="subTitle" idx="21"/>
          </p:nvPr>
        </p:nvSpPr>
        <p:spPr>
          <a:xfrm>
            <a:off x="6811558" y="4266173"/>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1">
  <p:cSld name="CUSTOM_18">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a:endParaRPr/>
          </a:p>
        </p:txBody>
      </p:sp>
      <p:sp>
        <p:nvSpPr>
          <p:cNvPr id="33" name="Google Shape;33;p4"/>
          <p:cNvSpPr txBox="1">
            <a:spLocks noGrp="1"/>
          </p:cNvSpPr>
          <p:nvPr>
            <p:ph type="title" idx="2" hasCustomPrompt="1"/>
          </p:nvPr>
        </p:nvSpPr>
        <p:spPr>
          <a:xfrm flipH="1">
            <a:off x="1147579" y="232385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subTitle" idx="1"/>
          </p:nvPr>
        </p:nvSpPr>
        <p:spPr>
          <a:xfrm>
            <a:off x="1147575" y="402895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p:cSld name="CUSTOM_1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2638350" y="376498"/>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37" name="Google Shape;37;p5"/>
          <p:cNvSpPr txBox="1">
            <a:spLocks noGrp="1"/>
          </p:cNvSpPr>
          <p:nvPr>
            <p:ph type="subTitle" idx="1"/>
          </p:nvPr>
        </p:nvSpPr>
        <p:spPr>
          <a:xfrm>
            <a:off x="2459550" y="2314225"/>
            <a:ext cx="42249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5">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2">
  <p:cSld name="CUSTOM_2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ctrTitle"/>
          </p:nvPr>
        </p:nvSpPr>
        <p:spPr>
          <a:xfrm flipH="1">
            <a:off x="2747779" y="26356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rgbClr val="FFFFFF"/>
              </a:buClr>
              <a:buSzPts val="6500"/>
              <a:buNone/>
              <a:defRPr sz="6500">
                <a:solidFill>
                  <a:srgbClr val="FFFFFF"/>
                </a:solidFill>
              </a:defRPr>
            </a:lvl2pPr>
            <a:lvl3pPr lvl="2" algn="r" rtl="0">
              <a:spcBef>
                <a:spcPts val="0"/>
              </a:spcBef>
              <a:spcAft>
                <a:spcPts val="0"/>
              </a:spcAft>
              <a:buClr>
                <a:srgbClr val="FFFFFF"/>
              </a:buClr>
              <a:buSzPts val="6500"/>
              <a:buNone/>
              <a:defRPr sz="6500">
                <a:solidFill>
                  <a:srgbClr val="FFFFFF"/>
                </a:solidFill>
              </a:defRPr>
            </a:lvl3pPr>
            <a:lvl4pPr lvl="3" algn="r" rtl="0">
              <a:spcBef>
                <a:spcPts val="0"/>
              </a:spcBef>
              <a:spcAft>
                <a:spcPts val="0"/>
              </a:spcAft>
              <a:buClr>
                <a:srgbClr val="FFFFFF"/>
              </a:buClr>
              <a:buSzPts val="6500"/>
              <a:buNone/>
              <a:defRPr sz="6500">
                <a:solidFill>
                  <a:srgbClr val="FFFFFF"/>
                </a:solidFill>
              </a:defRPr>
            </a:lvl4pPr>
            <a:lvl5pPr lvl="4" algn="r" rtl="0">
              <a:spcBef>
                <a:spcPts val="0"/>
              </a:spcBef>
              <a:spcAft>
                <a:spcPts val="0"/>
              </a:spcAft>
              <a:buClr>
                <a:srgbClr val="FFFFFF"/>
              </a:buClr>
              <a:buSzPts val="6500"/>
              <a:buNone/>
              <a:defRPr sz="6500">
                <a:solidFill>
                  <a:srgbClr val="FFFFFF"/>
                </a:solidFill>
              </a:defRPr>
            </a:lvl5pPr>
            <a:lvl6pPr lvl="5" algn="r" rtl="0">
              <a:spcBef>
                <a:spcPts val="0"/>
              </a:spcBef>
              <a:spcAft>
                <a:spcPts val="0"/>
              </a:spcAft>
              <a:buClr>
                <a:srgbClr val="FFFFFF"/>
              </a:buClr>
              <a:buSzPts val="6500"/>
              <a:buNone/>
              <a:defRPr sz="6500">
                <a:solidFill>
                  <a:srgbClr val="FFFFFF"/>
                </a:solidFill>
              </a:defRPr>
            </a:lvl6pPr>
            <a:lvl7pPr lvl="6" algn="r" rtl="0">
              <a:spcBef>
                <a:spcPts val="0"/>
              </a:spcBef>
              <a:spcAft>
                <a:spcPts val="0"/>
              </a:spcAft>
              <a:buClr>
                <a:srgbClr val="FFFFFF"/>
              </a:buClr>
              <a:buSzPts val="6500"/>
              <a:buNone/>
              <a:defRPr sz="6500">
                <a:solidFill>
                  <a:srgbClr val="FFFFFF"/>
                </a:solidFill>
              </a:defRPr>
            </a:lvl7pPr>
            <a:lvl8pPr lvl="7" algn="r" rtl="0">
              <a:spcBef>
                <a:spcPts val="0"/>
              </a:spcBef>
              <a:spcAft>
                <a:spcPts val="0"/>
              </a:spcAft>
              <a:buClr>
                <a:srgbClr val="FFFFFF"/>
              </a:buClr>
              <a:buSzPts val="6500"/>
              <a:buNone/>
              <a:defRPr sz="6500">
                <a:solidFill>
                  <a:srgbClr val="FFFFFF"/>
                </a:solidFill>
              </a:defRPr>
            </a:lvl8pPr>
            <a:lvl9pPr lvl="8" algn="r" rtl="0">
              <a:spcBef>
                <a:spcPts val="0"/>
              </a:spcBef>
              <a:spcAft>
                <a:spcPts val="0"/>
              </a:spcAft>
              <a:buClr>
                <a:srgbClr val="FFFFFF"/>
              </a:buClr>
              <a:buSzPts val="6500"/>
              <a:buNone/>
              <a:defRPr sz="6500">
                <a:solidFill>
                  <a:srgbClr val="FFFFFF"/>
                </a:solidFill>
              </a:defRPr>
            </a:lvl9pPr>
          </a:lstStyle>
          <a:p>
            <a:endParaRPr/>
          </a:p>
        </p:txBody>
      </p:sp>
      <p:sp>
        <p:nvSpPr>
          <p:cNvPr id="42" name="Google Shape;42;p7"/>
          <p:cNvSpPr txBox="1">
            <a:spLocks noGrp="1"/>
          </p:cNvSpPr>
          <p:nvPr>
            <p:ph type="title" idx="2" hasCustomPrompt="1"/>
          </p:nvPr>
        </p:nvSpPr>
        <p:spPr>
          <a:xfrm flipH="1">
            <a:off x="4964179" y="23238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7"/>
          <p:cNvSpPr txBox="1">
            <a:spLocks noGrp="1"/>
          </p:cNvSpPr>
          <p:nvPr>
            <p:ph type="subTitle" idx="1"/>
          </p:nvPr>
        </p:nvSpPr>
        <p:spPr>
          <a:xfrm>
            <a:off x="3718579" y="4030481"/>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p:cSld name="CUSTOM_26">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50" name="Google Shape;50;p9"/>
          <p:cNvSpPr txBox="1">
            <a:spLocks noGrp="1"/>
          </p:cNvSpPr>
          <p:nvPr>
            <p:ph type="title" idx="2" hasCustomPrompt="1"/>
          </p:nvPr>
        </p:nvSpPr>
        <p:spPr>
          <a:xfrm>
            <a:off x="1086651" y="14751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9"/>
          <p:cNvSpPr txBox="1">
            <a:spLocks noGrp="1"/>
          </p:cNvSpPr>
          <p:nvPr>
            <p:ph type="subTitle" idx="1"/>
          </p:nvPr>
        </p:nvSpPr>
        <p:spPr>
          <a:xfrm flipH="1">
            <a:off x="3481677" y="1666454"/>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52" name="Google Shape;52;p9"/>
          <p:cNvSpPr txBox="1">
            <a:spLocks noGrp="1"/>
          </p:cNvSpPr>
          <p:nvPr>
            <p:ph type="title" idx="3" hasCustomPrompt="1"/>
          </p:nvPr>
        </p:nvSpPr>
        <p:spPr>
          <a:xfrm>
            <a:off x="2298451" y="2475350"/>
            <a:ext cx="17637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9"/>
          <p:cNvSpPr txBox="1">
            <a:spLocks noGrp="1"/>
          </p:cNvSpPr>
          <p:nvPr>
            <p:ph type="subTitle" idx="4"/>
          </p:nvPr>
        </p:nvSpPr>
        <p:spPr>
          <a:xfrm flipH="1">
            <a:off x="4568051" y="2688425"/>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54" name="Google Shape;54;p9"/>
          <p:cNvSpPr txBox="1">
            <a:spLocks noGrp="1"/>
          </p:cNvSpPr>
          <p:nvPr>
            <p:ph type="title" idx="5" hasCustomPrompt="1"/>
          </p:nvPr>
        </p:nvSpPr>
        <p:spPr>
          <a:xfrm>
            <a:off x="3353176" y="35136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9"/>
          <p:cNvSpPr txBox="1">
            <a:spLocks noGrp="1"/>
          </p:cNvSpPr>
          <p:nvPr>
            <p:ph type="subTitle" idx="6"/>
          </p:nvPr>
        </p:nvSpPr>
        <p:spPr>
          <a:xfrm flipH="1">
            <a:off x="5671490" y="3709941"/>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24">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58" name="Google Shape;58;p10"/>
          <p:cNvSpPr txBox="1">
            <a:spLocks noGrp="1"/>
          </p:cNvSpPr>
          <p:nvPr>
            <p:ph type="ctrTitle" idx="2"/>
          </p:nvPr>
        </p:nvSpPr>
        <p:spPr>
          <a:xfrm>
            <a:off x="561600" y="2804713"/>
            <a:ext cx="26736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59" name="Google Shape;59;p10"/>
          <p:cNvSpPr txBox="1">
            <a:spLocks noGrp="1"/>
          </p:cNvSpPr>
          <p:nvPr>
            <p:ph type="subTitle" idx="1"/>
          </p:nvPr>
        </p:nvSpPr>
        <p:spPr>
          <a:xfrm>
            <a:off x="872450" y="3090475"/>
            <a:ext cx="20520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solidFill>
                  <a:srgbClr val="000000"/>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60" name="Google Shape;60;p10"/>
          <p:cNvSpPr txBox="1">
            <a:spLocks noGrp="1"/>
          </p:cNvSpPr>
          <p:nvPr>
            <p:ph type="ctrTitle" idx="3"/>
          </p:nvPr>
        </p:nvSpPr>
        <p:spPr>
          <a:xfrm>
            <a:off x="3235200" y="2804713"/>
            <a:ext cx="26736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61" name="Google Shape;61;p10"/>
          <p:cNvSpPr txBox="1">
            <a:spLocks noGrp="1"/>
          </p:cNvSpPr>
          <p:nvPr>
            <p:ph type="subTitle" idx="4"/>
          </p:nvPr>
        </p:nvSpPr>
        <p:spPr>
          <a:xfrm>
            <a:off x="3462900" y="2036750"/>
            <a:ext cx="2218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solidFill>
                  <a:srgbClr val="000000"/>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62" name="Google Shape;62;p10"/>
          <p:cNvSpPr txBox="1">
            <a:spLocks noGrp="1"/>
          </p:cNvSpPr>
          <p:nvPr>
            <p:ph type="ctrTitle" idx="5"/>
          </p:nvPr>
        </p:nvSpPr>
        <p:spPr>
          <a:xfrm>
            <a:off x="5908800" y="2804713"/>
            <a:ext cx="26736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63" name="Google Shape;63;p10"/>
          <p:cNvSpPr txBox="1">
            <a:spLocks noGrp="1"/>
          </p:cNvSpPr>
          <p:nvPr>
            <p:ph type="subTitle" idx="6"/>
          </p:nvPr>
        </p:nvSpPr>
        <p:spPr>
          <a:xfrm>
            <a:off x="6136500" y="3090475"/>
            <a:ext cx="2218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solidFill>
                  <a:srgbClr val="000000"/>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6">
  <p:cSld name="CUSTOM_31">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ctrTitle"/>
          </p:nvPr>
        </p:nvSpPr>
        <p:spPr>
          <a:xfrm flipH="1">
            <a:off x="1698072" y="21784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rgbClr val="FFFFFF"/>
              </a:buClr>
              <a:buSzPts val="6500"/>
              <a:buNone/>
              <a:defRPr sz="6500">
                <a:solidFill>
                  <a:srgbClr val="FFFFFF"/>
                </a:solidFill>
              </a:defRPr>
            </a:lvl2pPr>
            <a:lvl3pPr lvl="2" algn="r" rtl="0">
              <a:spcBef>
                <a:spcPts val="0"/>
              </a:spcBef>
              <a:spcAft>
                <a:spcPts val="0"/>
              </a:spcAft>
              <a:buClr>
                <a:srgbClr val="FFFFFF"/>
              </a:buClr>
              <a:buSzPts val="6500"/>
              <a:buNone/>
              <a:defRPr sz="6500">
                <a:solidFill>
                  <a:srgbClr val="FFFFFF"/>
                </a:solidFill>
              </a:defRPr>
            </a:lvl3pPr>
            <a:lvl4pPr lvl="3" algn="r" rtl="0">
              <a:spcBef>
                <a:spcPts val="0"/>
              </a:spcBef>
              <a:spcAft>
                <a:spcPts val="0"/>
              </a:spcAft>
              <a:buClr>
                <a:srgbClr val="FFFFFF"/>
              </a:buClr>
              <a:buSzPts val="6500"/>
              <a:buNone/>
              <a:defRPr sz="6500">
                <a:solidFill>
                  <a:srgbClr val="FFFFFF"/>
                </a:solidFill>
              </a:defRPr>
            </a:lvl4pPr>
            <a:lvl5pPr lvl="4" algn="r" rtl="0">
              <a:spcBef>
                <a:spcPts val="0"/>
              </a:spcBef>
              <a:spcAft>
                <a:spcPts val="0"/>
              </a:spcAft>
              <a:buClr>
                <a:srgbClr val="FFFFFF"/>
              </a:buClr>
              <a:buSzPts val="6500"/>
              <a:buNone/>
              <a:defRPr sz="6500">
                <a:solidFill>
                  <a:srgbClr val="FFFFFF"/>
                </a:solidFill>
              </a:defRPr>
            </a:lvl5pPr>
            <a:lvl6pPr lvl="5" algn="r" rtl="0">
              <a:spcBef>
                <a:spcPts val="0"/>
              </a:spcBef>
              <a:spcAft>
                <a:spcPts val="0"/>
              </a:spcAft>
              <a:buClr>
                <a:srgbClr val="FFFFFF"/>
              </a:buClr>
              <a:buSzPts val="6500"/>
              <a:buNone/>
              <a:defRPr sz="6500">
                <a:solidFill>
                  <a:srgbClr val="FFFFFF"/>
                </a:solidFill>
              </a:defRPr>
            </a:lvl6pPr>
            <a:lvl7pPr lvl="6" algn="r" rtl="0">
              <a:spcBef>
                <a:spcPts val="0"/>
              </a:spcBef>
              <a:spcAft>
                <a:spcPts val="0"/>
              </a:spcAft>
              <a:buClr>
                <a:srgbClr val="FFFFFF"/>
              </a:buClr>
              <a:buSzPts val="6500"/>
              <a:buNone/>
              <a:defRPr sz="6500">
                <a:solidFill>
                  <a:srgbClr val="FFFFFF"/>
                </a:solidFill>
              </a:defRPr>
            </a:lvl7pPr>
            <a:lvl8pPr lvl="7" algn="r" rtl="0">
              <a:spcBef>
                <a:spcPts val="0"/>
              </a:spcBef>
              <a:spcAft>
                <a:spcPts val="0"/>
              </a:spcAft>
              <a:buClr>
                <a:srgbClr val="FFFFFF"/>
              </a:buClr>
              <a:buSzPts val="6500"/>
              <a:buNone/>
              <a:defRPr sz="6500">
                <a:solidFill>
                  <a:srgbClr val="FFFFFF"/>
                </a:solidFill>
              </a:defRPr>
            </a:lvl8pPr>
            <a:lvl9pPr lvl="8" algn="r" rtl="0">
              <a:spcBef>
                <a:spcPts val="0"/>
              </a:spcBef>
              <a:spcAft>
                <a:spcPts val="0"/>
              </a:spcAft>
              <a:buClr>
                <a:srgbClr val="FFFFFF"/>
              </a:buClr>
              <a:buSzPts val="6500"/>
              <a:buNone/>
              <a:defRPr sz="6500">
                <a:solidFill>
                  <a:srgbClr val="FFFFFF"/>
                </a:solidFill>
              </a:defRPr>
            </a:lvl9pPr>
          </a:lstStyle>
          <a:p>
            <a:endParaRPr/>
          </a:p>
        </p:txBody>
      </p:sp>
      <p:sp>
        <p:nvSpPr>
          <p:cNvPr id="116" name="Google Shape;116;p21"/>
          <p:cNvSpPr txBox="1">
            <a:spLocks noGrp="1"/>
          </p:cNvSpPr>
          <p:nvPr>
            <p:ph type="title" idx="2" hasCustomPrompt="1"/>
          </p:nvPr>
        </p:nvSpPr>
        <p:spPr>
          <a:xfrm flipH="1">
            <a:off x="3914472" y="18666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21"/>
          <p:cNvSpPr txBox="1">
            <a:spLocks noGrp="1"/>
          </p:cNvSpPr>
          <p:nvPr>
            <p:ph type="subTitle" idx="1"/>
          </p:nvPr>
        </p:nvSpPr>
        <p:spPr>
          <a:xfrm>
            <a:off x="2668872" y="3476054"/>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1pPr>
            <a:lvl2pPr marL="914400" lvl="1"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2pPr>
            <a:lvl3pPr marL="1371600" lvl="2"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3pPr>
            <a:lvl4pPr marL="1828800" lvl="3"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4pPr>
            <a:lvl5pPr marL="2286000" lvl="4"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5pPr>
            <a:lvl6pPr marL="2743200" lvl="5"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6pPr>
            <a:lvl7pPr marL="3200400" lvl="6"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7pPr>
            <a:lvl8pPr marL="3657600" lvl="7"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8pPr>
            <a:lvl9pPr marL="4114800" lvl="8" indent="-304800" rtl="0">
              <a:lnSpc>
                <a:spcPct val="115000"/>
              </a:lnSpc>
              <a:spcBef>
                <a:spcPts val="1600"/>
              </a:spcBef>
              <a:spcAft>
                <a:spcPts val="160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67"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mis188-my.sharepoint.com/:i:/g/personal/bliadze_bela_teachers_gov_ge/ESMMaH0vHFNIryYIiebGl3gBUCeQXNMZE-WZM3bH0tB9gQ?e=deCyQh"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hyperlink" Target="https://emis188-my.sharepoint.com/:w:/g/personal/bliadze_bela_teachers_gov_ge/EYB7zAhY7shPgpLOaa6DwN8BExIl37bwCw1yd4ULvc9UYg?e=x6SDq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kurnali.ge/daavadebebi-mkurnaloba/nivthierebatha-cvla/2056-2010-08-18-09-55-13.html" TargetMode="External"/><Relationship Id="rId7" Type="http://schemas.openxmlformats.org/officeDocument/2006/relationships/hyperlink" Target="http://chemistry.g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teams.microsoft.com/l/file/CC1E9ED1-2B34-4A80-A054-FF8EF3CF5EBD?tenantId=61d2e93c-423d-43b4-8f23-1580c2341952&amp;fileType=pdf&amp;objectUrl=https%3A%2F%2Femis188.sharepoint.com%2Fsites%2F---67%2FShared%20Documents%2FGeneral%2F%E1%83%A5%E1%83%90%E1%83%A0%E1%83%97%E1%83%A3%E1%83%9A%E1%83%98%20%E1%83%A1%E1%83%90%E1%83%AE%E1%83%94%E1%83%9A%E1%83%9B%E1%83%AB%E1%83%A6%E1%83%95%E1%83%90%E1%83%9C%E1%83%94%E1%83%9A%E1%83%9D%E1%83%94%E1%83%91%E1%83%98%2F1-340ANALIZURI%20QIMIA.pdf&amp;baseUrl=https%3A%2F%2Femis188.sharepoint.com%2Fsites%2F---67&amp;serviceName=teams&amp;threadId=19:7c563576e21a45e8bdcfa6f82ba46426@thread.tacv2&amp;groupId=22ff86b6-9edf-454a-8c8f-3e1b04059575" TargetMode="External"/><Relationship Id="rId5" Type="http://schemas.openxmlformats.org/officeDocument/2006/relationships/hyperlink" Target="https://emis188-my.sharepoint.com/:w:/g/personal/bliadze_bela_teachers_gov_ge/EbqKXEcoKsVBk865fLQUduQBSUtDnCxkKVO4iu5Bx_0Ozg?e=0aPmXj" TargetMode="External"/><Relationship Id="rId4" Type="http://schemas.openxmlformats.org/officeDocument/2006/relationships/hyperlink" Target="https://1tv.ge/video/qimia-ix-klasi-raodenobrivi-tanafardobani-qimiashi-moli-moluri-masa-teleskol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8"/>
          <p:cNvSpPr txBox="1">
            <a:spLocks noGrp="1"/>
          </p:cNvSpPr>
          <p:nvPr>
            <p:ph type="ctrTitle"/>
          </p:nvPr>
        </p:nvSpPr>
        <p:spPr>
          <a:xfrm>
            <a:off x="648470" y="328621"/>
            <a:ext cx="7307164" cy="88276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ka-GE" sz="4800" dirty="0">
                <a:solidFill>
                  <a:srgbClr val="002060"/>
                </a:solidFill>
              </a:rPr>
              <a:t>ნივთიერების რაოდენობა</a:t>
            </a:r>
          </a:p>
        </p:txBody>
      </p:sp>
      <p:cxnSp>
        <p:nvCxnSpPr>
          <p:cNvPr id="138" name="Google Shape;138;p28"/>
          <p:cNvCxnSpPr>
            <a:cxnSpLocks/>
          </p:cNvCxnSpPr>
          <p:nvPr/>
        </p:nvCxnSpPr>
        <p:spPr>
          <a:xfrm>
            <a:off x="1040317" y="1164087"/>
            <a:ext cx="6767271" cy="1"/>
          </a:xfrm>
          <a:prstGeom prst="straightConnector1">
            <a:avLst/>
          </a:prstGeom>
          <a:noFill/>
          <a:ln w="9525" cap="flat" cmpd="sng">
            <a:solidFill>
              <a:schemeClr val="dk1"/>
            </a:solidFill>
            <a:prstDash val="solid"/>
            <a:round/>
            <a:headEnd type="none" w="med" len="med"/>
            <a:tailEnd type="none" w="med" len="med"/>
          </a:ln>
        </p:spPr>
      </p:cxnSp>
      <p:graphicFrame>
        <p:nvGraphicFramePr>
          <p:cNvPr id="6" name="Diagram 5">
            <a:extLst>
              <a:ext uri="{FF2B5EF4-FFF2-40B4-BE49-F238E27FC236}">
                <a16:creationId xmlns:a16="http://schemas.microsoft.com/office/drawing/2014/main" id="{0F9A9473-4256-4F31-A4E9-7BD88C5370C3}"/>
              </a:ext>
            </a:extLst>
          </p:cNvPr>
          <p:cNvGraphicFramePr/>
          <p:nvPr>
            <p:extLst>
              <p:ext uri="{D42A27DB-BD31-4B8C-83A1-F6EECF244321}">
                <p14:modId xmlns:p14="http://schemas.microsoft.com/office/powerpoint/2010/main" val="3866782071"/>
              </p:ext>
            </p:extLst>
          </p:nvPr>
        </p:nvGraphicFramePr>
        <p:xfrm>
          <a:off x="1345137" y="2387728"/>
          <a:ext cx="6767271" cy="299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78;p31">
            <a:extLst>
              <a:ext uri="{FF2B5EF4-FFF2-40B4-BE49-F238E27FC236}">
                <a16:creationId xmlns:a16="http://schemas.microsoft.com/office/drawing/2014/main" id="{36C3CBAC-3969-4DEA-AB19-61A24E3F0906}"/>
              </a:ext>
            </a:extLst>
          </p:cNvPr>
          <p:cNvSpPr txBox="1">
            <a:spLocks noGrp="1"/>
          </p:cNvSpPr>
          <p:nvPr>
            <p:ph type="subTitle" idx="1"/>
          </p:nvPr>
        </p:nvSpPr>
        <p:spPr>
          <a:xfrm>
            <a:off x="1984065" y="1258693"/>
            <a:ext cx="4635974" cy="1811007"/>
          </a:xfrm>
          <a:prstGeom prst="rect">
            <a:avLst/>
          </a:prstGeom>
        </p:spPr>
        <p:txBody>
          <a:bodyPr spcFirstLastPara="1" wrap="square" lIns="91425" tIns="91425" rIns="91425" bIns="91425" anchor="t" anchorCtr="0">
            <a:noAutofit/>
          </a:bodyPr>
          <a:lstStyle/>
          <a:p>
            <a:pPr marL="0" lvl="0" indent="0" rtl="0">
              <a:spcBef>
                <a:spcPts val="0"/>
              </a:spcBef>
              <a:spcAft>
                <a:spcPts val="0"/>
              </a:spcAft>
            </a:pPr>
            <a:endParaRPr lang="ka-GE" sz="1600" b="1" dirty="0">
              <a:ln>
                <a:solidFill>
                  <a:srgbClr val="002060"/>
                </a:solidFill>
              </a:ln>
              <a:solidFill>
                <a:srgbClr val="002060"/>
              </a:solidFill>
              <a:latin typeface="Sylfaen" panose="010A0502050306030303" pitchFamily="18" charset="0"/>
            </a:endParaRPr>
          </a:p>
          <a:p>
            <a:pPr marL="285750" lvl="0" indent="-285750" rtl="0">
              <a:spcBef>
                <a:spcPts val="0"/>
              </a:spcBef>
              <a:spcAft>
                <a:spcPts val="0"/>
              </a:spcAft>
              <a:buFont typeface="Wingdings" panose="05000000000000000000" pitchFamily="2" charset="2"/>
              <a:buChar char="q"/>
            </a:pPr>
            <a:r>
              <a:rPr lang="ka-GE" sz="1600" b="1" dirty="0">
                <a:ln>
                  <a:solidFill>
                    <a:srgbClr val="002060"/>
                  </a:solidFill>
                </a:ln>
                <a:solidFill>
                  <a:srgbClr val="002060"/>
                </a:solidFill>
                <a:latin typeface="Sylfaen" panose="010A0502050306030303" pitchFamily="18" charset="0"/>
              </a:rPr>
              <a:t>სსიპ მცხეთის მუნიციპალიტეტის სოფელ წეროვნის N3 საჯარო სკოლა</a:t>
            </a:r>
          </a:p>
          <a:p>
            <a:pPr marL="285750" lvl="0" indent="-285750" rtl="0">
              <a:spcBef>
                <a:spcPts val="0"/>
              </a:spcBef>
              <a:spcAft>
                <a:spcPts val="0"/>
              </a:spcAft>
              <a:buFont typeface="Wingdings" panose="05000000000000000000" pitchFamily="2" charset="2"/>
              <a:buChar char="q"/>
            </a:pPr>
            <a:r>
              <a:rPr sz="1600" b="1" dirty="0" err="1">
                <a:ln>
                  <a:solidFill>
                    <a:srgbClr val="002060"/>
                  </a:solidFill>
                </a:ln>
                <a:solidFill>
                  <a:srgbClr val="002060"/>
                </a:solidFill>
                <a:latin typeface="Sylfaen" panose="010A0502050306030303" pitchFamily="18" charset="0"/>
              </a:rPr>
              <a:t>ბელა</a:t>
            </a:r>
            <a:r>
              <a:rPr sz="1600" b="1" dirty="0">
                <a:ln>
                  <a:solidFill>
                    <a:srgbClr val="002060"/>
                  </a:solidFill>
                </a:ln>
                <a:solidFill>
                  <a:srgbClr val="002060"/>
                </a:solidFill>
                <a:latin typeface="Sylfaen" panose="010A0502050306030303" pitchFamily="18" charset="0"/>
              </a:rPr>
              <a:t> </a:t>
            </a:r>
            <a:r>
              <a:rPr sz="1600" b="1" dirty="0" err="1">
                <a:ln>
                  <a:solidFill>
                    <a:srgbClr val="002060"/>
                  </a:solidFill>
                </a:ln>
                <a:solidFill>
                  <a:srgbClr val="002060"/>
                </a:solidFill>
                <a:latin typeface="Sylfaen" panose="010A0502050306030303" pitchFamily="18" charset="0"/>
              </a:rPr>
              <a:t>ბლიაძე</a:t>
            </a:r>
            <a:endParaRPr sz="1600" b="1" dirty="0">
              <a:ln>
                <a:solidFill>
                  <a:srgbClr val="002060"/>
                </a:solidFill>
              </a:ln>
              <a:solidFill>
                <a:srgbClr val="002060"/>
              </a:solidFill>
              <a:latin typeface="Sylfaen" panose="010A0502050306030303" pitchFamily="18" charset="0"/>
            </a:endParaRPr>
          </a:p>
          <a:p>
            <a:pPr marL="285750" indent="-285750">
              <a:buFont typeface="Wingdings" panose="05000000000000000000" pitchFamily="2" charset="2"/>
              <a:buChar char="q"/>
            </a:pPr>
            <a:r>
              <a:rPr lang="en-US" sz="1600" b="1" dirty="0">
                <a:ln>
                  <a:solidFill>
                    <a:srgbClr val="002060"/>
                  </a:solidFill>
                </a:ln>
                <a:solidFill>
                  <a:srgbClr val="002060"/>
                </a:solidFill>
                <a:latin typeface="Sylfaen" panose="010A0502050306030303" pitchFamily="18" charset="0"/>
              </a:rPr>
              <a:t>IX</a:t>
            </a:r>
            <a:r>
              <a:rPr lang="ka-GE" sz="1600" b="1" dirty="0">
                <a:ln>
                  <a:solidFill>
                    <a:srgbClr val="002060"/>
                  </a:solidFill>
                </a:ln>
                <a:solidFill>
                  <a:srgbClr val="002060"/>
                </a:solidFill>
                <a:latin typeface="Sylfaen" panose="010A0502050306030303" pitchFamily="18" charset="0"/>
              </a:rPr>
              <a:t> კლასი</a:t>
            </a:r>
          </a:p>
          <a:p>
            <a:pPr marL="0" lvl="0" indent="0" rtl="0">
              <a:spcBef>
                <a:spcPts val="0"/>
              </a:spcBef>
              <a:spcAft>
                <a:spcPts val="0"/>
              </a:spcAft>
            </a:pPr>
            <a:endParaRPr sz="1600" b="1" dirty="0">
              <a:ln>
                <a:solidFill>
                  <a:srgbClr val="002060"/>
                </a:solidFill>
              </a:ln>
              <a:solidFill>
                <a:srgbClr val="002060"/>
              </a:solidFill>
              <a:latin typeface="Sylfaen" panose="010A050205030603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E603-2138-4E87-ADE0-CDAAF86F14A1}"/>
              </a:ext>
            </a:extLst>
          </p:cNvPr>
          <p:cNvSpPr>
            <a:spLocks noGrp="1"/>
          </p:cNvSpPr>
          <p:nvPr>
            <p:ph type="ctrTitle"/>
          </p:nvPr>
        </p:nvSpPr>
        <p:spPr>
          <a:xfrm>
            <a:off x="1561689" y="90252"/>
            <a:ext cx="6020621" cy="386828"/>
          </a:xfrm>
        </p:spPr>
        <p:txBody>
          <a:bodyPr/>
          <a:lstStyle/>
          <a:p>
            <a:r>
              <a:rPr lang="ka-GE" sz="16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rPr>
              <a:t>სოლო ტაქსონომია - ნივთიერების რაოდენობა</a:t>
            </a:r>
            <a:endParaRPr lang="en-GB" sz="1600" dirty="0">
              <a:solidFill>
                <a:srgbClr val="002060"/>
              </a:solidFill>
              <a:latin typeface="Sylfaen" panose="010A0502050306030303" pitchFamily="18" charset="0"/>
            </a:endParaRPr>
          </a:p>
        </p:txBody>
      </p:sp>
      <p:graphicFrame>
        <p:nvGraphicFramePr>
          <p:cNvPr id="4" name="Diagram 3">
            <a:extLst>
              <a:ext uri="{FF2B5EF4-FFF2-40B4-BE49-F238E27FC236}">
                <a16:creationId xmlns:a16="http://schemas.microsoft.com/office/drawing/2014/main" id="{53038ABE-40EA-41F6-A0B0-4C55356EFCA0}"/>
              </a:ext>
            </a:extLst>
          </p:cNvPr>
          <p:cNvGraphicFramePr/>
          <p:nvPr>
            <p:extLst>
              <p:ext uri="{D42A27DB-BD31-4B8C-83A1-F6EECF244321}">
                <p14:modId xmlns:p14="http://schemas.microsoft.com/office/powerpoint/2010/main" val="2972370266"/>
              </p:ext>
            </p:extLst>
          </p:nvPr>
        </p:nvGraphicFramePr>
        <p:xfrm>
          <a:off x="-511507" y="474212"/>
          <a:ext cx="8407152" cy="42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001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A50DCED-B43F-40ED-A20B-13096D998204}"/>
              </a:ext>
            </a:extLst>
          </p:cNvPr>
          <p:cNvGraphicFramePr/>
          <p:nvPr>
            <p:extLst>
              <p:ext uri="{D42A27DB-BD31-4B8C-83A1-F6EECF244321}">
                <p14:modId xmlns:p14="http://schemas.microsoft.com/office/powerpoint/2010/main" val="2575348383"/>
              </p:ext>
            </p:extLst>
          </p:nvPr>
        </p:nvGraphicFramePr>
        <p:xfrm>
          <a:off x="222636" y="95416"/>
          <a:ext cx="8213698" cy="513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761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0E8691C-F7DC-449B-BE19-1AA8C645803A}"/>
              </a:ext>
            </a:extLst>
          </p:cNvPr>
          <p:cNvGraphicFramePr/>
          <p:nvPr>
            <p:extLst>
              <p:ext uri="{D42A27DB-BD31-4B8C-83A1-F6EECF244321}">
                <p14:modId xmlns:p14="http://schemas.microsoft.com/office/powerpoint/2010/main" val="3555496279"/>
              </p:ext>
            </p:extLst>
          </p:nvPr>
        </p:nvGraphicFramePr>
        <p:xfrm>
          <a:off x="222636" y="95416"/>
          <a:ext cx="8213698" cy="513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463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BCF7-F3B9-8042-A0C0-5DB6C824AABD}"/>
              </a:ext>
            </a:extLst>
          </p:cNvPr>
          <p:cNvSpPr>
            <a:spLocks noGrp="1"/>
          </p:cNvSpPr>
          <p:nvPr>
            <p:ph type="ctrTitle"/>
          </p:nvPr>
        </p:nvSpPr>
        <p:spPr>
          <a:xfrm>
            <a:off x="0" y="1441406"/>
            <a:ext cx="6886800" cy="777007"/>
          </a:xfrm>
        </p:spPr>
        <p:txBody>
          <a:bodyPr/>
          <a:lstStyle/>
          <a:p>
            <a:pPr algn="ctr"/>
            <a:r>
              <a:rPr lang="ka-GE" sz="3000" dirty="0">
                <a:solidFill>
                  <a:srgbClr val="002060"/>
                </a:solidFill>
              </a:rPr>
              <a:t>მოსწავლეების ნამუშევრები</a:t>
            </a:r>
            <a:endParaRPr lang="en-US" sz="3000" dirty="0">
              <a:solidFill>
                <a:srgbClr val="002060"/>
              </a:solidFill>
            </a:endParaRPr>
          </a:p>
        </p:txBody>
      </p:sp>
      <p:pic>
        <p:nvPicPr>
          <p:cNvPr id="3" name="Picture 2">
            <a:extLst>
              <a:ext uri="{FF2B5EF4-FFF2-40B4-BE49-F238E27FC236}">
                <a16:creationId xmlns:a16="http://schemas.microsoft.com/office/drawing/2014/main" id="{857B1380-7405-48D7-BF24-07C411A17138}"/>
              </a:ext>
            </a:extLst>
          </p:cNvPr>
          <p:cNvPicPr>
            <a:picLocks noChangeAspect="1"/>
          </p:cNvPicPr>
          <p:nvPr/>
        </p:nvPicPr>
        <p:blipFill>
          <a:blip r:embed="rId2"/>
          <a:stretch>
            <a:fillRect/>
          </a:stretch>
        </p:blipFill>
        <p:spPr>
          <a:xfrm>
            <a:off x="6344969" y="159026"/>
            <a:ext cx="2250766" cy="4436827"/>
          </a:xfrm>
          <a:prstGeom prst="rect">
            <a:avLst/>
          </a:prstGeom>
        </p:spPr>
      </p:pic>
    </p:spTree>
    <p:extLst>
      <p:ext uri="{BB962C8B-B14F-4D97-AF65-F5344CB8AC3E}">
        <p14:creationId xmlns:p14="http://schemas.microsoft.com/office/powerpoint/2010/main" val="809024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3DB65F-0855-4BFC-A677-9E519F0666D2}"/>
              </a:ext>
            </a:extLst>
          </p:cNvPr>
          <p:cNvPicPr>
            <a:picLocks noChangeAspect="1"/>
          </p:cNvPicPr>
          <p:nvPr/>
        </p:nvPicPr>
        <p:blipFill>
          <a:blip r:embed="rId2"/>
          <a:stretch>
            <a:fillRect/>
          </a:stretch>
        </p:blipFill>
        <p:spPr>
          <a:xfrm>
            <a:off x="1979876" y="127221"/>
            <a:ext cx="5033174" cy="51435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itle 6">
            <a:extLst>
              <a:ext uri="{FF2B5EF4-FFF2-40B4-BE49-F238E27FC236}">
                <a16:creationId xmlns:a16="http://schemas.microsoft.com/office/drawing/2014/main" id="{550D6AB5-ED5C-47B4-9FCE-534E220030A9}"/>
              </a:ext>
            </a:extLst>
          </p:cNvPr>
          <p:cNvSpPr>
            <a:spLocks noGrp="1"/>
          </p:cNvSpPr>
          <p:nvPr>
            <p:ph type="ctrTitle"/>
          </p:nvPr>
        </p:nvSpPr>
        <p:spPr>
          <a:xfrm>
            <a:off x="-237660" y="2489757"/>
            <a:ext cx="2869542" cy="418427"/>
          </a:xfrm>
        </p:spPr>
        <p:txBody>
          <a:bodyPr/>
          <a:lstStyle/>
          <a:p>
            <a:r>
              <a:rPr lang="ka-GE" sz="1200" dirty="0">
                <a:solidFill>
                  <a:srgbClr val="002060"/>
                </a:solidFill>
                <a:latin typeface="Sylfaen" panose="010A0502050306030303" pitchFamily="18" charset="0"/>
                <a:hlinkClick r:id="rId3"/>
              </a:rPr>
              <a:t>მოსწავლე N 1</a:t>
            </a:r>
            <a:endParaRPr lang="en-GB" sz="1200" dirty="0">
              <a:solidFill>
                <a:srgbClr val="002060"/>
              </a:solidFill>
              <a:latin typeface="Sylfaen" panose="010A0502050306030303" pitchFamily="18" charset="0"/>
            </a:endParaRPr>
          </a:p>
        </p:txBody>
      </p:sp>
    </p:spTree>
    <p:extLst>
      <p:ext uri="{BB962C8B-B14F-4D97-AF65-F5344CB8AC3E}">
        <p14:creationId xmlns:p14="http://schemas.microsoft.com/office/powerpoint/2010/main" val="2529698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4D5852-4864-4B97-9C13-16A42DA16BF9}"/>
              </a:ext>
            </a:extLst>
          </p:cNvPr>
          <p:cNvGraphicFramePr>
            <a:graphicFrameLocks noGrp="1"/>
          </p:cNvGraphicFramePr>
          <p:nvPr>
            <p:extLst>
              <p:ext uri="{D42A27DB-BD31-4B8C-83A1-F6EECF244321}">
                <p14:modId xmlns:p14="http://schemas.microsoft.com/office/powerpoint/2010/main" val="2569788047"/>
              </p:ext>
            </p:extLst>
          </p:nvPr>
        </p:nvGraphicFramePr>
        <p:xfrm>
          <a:off x="357810" y="87799"/>
          <a:ext cx="8611263" cy="4883073"/>
        </p:xfrm>
        <a:graphic>
          <a:graphicData uri="http://schemas.openxmlformats.org/drawingml/2006/table">
            <a:tbl>
              <a:tblPr firstRow="1" firstCol="1" bandRow="1">
                <a:tableStyleId>{662BBD9C-4ED4-4490-AC8C-3A685487A490}</a:tableStyleId>
              </a:tblPr>
              <a:tblGrid>
                <a:gridCol w="2138900">
                  <a:extLst>
                    <a:ext uri="{9D8B030D-6E8A-4147-A177-3AD203B41FA5}">
                      <a16:colId xmlns:a16="http://schemas.microsoft.com/office/drawing/2014/main" val="3817445854"/>
                    </a:ext>
                  </a:extLst>
                </a:gridCol>
                <a:gridCol w="2941982">
                  <a:extLst>
                    <a:ext uri="{9D8B030D-6E8A-4147-A177-3AD203B41FA5}">
                      <a16:colId xmlns:a16="http://schemas.microsoft.com/office/drawing/2014/main" val="891366003"/>
                    </a:ext>
                  </a:extLst>
                </a:gridCol>
                <a:gridCol w="3530381">
                  <a:extLst>
                    <a:ext uri="{9D8B030D-6E8A-4147-A177-3AD203B41FA5}">
                      <a16:colId xmlns:a16="http://schemas.microsoft.com/office/drawing/2014/main" val="250858312"/>
                    </a:ext>
                  </a:extLst>
                </a:gridCol>
              </a:tblGrid>
              <a:tr h="142308">
                <a:tc gridSpan="3">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 მოსწავლის სახელი, გვარი: N1 </a:t>
                      </a:r>
                    </a:p>
                  </a:txBody>
                  <a:tcPr marL="28011" marR="2801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2059010"/>
                  </a:ext>
                </a:extLst>
              </a:tr>
              <a:tr h="345296">
                <a:tc>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სამიზნე ცნება   </a:t>
                      </a:r>
                      <a:endParaRPr lang="en-GB" sz="1200" dirty="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კრიტერიუმი</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8011" marR="28011" marT="0" marB="0"/>
                </a:tc>
                <a:tc gridSpan="2">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სამიზნე ცნება: ნივთიერება</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8011" marR="28011" marT="0" marB="0"/>
                </a:tc>
                <a:tc hMerge="1">
                  <a:txBody>
                    <a:bodyPr/>
                    <a:lstStyle/>
                    <a:p>
                      <a:endParaRPr lang="en-GB"/>
                    </a:p>
                  </a:txBody>
                  <a:tcPr/>
                </a:tc>
                <a:extLst>
                  <a:ext uri="{0D108BD9-81ED-4DB2-BD59-A6C34878D82A}">
                    <a16:rowId xmlns:a16="http://schemas.microsoft.com/office/drawing/2014/main" val="1186704239"/>
                  </a:ext>
                </a:extLst>
              </a:tr>
              <a:tr h="16864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ka-GE" sz="1200" dirty="0">
                          <a:solidFill>
                            <a:srgbClr val="002060"/>
                          </a:solidFill>
                          <a:effectLst/>
                          <a:latin typeface="Sylfaen" panose="010A0502050306030303" pitchFamily="18" charset="0"/>
                        </a:rPr>
                        <a:t> </a:t>
                      </a:r>
                      <a:r>
                        <a:rPr lang="ka-GE" sz="1200" b="1" dirty="0">
                          <a:solidFill>
                            <a:srgbClr val="002060"/>
                          </a:solidFill>
                          <a:effectLst/>
                          <a:latin typeface="Sylfaen" panose="010A0502050306030303" pitchFamily="18" charset="0"/>
                        </a:rPr>
                        <a:t>აბსტრაქტული დონე</a:t>
                      </a:r>
                      <a:endParaRPr lang="en-GB" sz="1200" b="1" dirty="0">
                        <a:solidFill>
                          <a:srgbClr val="002060"/>
                        </a:solidFill>
                        <a:effectLst/>
                        <a:latin typeface="Sylfaen" panose="010A0502050306030303" pitchFamily="18" charset="0"/>
                      </a:endParaRPr>
                    </a:p>
                    <a:p>
                      <a:pPr marL="0" marR="0" algn="l">
                        <a:lnSpc>
                          <a:spcPct val="115000"/>
                        </a:lnSpc>
                        <a:spcBef>
                          <a:spcPts val="0"/>
                        </a:spcBef>
                        <a:spcAft>
                          <a:spcPts val="0"/>
                        </a:spcAft>
                      </a:pP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8011" marR="28011" marT="0" marB="0"/>
                </a:tc>
                <a:tc>
                  <a:txBody>
                    <a:bodyPr/>
                    <a:lstStyle/>
                    <a:p>
                      <a:pPr lvl="0" algn="l"/>
                      <a:r>
                        <a:rPr lang="ka-GE" sz="1200" b="1" i="0" u="none" strike="noStrike" cap="none" dirty="0">
                          <a:solidFill>
                            <a:srgbClr val="002060"/>
                          </a:solidFill>
                          <a:latin typeface="Arial"/>
                          <a:ea typeface="Arial"/>
                          <a:cs typeface="Arial"/>
                          <a:sym typeface="Arial"/>
                        </a:rPr>
                        <a:t>ტაქსონომიის დონის შესაბამისობა ცნებასთან</a:t>
                      </a:r>
                    </a:p>
                  </a:txBody>
                  <a:tcPr marL="28011" marR="28011" marT="0" marB="0"/>
                </a:tc>
                <a:tc>
                  <a:txBody>
                    <a:bodyPr/>
                    <a:lstStyle/>
                    <a:p>
                      <a:pPr marL="0" marR="0" algn="l">
                        <a:lnSpc>
                          <a:spcPct val="115000"/>
                        </a:lnSpc>
                        <a:spcBef>
                          <a:spcPts val="0"/>
                        </a:spcBef>
                        <a:spcAft>
                          <a:spcPts val="0"/>
                        </a:spcAft>
                      </a:pPr>
                      <a:r>
                        <a:rPr lang="ka-GE" sz="1200" b="1" dirty="0">
                          <a:solidFill>
                            <a:srgbClr val="002060"/>
                          </a:solidFill>
                          <a:effectLst/>
                          <a:latin typeface="Sylfaen" panose="010A0502050306030303" pitchFamily="18" charset="0"/>
                        </a:rPr>
                        <a:t>კომენტარი</a:t>
                      </a:r>
                      <a:endParaRPr lang="en-GB" sz="1200" b="1"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8011" marR="28011" marT="0" marB="0"/>
                </a:tc>
                <a:extLst>
                  <a:ext uri="{0D108BD9-81ED-4DB2-BD59-A6C34878D82A}">
                    <a16:rowId xmlns:a16="http://schemas.microsoft.com/office/drawing/2014/main" val="197916240"/>
                  </a:ext>
                </a:extLst>
              </a:tr>
              <a:tr h="3860088">
                <a:tc>
                  <a:txBody>
                    <a:bodyPr/>
                    <a:lstStyle/>
                    <a:p>
                      <a:pPr lvl="0"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ka-GE" sz="1200" dirty="0">
                          <a:solidFill>
                            <a:srgbClr val="002060"/>
                          </a:solidFill>
                        </a:rPr>
                        <a:t> </a:t>
                      </a:r>
                      <a:r>
                        <a:rPr lang="en-US" sz="1200" dirty="0" err="1">
                          <a:solidFill>
                            <a:srgbClr val="002060"/>
                          </a:solidFill>
                        </a:rPr>
                        <a:t>მოცემულის</a:t>
                      </a:r>
                      <a:r>
                        <a:rPr lang="en-US" sz="1200" dirty="0">
                          <a:solidFill>
                            <a:srgbClr val="002060"/>
                          </a:solidFill>
                        </a:rPr>
                        <a:t>/</a:t>
                      </a:r>
                      <a:r>
                        <a:rPr lang="en-US" sz="1200" dirty="0" err="1">
                          <a:solidFill>
                            <a:srgbClr val="002060"/>
                          </a:solidFill>
                        </a:rPr>
                        <a:t>შეთავაზებულის</a:t>
                      </a:r>
                      <a:r>
                        <a:rPr lang="ka-GE" sz="1200" dirty="0">
                          <a:solidFill>
                            <a:srgbClr val="002060"/>
                          </a:solidFill>
                        </a:rPr>
                        <a:t> </a:t>
                      </a:r>
                      <a:r>
                        <a:rPr lang="en-US" sz="1200" dirty="0" err="1">
                          <a:solidFill>
                            <a:srgbClr val="002060"/>
                          </a:solidFill>
                        </a:rPr>
                        <a:t>მიღმა</a:t>
                      </a:r>
                      <a:r>
                        <a:rPr lang="en-US" sz="1200" dirty="0">
                          <a:solidFill>
                            <a:srgbClr val="002060"/>
                          </a:solidFill>
                        </a:rPr>
                        <a:t> </a:t>
                      </a:r>
                      <a:r>
                        <a:rPr lang="en-US" sz="1200" dirty="0" err="1">
                          <a:solidFill>
                            <a:srgbClr val="002060"/>
                          </a:solidFill>
                        </a:rPr>
                        <a:t>სტრუქტურის</a:t>
                      </a:r>
                      <a:r>
                        <a:rPr lang="ka-GE" sz="1200" dirty="0">
                          <a:solidFill>
                            <a:srgbClr val="002060"/>
                          </a:solidFill>
                        </a:rPr>
                        <a:t> </a:t>
                      </a:r>
                      <a:r>
                        <a:rPr lang="en-US" sz="1200" dirty="0" err="1">
                          <a:solidFill>
                            <a:srgbClr val="002060"/>
                          </a:solidFill>
                        </a:rPr>
                        <a:t>განზოგადება</a:t>
                      </a:r>
                      <a:r>
                        <a:rPr lang="en-US" sz="1200" dirty="0">
                          <a:solidFill>
                            <a:srgbClr val="002060"/>
                          </a:solidFill>
                        </a:rPr>
                        <a:t>, </a:t>
                      </a:r>
                      <a:r>
                        <a:rPr lang="en-US" sz="1200" dirty="0" err="1">
                          <a:solidFill>
                            <a:srgbClr val="002060"/>
                          </a:solidFill>
                        </a:rPr>
                        <a:t>სტრუქტურის</a:t>
                      </a:r>
                      <a:r>
                        <a:rPr lang="ka-GE" sz="1200" dirty="0">
                          <a:solidFill>
                            <a:srgbClr val="002060"/>
                          </a:solidFill>
                        </a:rPr>
                        <a:t> </a:t>
                      </a:r>
                      <a:r>
                        <a:rPr lang="en-US" sz="1200" dirty="0" err="1">
                          <a:solidFill>
                            <a:srgbClr val="002060"/>
                          </a:solidFill>
                        </a:rPr>
                        <a:t>აღქმა</a:t>
                      </a:r>
                      <a:r>
                        <a:rPr lang="en-US" sz="1200" dirty="0">
                          <a:solidFill>
                            <a:srgbClr val="002060"/>
                          </a:solidFill>
                        </a:rPr>
                        <a:t> </a:t>
                      </a:r>
                      <a:r>
                        <a:rPr lang="en-US" sz="1200" dirty="0" err="1">
                          <a:solidFill>
                            <a:srgbClr val="002060"/>
                          </a:solidFill>
                        </a:rPr>
                        <a:t>მრავალი</a:t>
                      </a:r>
                      <a:r>
                        <a:rPr lang="en-US" sz="1200" dirty="0">
                          <a:solidFill>
                            <a:srgbClr val="002060"/>
                          </a:solidFill>
                        </a:rPr>
                        <a:t> </a:t>
                      </a:r>
                      <a:r>
                        <a:rPr lang="en-US" sz="1200" dirty="0" err="1">
                          <a:solidFill>
                            <a:srgbClr val="002060"/>
                          </a:solidFill>
                        </a:rPr>
                        <a:t>სხვადასხვა</a:t>
                      </a:r>
                      <a:r>
                        <a:rPr lang="ka-GE" sz="1200" dirty="0">
                          <a:solidFill>
                            <a:srgbClr val="002060"/>
                          </a:solidFill>
                        </a:rPr>
                        <a:t> </a:t>
                      </a:r>
                      <a:r>
                        <a:rPr lang="en-US" sz="1200" dirty="0" err="1">
                          <a:solidFill>
                            <a:srgbClr val="002060"/>
                          </a:solidFill>
                        </a:rPr>
                        <a:t>პერსპექტივიდან</a:t>
                      </a:r>
                      <a:r>
                        <a:rPr lang="en-US" sz="1200" dirty="0">
                          <a:solidFill>
                            <a:srgbClr val="002060"/>
                          </a:solidFill>
                        </a:rPr>
                        <a:t> </a:t>
                      </a:r>
                      <a:r>
                        <a:rPr lang="en-US" sz="1200" dirty="0" err="1">
                          <a:solidFill>
                            <a:srgbClr val="002060"/>
                          </a:solidFill>
                        </a:rPr>
                        <a:t>და</a:t>
                      </a:r>
                      <a:r>
                        <a:rPr lang="en-US" sz="1200" dirty="0">
                          <a:solidFill>
                            <a:srgbClr val="002060"/>
                          </a:solidFill>
                        </a:rPr>
                        <a:t> </a:t>
                      </a:r>
                      <a:r>
                        <a:rPr lang="en-US" sz="1200" dirty="0" err="1">
                          <a:solidFill>
                            <a:srgbClr val="002060"/>
                          </a:solidFill>
                        </a:rPr>
                        <a:t>იდეების</a:t>
                      </a:r>
                      <a:r>
                        <a:rPr lang="ka-GE" sz="1200" dirty="0">
                          <a:solidFill>
                            <a:srgbClr val="002060"/>
                          </a:solidFill>
                        </a:rPr>
                        <a:t> </a:t>
                      </a:r>
                      <a:r>
                        <a:rPr lang="en-US" sz="1200" dirty="0" err="1">
                          <a:solidFill>
                            <a:srgbClr val="002060"/>
                          </a:solidFill>
                        </a:rPr>
                        <a:t>გადატანა</a:t>
                      </a:r>
                      <a:r>
                        <a:rPr lang="en-US" sz="1200" dirty="0">
                          <a:solidFill>
                            <a:srgbClr val="002060"/>
                          </a:solidFill>
                        </a:rPr>
                        <a:t> </a:t>
                      </a:r>
                      <a:r>
                        <a:rPr lang="en-US" sz="1200" dirty="0" err="1">
                          <a:solidFill>
                            <a:srgbClr val="002060"/>
                          </a:solidFill>
                        </a:rPr>
                        <a:t>ახალ</a:t>
                      </a:r>
                      <a:r>
                        <a:rPr lang="en-US" sz="1200" dirty="0">
                          <a:solidFill>
                            <a:srgbClr val="002060"/>
                          </a:solidFill>
                        </a:rPr>
                        <a:t> </a:t>
                      </a:r>
                      <a:r>
                        <a:rPr lang="en-US" sz="1200" dirty="0" err="1">
                          <a:solidFill>
                            <a:srgbClr val="002060"/>
                          </a:solidFill>
                        </a:rPr>
                        <a:t>სფეროში</a:t>
                      </a:r>
                      <a:r>
                        <a:rPr lang="en-US" sz="1200" dirty="0">
                          <a:solidFill>
                            <a:srgbClr val="002060"/>
                          </a:solidFill>
                        </a:rPr>
                        <a:t>. </a:t>
                      </a:r>
                      <a:r>
                        <a:rPr lang="en-US" sz="1200" dirty="0" err="1">
                          <a:solidFill>
                            <a:srgbClr val="002060"/>
                          </a:solidFill>
                        </a:rPr>
                        <a:t>მას</a:t>
                      </a:r>
                      <a:r>
                        <a:rPr lang="ka-GE"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განზოგადება</a:t>
                      </a:r>
                      <a:r>
                        <a:rPr lang="en-US" sz="1200" dirty="0">
                          <a:solidFill>
                            <a:srgbClr val="002060"/>
                          </a:solidFill>
                        </a:rPr>
                        <a:t>,</a:t>
                      </a:r>
                      <a:r>
                        <a:rPr lang="ka-GE" sz="1200" dirty="0">
                          <a:solidFill>
                            <a:srgbClr val="002060"/>
                          </a:solidFill>
                        </a:rPr>
                        <a:t> </a:t>
                      </a:r>
                      <a:r>
                        <a:rPr lang="en-US" sz="1200" dirty="0" err="1">
                          <a:solidFill>
                            <a:srgbClr val="002060"/>
                          </a:solidFill>
                        </a:rPr>
                        <a:t>ჰიპოთეზის</a:t>
                      </a:r>
                      <a:r>
                        <a:rPr lang="en-US" sz="1200" dirty="0">
                          <a:solidFill>
                            <a:srgbClr val="002060"/>
                          </a:solidFill>
                        </a:rPr>
                        <a:t> </a:t>
                      </a:r>
                      <a:r>
                        <a:rPr lang="en-US" sz="1200" dirty="0" err="1">
                          <a:solidFill>
                            <a:srgbClr val="002060"/>
                          </a:solidFill>
                        </a:rPr>
                        <a:t>წამოყენება</a:t>
                      </a:r>
                      <a:r>
                        <a:rPr lang="en-US" sz="1200" dirty="0">
                          <a:solidFill>
                            <a:srgbClr val="002060"/>
                          </a:solidFill>
                        </a:rPr>
                        <a:t>, </a:t>
                      </a:r>
                      <a:r>
                        <a:rPr lang="en-US" sz="1200" dirty="0" err="1">
                          <a:solidFill>
                            <a:srgbClr val="002060"/>
                          </a:solidFill>
                        </a:rPr>
                        <a:t>კრიტიკა</a:t>
                      </a:r>
                      <a:r>
                        <a:rPr lang="ka-GE" sz="1200" dirty="0">
                          <a:solidFill>
                            <a:srgbClr val="002060"/>
                          </a:solidFill>
                        </a:rPr>
                        <a:t> </a:t>
                      </a:r>
                      <a:r>
                        <a:rPr lang="en-US" sz="1200" dirty="0" err="1">
                          <a:solidFill>
                            <a:srgbClr val="002060"/>
                          </a:solidFill>
                        </a:rPr>
                        <a:t>ან</a:t>
                      </a:r>
                      <a:r>
                        <a:rPr lang="en-US" sz="1200" dirty="0">
                          <a:solidFill>
                            <a:srgbClr val="002060"/>
                          </a:solidFill>
                        </a:rPr>
                        <a:t> </a:t>
                      </a:r>
                      <a:r>
                        <a:rPr lang="en-US" sz="1200" dirty="0" err="1">
                          <a:solidFill>
                            <a:srgbClr val="002060"/>
                          </a:solidFill>
                        </a:rPr>
                        <a:t>თეორიის</a:t>
                      </a:r>
                      <a:r>
                        <a:rPr lang="en-US" sz="1200" dirty="0">
                          <a:solidFill>
                            <a:srgbClr val="002060"/>
                          </a:solidFill>
                        </a:rPr>
                        <a:t> </a:t>
                      </a:r>
                      <a:r>
                        <a:rPr lang="en-US" sz="1200" dirty="0" err="1">
                          <a:solidFill>
                            <a:srgbClr val="002060"/>
                          </a:solidFill>
                        </a:rPr>
                        <a:t>ჩამოყალიბება</a:t>
                      </a:r>
                      <a:r>
                        <a:rPr lang="en-US" sz="1200" dirty="0">
                          <a:solidFill>
                            <a:srgbClr val="002060"/>
                          </a:solidFill>
                        </a:rPr>
                        <a:t>.</a:t>
                      </a:r>
                      <a:endParaRPr lang="en-GB" sz="1200" b="0" i="0" u="none" strike="noStrike" cap="none" dirty="0">
                        <a:solidFill>
                          <a:srgbClr val="002060"/>
                        </a:solidFill>
                        <a:latin typeface="Arial"/>
                        <a:ea typeface="Arial"/>
                        <a:cs typeface="Arial"/>
                        <a:sym typeface="Arial"/>
                      </a:endParaRPr>
                    </a:p>
                  </a:txBody>
                  <a:tcPr marL="28011" marR="28011" marT="0" marB="0"/>
                </a:tc>
                <a:tc>
                  <a:txBody>
                    <a:bodyPr/>
                    <a:lstStyle/>
                    <a:p>
                      <a:pPr lvl="0" algn="l"/>
                      <a:r>
                        <a:rPr lang="en-US" sz="1200" dirty="0" err="1">
                          <a:solidFill>
                            <a:srgbClr val="002060"/>
                          </a:solidFill>
                        </a:rPr>
                        <a:t>მოსწავლეს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en-US" sz="1200" dirty="0" err="1">
                          <a:solidFill>
                            <a:srgbClr val="002060"/>
                          </a:solidFill>
                        </a:rPr>
                        <a:t>მეთოდი</a:t>
                      </a:r>
                      <a:r>
                        <a:rPr lang="ka-GE" sz="1200" dirty="0">
                          <a:solidFill>
                            <a:srgbClr val="002060"/>
                          </a:solidFill>
                        </a:rPr>
                        <a:t> </a:t>
                      </a:r>
                      <a:r>
                        <a:rPr lang="en-US" sz="1200" dirty="0" err="1">
                          <a:solidFill>
                            <a:srgbClr val="002060"/>
                          </a:solidFill>
                        </a:rPr>
                        <a:t>შეუსაბამოს</a:t>
                      </a:r>
                      <a:r>
                        <a:rPr lang="en-US" sz="1200" dirty="0">
                          <a:solidFill>
                            <a:srgbClr val="002060"/>
                          </a:solidFill>
                        </a:rPr>
                        <a:t> </a:t>
                      </a:r>
                      <a:r>
                        <a:rPr lang="ka-GE" sz="1200" dirty="0">
                          <a:solidFill>
                            <a:srgbClr val="002060"/>
                          </a:solidFill>
                        </a:rPr>
                        <a:t>შეგროვებულ მონაცემებს </a:t>
                      </a:r>
                      <a:r>
                        <a:rPr lang="en-US" sz="1200" dirty="0" err="1">
                          <a:solidFill>
                            <a:srgbClr val="002060"/>
                          </a:solidFill>
                        </a:rPr>
                        <a:t>და</a:t>
                      </a:r>
                      <a:r>
                        <a:rPr lang="ka-GE" sz="1200" dirty="0">
                          <a:solidFill>
                            <a:srgbClr val="002060"/>
                          </a:solidFill>
                        </a:rPr>
                        <a:t> </a:t>
                      </a:r>
                      <a:r>
                        <a:rPr lang="en-US" sz="1200" dirty="0" err="1">
                          <a:solidFill>
                            <a:srgbClr val="002060"/>
                          </a:solidFill>
                        </a:rPr>
                        <a:t>შესაბამისად</a:t>
                      </a:r>
                      <a:r>
                        <a:rPr lang="en-US" sz="1200" dirty="0">
                          <a:solidFill>
                            <a:srgbClr val="002060"/>
                          </a:solidFill>
                        </a:rPr>
                        <a:t> </a:t>
                      </a:r>
                      <a:r>
                        <a:rPr lang="en-US" sz="1200" dirty="0" err="1">
                          <a:solidFill>
                            <a:srgbClr val="002060"/>
                          </a:solidFill>
                        </a:rPr>
                        <a:t>სწორად</a:t>
                      </a:r>
                      <a:r>
                        <a:rPr lang="en-US" sz="1200" dirty="0">
                          <a:solidFill>
                            <a:srgbClr val="002060"/>
                          </a:solidFill>
                        </a:rPr>
                        <a:t> </a:t>
                      </a:r>
                      <a:r>
                        <a:rPr lang="en-US" sz="1200" dirty="0" err="1">
                          <a:solidFill>
                            <a:srgbClr val="002060"/>
                          </a:solidFill>
                        </a:rPr>
                        <a:t>დაგეგმოს</a:t>
                      </a:r>
                      <a:r>
                        <a:rPr lang="ka-GE" sz="1200" dirty="0">
                          <a:solidFill>
                            <a:srgbClr val="002060"/>
                          </a:solidFill>
                        </a:rPr>
                        <a:t> </a:t>
                      </a:r>
                      <a:r>
                        <a:rPr lang="en-US" sz="1200" dirty="0" err="1">
                          <a:solidFill>
                            <a:srgbClr val="002060"/>
                          </a:solidFill>
                        </a:rPr>
                        <a:t>კვლევა</a:t>
                      </a:r>
                      <a:r>
                        <a:rPr lang="en-US" sz="1200" dirty="0">
                          <a:solidFill>
                            <a:srgbClr val="002060"/>
                          </a:solidFill>
                        </a:rPr>
                        <a:t>. </a:t>
                      </a:r>
                      <a:r>
                        <a:rPr lang="en-US" sz="1200" dirty="0" err="1">
                          <a:solidFill>
                            <a:srgbClr val="002060"/>
                          </a:solidFill>
                        </a:rPr>
                        <a:t>ახსნას</a:t>
                      </a:r>
                      <a:r>
                        <a:rPr lang="en-US" sz="1200" dirty="0">
                          <a:solidFill>
                            <a:srgbClr val="002060"/>
                          </a:solidFill>
                        </a:rPr>
                        <a:t>, </a:t>
                      </a:r>
                      <a:r>
                        <a:rPr lang="en-US" sz="1200" dirty="0" err="1">
                          <a:solidFill>
                            <a:srgbClr val="002060"/>
                          </a:solidFill>
                        </a:rPr>
                        <a:t>თუ</a:t>
                      </a:r>
                      <a:r>
                        <a:rPr lang="en-US" sz="1200" dirty="0">
                          <a:solidFill>
                            <a:srgbClr val="002060"/>
                          </a:solidFill>
                        </a:rPr>
                        <a:t> </a:t>
                      </a:r>
                      <a:r>
                        <a:rPr lang="en-US" sz="1200" dirty="0" err="1">
                          <a:solidFill>
                            <a:srgbClr val="002060"/>
                          </a:solidFill>
                        </a:rPr>
                        <a:t>რატომ</a:t>
                      </a:r>
                      <a:r>
                        <a:rPr lang="en-US" sz="1200" dirty="0">
                          <a:solidFill>
                            <a:srgbClr val="002060"/>
                          </a:solidFill>
                        </a:rPr>
                        <a:t> </a:t>
                      </a:r>
                      <a:r>
                        <a:rPr lang="en-US" sz="1200" dirty="0" err="1">
                          <a:solidFill>
                            <a:srgbClr val="002060"/>
                          </a:solidFill>
                        </a:rPr>
                        <a:t>იყენებს</a:t>
                      </a:r>
                      <a:r>
                        <a:rPr lang="ka-GE" sz="1200" dirty="0">
                          <a:solidFill>
                            <a:srgbClr val="002060"/>
                          </a:solidFill>
                        </a:rPr>
                        <a:t> </a:t>
                      </a:r>
                      <a:r>
                        <a:rPr lang="en-US" sz="1200" dirty="0" err="1">
                          <a:solidFill>
                            <a:srgbClr val="002060"/>
                          </a:solidFill>
                        </a:rPr>
                        <a:t>ამა</a:t>
                      </a:r>
                      <a:r>
                        <a:rPr lang="en-US" sz="1200" dirty="0">
                          <a:solidFill>
                            <a:srgbClr val="002060"/>
                          </a:solidFill>
                        </a:rPr>
                        <a:t> </a:t>
                      </a:r>
                      <a:r>
                        <a:rPr lang="en-US" sz="1200" dirty="0" err="1">
                          <a:solidFill>
                            <a:srgbClr val="002060"/>
                          </a:solidFill>
                        </a:rPr>
                        <a:t>თუ</a:t>
                      </a:r>
                      <a:r>
                        <a:rPr lang="en-US" sz="1200" dirty="0">
                          <a:solidFill>
                            <a:srgbClr val="002060"/>
                          </a:solidFill>
                        </a:rPr>
                        <a:t> </a:t>
                      </a:r>
                      <a:r>
                        <a:rPr lang="en-US" sz="1200" dirty="0" err="1">
                          <a:solidFill>
                            <a:srgbClr val="002060"/>
                          </a:solidFill>
                        </a:rPr>
                        <a:t>იმ</a:t>
                      </a:r>
                      <a:r>
                        <a:rPr lang="en-US" sz="1200" dirty="0">
                          <a:solidFill>
                            <a:srgbClr val="002060"/>
                          </a:solidFill>
                        </a:rPr>
                        <a:t> </a:t>
                      </a:r>
                      <a:r>
                        <a:rPr lang="en-US" sz="1200" dirty="0" err="1">
                          <a:solidFill>
                            <a:srgbClr val="002060"/>
                          </a:solidFill>
                        </a:rPr>
                        <a:t>გზას</a:t>
                      </a:r>
                      <a:r>
                        <a:rPr lang="en-US" sz="1200" dirty="0">
                          <a:solidFill>
                            <a:srgbClr val="002060"/>
                          </a:solidFill>
                        </a:rPr>
                        <a:t>. </a:t>
                      </a:r>
                      <a:r>
                        <a:rPr lang="en-US" sz="1200" dirty="0" err="1">
                          <a:solidFill>
                            <a:srgbClr val="002060"/>
                          </a:solidFill>
                        </a:rPr>
                        <a:t>შეუძლია</a:t>
                      </a:r>
                      <a:r>
                        <a:rPr lang="en-US" sz="1200" dirty="0">
                          <a:solidFill>
                            <a:srgbClr val="002060"/>
                          </a:solidFill>
                        </a:rPr>
                        <a:t> </a:t>
                      </a:r>
                      <a:r>
                        <a:rPr lang="ka-GE" sz="1200" dirty="0">
                          <a:solidFill>
                            <a:srgbClr val="002060"/>
                          </a:solidFill>
                        </a:rPr>
                        <a:t>ინტრნეტით მოიძიოს ინფორმაცია მიკრო და მაკრო ელემენტების დღიური ნორმის შესახებ და შეუსაბამოს მინერალური წყალის შესაბამისი რაოდენობა. მსგავსი გამოთვლები აწარმოოს სხვა ნებისმიერი მინერალური წყლის მონაცემებზე. </a:t>
                      </a:r>
                      <a:endParaRPr lang="en-GB" sz="1200" b="0" i="0" u="none" strike="noStrike" cap="none" dirty="0">
                        <a:solidFill>
                          <a:srgbClr val="002060"/>
                        </a:solidFill>
                        <a:latin typeface="Arial"/>
                        <a:ea typeface="Arial"/>
                        <a:cs typeface="Arial"/>
                        <a:sym typeface="Arial"/>
                      </a:endParaRPr>
                    </a:p>
                  </a:txBody>
                  <a:tcPr marL="28011" marR="28011" marT="0" marB="0"/>
                </a:tc>
                <a:tc>
                  <a:txBody>
                    <a:bodyPr/>
                    <a:lstStyle/>
                    <a:p>
                      <a:pPr marL="0" marR="0" algn="just">
                        <a:lnSpc>
                          <a:spcPct val="115000"/>
                        </a:lnSpc>
                        <a:spcBef>
                          <a:spcPts val="0"/>
                        </a:spcBef>
                        <a:spcAft>
                          <a:spcPts val="0"/>
                        </a:spcAft>
                      </a:pPr>
                      <a:r>
                        <a:rPr lang="ka-GE" sz="1200" dirty="0">
                          <a:solidFill>
                            <a:srgbClr val="002060"/>
                          </a:solidFill>
                          <a:effectLst/>
                          <a:latin typeface="Sylfaen" panose="010A0502050306030303" pitchFamily="18" charset="0"/>
                        </a:rPr>
                        <a:t>დავალებას ძალიან კარგად გაართვი თავი,  მონაცემების საფუძველზე სწორად გაქვს შერჩეული ნივთიერების რაოდენობის დადგენის გზა, ასევე სწორია მოლური მასის და ნაწილაკთა რაოდენობის განსაზღვრა. სწორად იყენებ შესაბამის ფორმულებს, ერთეულებს, გადაგყავს საჭირო ერთეულში. ადგენ მიმართებებს მარტივი და რთული ნაწილაკების ფარდობით მასებსა და მათი იონების მასებს შორის. </a:t>
                      </a:r>
                      <a:endParaRPr lang="en-GB" sz="1200" dirty="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კარგი იქნება და გირჩევდი რომ დაინტერესდე და მოიძიო ინფორმაცია მიკრო და მაკრო ელემენტების დღიური ნორმის შესახებ. ამის საფუძველზე კი შენს მიერ დადგენილი მინერალური წყალის მონაცემებით განსაზღვრო დაახლოებით  რა რაოდენობით იქნება სასურველი რომ მიიღოს ის ადამიანმა დღეში.  </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8011" marR="28011" marT="0" marB="0"/>
                </a:tc>
                <a:extLst>
                  <a:ext uri="{0D108BD9-81ED-4DB2-BD59-A6C34878D82A}">
                    <a16:rowId xmlns:a16="http://schemas.microsoft.com/office/drawing/2014/main" val="3383040418"/>
                  </a:ext>
                </a:extLst>
              </a:tr>
            </a:tbl>
          </a:graphicData>
        </a:graphic>
      </p:graphicFrame>
    </p:spTree>
    <p:extLst>
      <p:ext uri="{BB962C8B-B14F-4D97-AF65-F5344CB8AC3E}">
        <p14:creationId xmlns:p14="http://schemas.microsoft.com/office/powerpoint/2010/main" val="2079953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25FE99-2202-4FDB-BF7B-C3BBEE850AED}"/>
              </a:ext>
            </a:extLst>
          </p:cNvPr>
          <p:cNvPicPr>
            <a:picLocks noChangeAspect="1"/>
          </p:cNvPicPr>
          <p:nvPr/>
        </p:nvPicPr>
        <p:blipFill>
          <a:blip r:embed="rId2"/>
          <a:stretch>
            <a:fillRect/>
          </a:stretch>
        </p:blipFill>
        <p:spPr>
          <a:xfrm>
            <a:off x="152207" y="0"/>
            <a:ext cx="4213060"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9960C29A-3877-47DD-9C4A-7CB9CB1DC970}"/>
              </a:ext>
            </a:extLst>
          </p:cNvPr>
          <p:cNvPicPr>
            <a:picLocks noChangeAspect="1"/>
          </p:cNvPicPr>
          <p:nvPr/>
        </p:nvPicPr>
        <p:blipFill>
          <a:blip r:embed="rId3"/>
          <a:stretch>
            <a:fillRect/>
          </a:stretch>
        </p:blipFill>
        <p:spPr>
          <a:xfrm>
            <a:off x="4572000" y="60527"/>
            <a:ext cx="4166484"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itle 7">
            <a:extLst>
              <a:ext uri="{FF2B5EF4-FFF2-40B4-BE49-F238E27FC236}">
                <a16:creationId xmlns:a16="http://schemas.microsoft.com/office/drawing/2014/main" id="{80465FF7-7357-4652-9BD5-E88B2B2B2FC7}"/>
              </a:ext>
            </a:extLst>
          </p:cNvPr>
          <p:cNvSpPr>
            <a:spLocks noGrp="1"/>
          </p:cNvSpPr>
          <p:nvPr>
            <p:ph type="ctrTitle"/>
          </p:nvPr>
        </p:nvSpPr>
        <p:spPr>
          <a:xfrm rot="21282957">
            <a:off x="415560" y="2994"/>
            <a:ext cx="3306864" cy="370719"/>
          </a:xfrm>
        </p:spPr>
        <p:txBody>
          <a:bodyPr/>
          <a:lstStyle/>
          <a:p>
            <a:r>
              <a:rPr lang="ka-GE" sz="1200" dirty="0">
                <a:solidFill>
                  <a:srgbClr val="002060"/>
                </a:solidFill>
                <a:latin typeface="Sylfaen" panose="010A0502050306030303" pitchFamily="18" charset="0"/>
                <a:hlinkClick r:id="rId4"/>
              </a:rPr>
              <a:t>მოსწავლე N 2</a:t>
            </a:r>
            <a:endParaRPr lang="en-GB" sz="1200" dirty="0">
              <a:solidFill>
                <a:srgbClr val="002060"/>
              </a:solidFill>
              <a:latin typeface="Sylfaen" panose="010A0502050306030303" pitchFamily="18" charset="0"/>
            </a:endParaRPr>
          </a:p>
        </p:txBody>
      </p:sp>
    </p:spTree>
    <p:extLst>
      <p:ext uri="{BB962C8B-B14F-4D97-AF65-F5344CB8AC3E}">
        <p14:creationId xmlns:p14="http://schemas.microsoft.com/office/powerpoint/2010/main" val="3472786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45C424A-4416-416C-BA46-1B1E721FA26E}"/>
              </a:ext>
            </a:extLst>
          </p:cNvPr>
          <p:cNvGraphicFramePr>
            <a:graphicFrameLocks noGrp="1"/>
          </p:cNvGraphicFramePr>
          <p:nvPr>
            <p:extLst>
              <p:ext uri="{D42A27DB-BD31-4B8C-83A1-F6EECF244321}">
                <p14:modId xmlns:p14="http://schemas.microsoft.com/office/powerpoint/2010/main" val="477589415"/>
              </p:ext>
            </p:extLst>
          </p:nvPr>
        </p:nvGraphicFramePr>
        <p:xfrm>
          <a:off x="469127" y="229391"/>
          <a:ext cx="8205746" cy="4485732"/>
        </p:xfrm>
        <a:graphic>
          <a:graphicData uri="http://schemas.openxmlformats.org/drawingml/2006/table">
            <a:tbl>
              <a:tblPr firstRow="1" firstCol="1" bandRow="1">
                <a:tableStyleId>{662BBD9C-4ED4-4490-AC8C-3A685487A490}</a:tableStyleId>
              </a:tblPr>
              <a:tblGrid>
                <a:gridCol w="1940118">
                  <a:extLst>
                    <a:ext uri="{9D8B030D-6E8A-4147-A177-3AD203B41FA5}">
                      <a16:colId xmlns:a16="http://schemas.microsoft.com/office/drawing/2014/main" val="1699633790"/>
                    </a:ext>
                  </a:extLst>
                </a:gridCol>
                <a:gridCol w="2743200">
                  <a:extLst>
                    <a:ext uri="{9D8B030D-6E8A-4147-A177-3AD203B41FA5}">
                      <a16:colId xmlns:a16="http://schemas.microsoft.com/office/drawing/2014/main" val="2764409474"/>
                    </a:ext>
                  </a:extLst>
                </a:gridCol>
                <a:gridCol w="3522428">
                  <a:extLst>
                    <a:ext uri="{9D8B030D-6E8A-4147-A177-3AD203B41FA5}">
                      <a16:colId xmlns:a16="http://schemas.microsoft.com/office/drawing/2014/main" val="2992005217"/>
                    </a:ext>
                  </a:extLst>
                </a:gridCol>
              </a:tblGrid>
              <a:tr h="365153">
                <a:tc gridSpan="3">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 მოსწავლის სახელი, გვარი: N2 </a:t>
                      </a:r>
                      <a:endParaRPr lang="en-GB" sz="1200" dirty="0">
                        <a:solidFill>
                          <a:srgbClr val="002060"/>
                        </a:solidFill>
                        <a:effectLst/>
                        <a:latin typeface="Sylfaen" panose="010A0502050306030303" pitchFamily="18" charset="0"/>
                      </a:endParaRPr>
                    </a:p>
                  </a:txBody>
                  <a:tcPr marL="27324" marR="2732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441728"/>
                  </a:ext>
                </a:extLst>
              </a:tr>
              <a:tr h="431912">
                <a:tc>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სამიზნე ცნება   </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კრიტერიუმი</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7324" marR="27324" marT="0" marB="0"/>
                </a:tc>
                <a:tc gridSpan="2">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სამიზნე ცნება: ნივთიერება</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7324" marR="27324" marT="0" marB="0"/>
                </a:tc>
                <a:tc hMerge="1">
                  <a:txBody>
                    <a:bodyPr/>
                    <a:lstStyle/>
                    <a:p>
                      <a:endParaRPr lang="en-GB"/>
                    </a:p>
                  </a:txBody>
                  <a:tcPr/>
                </a:tc>
                <a:extLst>
                  <a:ext uri="{0D108BD9-81ED-4DB2-BD59-A6C34878D82A}">
                    <a16:rowId xmlns:a16="http://schemas.microsoft.com/office/drawing/2014/main" val="1806819746"/>
                  </a:ext>
                </a:extLst>
              </a:tr>
              <a:tr h="38427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ka-GE" sz="1200" dirty="0">
                          <a:solidFill>
                            <a:srgbClr val="002060"/>
                          </a:solidFill>
                          <a:effectLst/>
                          <a:latin typeface="Sylfaen" panose="010A0502050306030303" pitchFamily="18" charset="0"/>
                        </a:rPr>
                        <a:t> </a:t>
                      </a:r>
                      <a:r>
                        <a:rPr lang="ka-GE" sz="1200" b="1" dirty="0">
                          <a:solidFill>
                            <a:srgbClr val="002060"/>
                          </a:solidFill>
                          <a:effectLst/>
                          <a:latin typeface="Sylfaen" panose="010A0502050306030303" pitchFamily="18" charset="0"/>
                        </a:rPr>
                        <a:t>მიმართებითი დონე</a:t>
                      </a:r>
                      <a:endParaRPr lang="en-GB" sz="1200" b="1" dirty="0">
                        <a:solidFill>
                          <a:srgbClr val="002060"/>
                        </a:solidFill>
                        <a:effectLst/>
                        <a:latin typeface="Sylfaen" panose="010A0502050306030303" pitchFamily="18" charset="0"/>
                      </a:endParaRPr>
                    </a:p>
                  </a:txBody>
                  <a:tcPr marL="27324" marR="27324" marT="0" marB="0"/>
                </a:tc>
                <a:tc>
                  <a:txBody>
                    <a:bodyPr/>
                    <a:lstStyle/>
                    <a:p>
                      <a:pPr lvl="0" algn="l"/>
                      <a:r>
                        <a:rPr lang="ka-GE" sz="1200" b="1" i="0" u="none" strike="noStrike" cap="none" dirty="0">
                          <a:solidFill>
                            <a:srgbClr val="002060"/>
                          </a:solidFill>
                          <a:latin typeface="Arial"/>
                          <a:ea typeface="Arial"/>
                          <a:cs typeface="Arial"/>
                          <a:sym typeface="Arial"/>
                        </a:rPr>
                        <a:t>ტაქსონომიის დონის შესაბამისობა ცნებასთან</a:t>
                      </a:r>
                    </a:p>
                  </a:txBody>
                  <a:tcPr marL="27324" marR="27324" marT="0" marB="0"/>
                </a:tc>
                <a:tc>
                  <a:txBody>
                    <a:bodyPr/>
                    <a:lstStyle/>
                    <a:p>
                      <a:pPr marL="0" marR="0" algn="l">
                        <a:lnSpc>
                          <a:spcPct val="115000"/>
                        </a:lnSpc>
                        <a:spcBef>
                          <a:spcPts val="0"/>
                        </a:spcBef>
                        <a:spcAft>
                          <a:spcPts val="0"/>
                        </a:spcAft>
                      </a:pPr>
                      <a:r>
                        <a:rPr lang="ka-GE" sz="1200" b="1" dirty="0">
                          <a:solidFill>
                            <a:srgbClr val="002060"/>
                          </a:solidFill>
                          <a:effectLst/>
                          <a:latin typeface="Sylfaen" panose="010A0502050306030303" pitchFamily="18" charset="0"/>
                        </a:rPr>
                        <a:t>კომენტარი</a:t>
                      </a:r>
                      <a:endParaRPr lang="en-GB" sz="1200" b="1"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7324" marR="27324" marT="0" marB="0"/>
                </a:tc>
                <a:extLst>
                  <a:ext uri="{0D108BD9-81ED-4DB2-BD59-A6C34878D82A}">
                    <a16:rowId xmlns:a16="http://schemas.microsoft.com/office/drawing/2014/main" val="1578653838"/>
                  </a:ext>
                </a:extLst>
              </a:tr>
              <a:tr h="3304389">
                <a:tc>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მოსწავლეს ესმის განსახილველი საკითხის არსი; ხედავს ურთიერთმიმართებებს საკითხთან დაკავშირებულ არსებით სტრუქტურულ ერთეულებს შორის.</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7324" marR="27324" marT="0" marB="0"/>
                </a:tc>
                <a:tc>
                  <a:txBody>
                    <a:bodyPr/>
                    <a:lstStyle/>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მოსწავლეს შეუძლია ნივთიერების</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რაოდენობის </a:t>
                      </a:r>
                      <a:r>
                        <a:rPr lang="en-US" sz="1200">
                          <a:solidFill>
                            <a:srgbClr val="002060"/>
                          </a:solidFill>
                          <a:effectLst/>
                          <a:latin typeface="Sylfaen" panose="010A0502050306030303" pitchFamily="18" charset="0"/>
                        </a:rPr>
                        <a:t>განსაზღვრისთვის</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სხვადასხვა მეთოდის გამოყენება, </a:t>
                      </a:r>
                      <a:r>
                        <a:rPr lang="ka-GE" sz="1200">
                          <a:solidFill>
                            <a:srgbClr val="002060"/>
                          </a:solidFill>
                          <a:effectLst/>
                          <a:latin typeface="Sylfaen" panose="010A0502050306030303" pitchFamily="18" charset="0"/>
                        </a:rPr>
                        <a:t>ნაწილაკთა რიცხვის დადგენა(</a:t>
                      </a:r>
                      <a:r>
                        <a:rPr lang="en-US" sz="1200">
                          <a:solidFill>
                            <a:srgbClr val="002060"/>
                          </a:solidFill>
                          <a:effectLst/>
                          <a:latin typeface="Sylfaen" panose="010A0502050306030303" pitchFamily="18" charset="0"/>
                        </a:rPr>
                        <a:t>N)</a:t>
                      </a:r>
                      <a:r>
                        <a:rPr lang="ka-GE" sz="1200">
                          <a:solidFill>
                            <a:srgbClr val="002060"/>
                          </a:solidFill>
                          <a:effectLst/>
                          <a:latin typeface="Sylfaen" panose="010A0502050306030303" pitchFamily="18" charset="0"/>
                        </a:rPr>
                        <a:t>, სწორად იყენებს ერთეულებს, გადაჰყავს სხვა ერთეულში,</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შეუძლია </a:t>
                      </a:r>
                      <a:r>
                        <a:rPr lang="ka-GE" sz="1200">
                          <a:solidFill>
                            <a:srgbClr val="002060"/>
                          </a:solidFill>
                          <a:effectLst/>
                          <a:latin typeface="Sylfaen" panose="010A0502050306030303" pitchFamily="18" charset="0"/>
                        </a:rPr>
                        <a:t>ეს </a:t>
                      </a:r>
                      <a:r>
                        <a:rPr lang="en-US" sz="1200">
                          <a:solidFill>
                            <a:srgbClr val="002060"/>
                          </a:solidFill>
                          <a:effectLst/>
                          <a:latin typeface="Sylfaen" panose="010A0502050306030303" pitchFamily="18" charset="0"/>
                        </a:rPr>
                        <a:t>მეთოდები შეუსაბამოს</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დაკვირვების შედეგად შეგროვებულ მონაცემებს </a:t>
                      </a:r>
                      <a:r>
                        <a:rPr lang="en-US" sz="1200">
                          <a:solidFill>
                            <a:srgbClr val="002060"/>
                          </a:solidFill>
                          <a:effectLst/>
                          <a:latin typeface="Sylfaen" panose="010A0502050306030303" pitchFamily="18" charset="0"/>
                        </a:rPr>
                        <a:t>და შესაბამისად</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სწორად დაგეგმოს კვლევა. ახსნას,</a:t>
                      </a:r>
                      <a:endParaRPr lang="en-GB" sz="1200">
                        <a:solidFill>
                          <a:srgbClr val="002060"/>
                        </a:solidFill>
                        <a:effectLst/>
                        <a:latin typeface="Sylfaen" panose="010A0502050306030303" pitchFamily="18" charset="0"/>
                      </a:endParaRPr>
                    </a:p>
                    <a:p>
                      <a:pPr marL="0" marR="0" algn="l">
                        <a:spcBef>
                          <a:spcPts val="0"/>
                        </a:spcBef>
                        <a:spcAft>
                          <a:spcPts val="0"/>
                        </a:spcAft>
                      </a:pPr>
                      <a:r>
                        <a:rPr lang="en-US" sz="1200">
                          <a:solidFill>
                            <a:srgbClr val="002060"/>
                          </a:solidFill>
                          <a:effectLst/>
                          <a:latin typeface="Sylfaen" panose="010A0502050306030303" pitchFamily="18" charset="0"/>
                        </a:rPr>
                        <a:t>თუ რატომ იყენებს ამა თუ იმ გზას.</a:t>
                      </a:r>
                      <a:endParaRPr lang="en-GB" sz="1200">
                        <a:solidFill>
                          <a:srgbClr val="002060"/>
                        </a:solidFill>
                        <a:effectLst/>
                        <a:latin typeface="Sylfaen" panose="010A0502050306030303" pitchFamily="18" charset="0"/>
                        <a:ea typeface="Times New Roman" panose="02020603050405020304" pitchFamily="18" charset="0"/>
                        <a:cs typeface="Sylfaen" panose="010A0502050306030303" pitchFamily="18" charset="0"/>
                      </a:endParaRPr>
                    </a:p>
                  </a:txBody>
                  <a:tcPr marL="27324" marR="27324" marT="0" marB="0"/>
                </a:tc>
                <a:tc>
                  <a:txBody>
                    <a:bodyPr/>
                    <a:lstStyle/>
                    <a:p>
                      <a:pPr marL="0" marR="0" algn="just">
                        <a:lnSpc>
                          <a:spcPct val="115000"/>
                        </a:lnSpc>
                        <a:spcBef>
                          <a:spcPts val="0"/>
                        </a:spcBef>
                        <a:spcAft>
                          <a:spcPts val="0"/>
                        </a:spcAft>
                      </a:pPr>
                      <a:r>
                        <a:rPr lang="ka-GE" sz="1200" dirty="0">
                          <a:solidFill>
                            <a:srgbClr val="002060"/>
                          </a:solidFill>
                          <a:effectLst/>
                          <a:latin typeface="Sylfaen" panose="010A0502050306030303" pitchFamily="18" charset="0"/>
                        </a:rPr>
                        <a:t>დავალებას ერთი მხრივ კარგად გაართვი თავი: არსებული მონაცემების საფუძველზე შეგიძლია საჭირო ფიზიკური სიდიდეების ფორმულებისა და ერთეულების შერჩევა, მონაცემთა ჩასმა და გამოთვლა, ყურადღებით იყავი ერთი ერთეულის მეორეში გდაყვანისას,  რადგან ამან შესაძლოა საბოლოო შედეგის შეცდომა გამოიწვიოს.  </a:t>
                      </a:r>
                      <a:endParaRPr lang="en-GB" sz="1200" dirty="0">
                        <a:solidFill>
                          <a:srgbClr val="002060"/>
                        </a:solidFill>
                        <a:effectLst/>
                        <a:latin typeface="Sylfaen" panose="010A0502050306030303" pitchFamily="18" charset="0"/>
                      </a:endParaRPr>
                    </a:p>
                    <a:p>
                      <a:pPr marL="0" marR="0" algn="just">
                        <a:lnSpc>
                          <a:spcPct val="115000"/>
                        </a:lnSpc>
                        <a:spcBef>
                          <a:spcPts val="0"/>
                        </a:spcBef>
                        <a:spcAft>
                          <a:spcPts val="0"/>
                        </a:spcAft>
                      </a:pPr>
                      <a:r>
                        <a:rPr lang="ka-GE" sz="1200" dirty="0">
                          <a:solidFill>
                            <a:srgbClr val="002060"/>
                          </a:solidFill>
                          <a:effectLst/>
                          <a:latin typeface="Sylfaen" panose="010A0502050306030303" pitchFamily="18" charset="0"/>
                        </a:rPr>
                        <a:t>კარგი იქნება თუ კიდევ ერთხელ დაკვირვებით გადახედავ შენს დავალებას, დააკვირდები შენს შეცდომებს და გაიმეორებ ნასწავლ მასალას ამასთან დაკავშირებით. ასევე სხვადსხვა საშუალებებით გაეცნობი ინფორმაციას მიკრო და მაკრო ელემენტების ორგანიზმისათვის საჭიროებაზე და მათ საკვებ პროდუქტებში შემცველობაზე.</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7324" marR="27324" marT="0" marB="0"/>
                </a:tc>
                <a:extLst>
                  <a:ext uri="{0D108BD9-81ED-4DB2-BD59-A6C34878D82A}">
                    <a16:rowId xmlns:a16="http://schemas.microsoft.com/office/drawing/2014/main" val="1109527045"/>
                  </a:ext>
                </a:extLst>
              </a:tr>
            </a:tbl>
          </a:graphicData>
        </a:graphic>
      </p:graphicFrame>
    </p:spTree>
    <p:extLst>
      <p:ext uri="{BB962C8B-B14F-4D97-AF65-F5344CB8AC3E}">
        <p14:creationId xmlns:p14="http://schemas.microsoft.com/office/powerpoint/2010/main" val="2463799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9CBD0-596F-4489-B8AA-4AE102CA023C}"/>
              </a:ext>
            </a:extLst>
          </p:cNvPr>
          <p:cNvPicPr>
            <a:picLocks noChangeAspect="1"/>
          </p:cNvPicPr>
          <p:nvPr/>
        </p:nvPicPr>
        <p:blipFill>
          <a:blip r:embed="rId2"/>
          <a:stretch>
            <a:fillRect/>
          </a:stretch>
        </p:blipFill>
        <p:spPr>
          <a:xfrm>
            <a:off x="2553475" y="190831"/>
            <a:ext cx="4037049"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4">
            <a:extLst>
              <a:ext uri="{FF2B5EF4-FFF2-40B4-BE49-F238E27FC236}">
                <a16:creationId xmlns:a16="http://schemas.microsoft.com/office/drawing/2014/main" id="{0BA225E3-17ED-41FD-A681-8DAEED4F7D10}"/>
              </a:ext>
            </a:extLst>
          </p:cNvPr>
          <p:cNvSpPr>
            <a:spLocks noGrp="1"/>
          </p:cNvSpPr>
          <p:nvPr>
            <p:ph type="ctrTitle"/>
          </p:nvPr>
        </p:nvSpPr>
        <p:spPr>
          <a:xfrm>
            <a:off x="72202" y="2179007"/>
            <a:ext cx="2766413" cy="404845"/>
          </a:xfrm>
        </p:spPr>
        <p:txBody>
          <a:bodyPr/>
          <a:lstStyle/>
          <a:p>
            <a:r>
              <a:rPr lang="ka-GE" sz="1400" dirty="0">
                <a:solidFill>
                  <a:srgbClr val="002060"/>
                </a:solidFill>
                <a:latin typeface="Sylfaen" panose="010A0502050306030303" pitchFamily="18" charset="0"/>
              </a:rPr>
              <a:t>მოსწავლე N 3</a:t>
            </a:r>
            <a:endParaRPr lang="en-GB" sz="1400" dirty="0">
              <a:solidFill>
                <a:srgbClr val="002060"/>
              </a:solidFill>
              <a:latin typeface="Sylfaen" panose="010A0502050306030303" pitchFamily="18" charset="0"/>
            </a:endParaRPr>
          </a:p>
        </p:txBody>
      </p:sp>
    </p:spTree>
    <p:extLst>
      <p:ext uri="{BB962C8B-B14F-4D97-AF65-F5344CB8AC3E}">
        <p14:creationId xmlns:p14="http://schemas.microsoft.com/office/powerpoint/2010/main" val="2934744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A835EB-BD78-4F10-A555-BD7D61031447}"/>
              </a:ext>
            </a:extLst>
          </p:cNvPr>
          <p:cNvGraphicFramePr>
            <a:graphicFrameLocks noGrp="1"/>
          </p:cNvGraphicFramePr>
          <p:nvPr>
            <p:extLst>
              <p:ext uri="{D42A27DB-BD31-4B8C-83A1-F6EECF244321}">
                <p14:modId xmlns:p14="http://schemas.microsoft.com/office/powerpoint/2010/main" val="3128142934"/>
              </p:ext>
            </p:extLst>
          </p:nvPr>
        </p:nvGraphicFramePr>
        <p:xfrm>
          <a:off x="485029" y="214048"/>
          <a:ext cx="8173941" cy="4747712"/>
        </p:xfrm>
        <a:graphic>
          <a:graphicData uri="http://schemas.openxmlformats.org/drawingml/2006/table">
            <a:tbl>
              <a:tblPr firstRow="1" firstCol="1" bandRow="1">
                <a:tableStyleId>{662BBD9C-4ED4-4490-AC8C-3A685487A490}</a:tableStyleId>
              </a:tblPr>
              <a:tblGrid>
                <a:gridCol w="2162755">
                  <a:extLst>
                    <a:ext uri="{9D8B030D-6E8A-4147-A177-3AD203B41FA5}">
                      <a16:colId xmlns:a16="http://schemas.microsoft.com/office/drawing/2014/main" val="4034184555"/>
                    </a:ext>
                  </a:extLst>
                </a:gridCol>
                <a:gridCol w="2488759">
                  <a:extLst>
                    <a:ext uri="{9D8B030D-6E8A-4147-A177-3AD203B41FA5}">
                      <a16:colId xmlns:a16="http://schemas.microsoft.com/office/drawing/2014/main" val="2168908062"/>
                    </a:ext>
                  </a:extLst>
                </a:gridCol>
                <a:gridCol w="3522427">
                  <a:extLst>
                    <a:ext uri="{9D8B030D-6E8A-4147-A177-3AD203B41FA5}">
                      <a16:colId xmlns:a16="http://schemas.microsoft.com/office/drawing/2014/main" val="3769420654"/>
                    </a:ext>
                  </a:extLst>
                </a:gridCol>
              </a:tblGrid>
              <a:tr h="367463">
                <a:tc gridSpan="3">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 მოსწავლის სახელი, გვარი: N3 </a:t>
                      </a:r>
                      <a:endParaRPr lang="en-GB" sz="1200" dirty="0">
                        <a:solidFill>
                          <a:srgbClr val="002060"/>
                        </a:solidFill>
                        <a:effectLst/>
                        <a:latin typeface="Sylfaen" panose="010A0502050306030303" pitchFamily="18" charset="0"/>
                      </a:endParaRPr>
                    </a:p>
                  </a:txBody>
                  <a:tcPr marL="26670" marR="2667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6564640"/>
                  </a:ext>
                </a:extLst>
              </a:tr>
              <a:tr h="431002">
                <a:tc>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სამიზნე ცნება   </a:t>
                      </a:r>
                      <a:endParaRPr lang="en-GB" sz="1200" dirty="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კრიტერიუმი</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gridSpan="2">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სამიზნე ცნება: ნივთიერება</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hMerge="1">
                  <a:txBody>
                    <a:bodyPr/>
                    <a:lstStyle/>
                    <a:p>
                      <a:endParaRPr lang="en-GB"/>
                    </a:p>
                  </a:txBody>
                  <a:tcPr/>
                </a:tc>
                <a:extLst>
                  <a:ext uri="{0D108BD9-81ED-4DB2-BD59-A6C34878D82A}">
                    <a16:rowId xmlns:a16="http://schemas.microsoft.com/office/drawing/2014/main" val="3095204616"/>
                  </a:ext>
                </a:extLst>
              </a:tr>
              <a:tr h="38346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ka-GE" sz="1200" dirty="0">
                          <a:solidFill>
                            <a:srgbClr val="002060"/>
                          </a:solidFill>
                          <a:effectLst/>
                          <a:latin typeface="Sylfaen" panose="010A0502050306030303" pitchFamily="18" charset="0"/>
                        </a:rPr>
                        <a:t> </a:t>
                      </a:r>
                      <a:r>
                        <a:rPr lang="ka-GE" sz="1200" b="1" dirty="0">
                          <a:solidFill>
                            <a:srgbClr val="002060"/>
                          </a:solidFill>
                          <a:effectLst/>
                          <a:latin typeface="Sylfaen" panose="010A0502050306030303" pitchFamily="18" charset="0"/>
                        </a:rPr>
                        <a:t>უნისტრუქტურული დონე </a:t>
                      </a:r>
                      <a:r>
                        <a:rPr lang="en-US" sz="1200" b="1" dirty="0">
                          <a:solidFill>
                            <a:srgbClr val="002060"/>
                          </a:solidFill>
                          <a:effectLst/>
                          <a:latin typeface="Sylfaen" panose="010A0502050306030303" pitchFamily="18" charset="0"/>
                        </a:rPr>
                        <a:t> </a:t>
                      </a:r>
                      <a:endParaRPr lang="en-GB" sz="1200" b="1" dirty="0">
                        <a:solidFill>
                          <a:srgbClr val="002060"/>
                        </a:solidFill>
                        <a:effectLst/>
                        <a:latin typeface="Sylfaen" panose="010A0502050306030303" pitchFamily="18" charset="0"/>
                      </a:endParaRPr>
                    </a:p>
                  </a:txBody>
                  <a:tcPr marL="26670" marR="26670" marT="0" marB="0"/>
                </a:tc>
                <a:tc>
                  <a:txBody>
                    <a:bodyPr/>
                    <a:lstStyle/>
                    <a:p>
                      <a:pPr lvl="0" algn="l"/>
                      <a:r>
                        <a:rPr lang="ka-GE" sz="1200" b="1" i="0" u="none" strike="noStrike" cap="none" dirty="0">
                          <a:solidFill>
                            <a:srgbClr val="002060"/>
                          </a:solidFill>
                          <a:latin typeface="Arial"/>
                          <a:ea typeface="Arial"/>
                          <a:cs typeface="Arial"/>
                          <a:sym typeface="Arial"/>
                        </a:rPr>
                        <a:t>ტაქსონომიის დონის შესაბამისობა ცნებასთან</a:t>
                      </a:r>
                    </a:p>
                  </a:txBody>
                  <a:tcPr marL="26670" marR="26670" marT="0" marB="0"/>
                </a:tc>
                <a:tc>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კომენტარი</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extLst>
                  <a:ext uri="{0D108BD9-81ED-4DB2-BD59-A6C34878D82A}">
                    <a16:rowId xmlns:a16="http://schemas.microsoft.com/office/drawing/2014/main" val="3238488377"/>
                  </a:ext>
                </a:extLst>
              </a:tr>
              <a:tr h="3517923">
                <a:tc>
                  <a:txBody>
                    <a:bodyPr/>
                    <a:lstStyle/>
                    <a:p>
                      <a:pPr marL="0" marR="0" algn="just" fontAlgn="base">
                        <a:spcBef>
                          <a:spcPts val="0"/>
                        </a:spcBef>
                        <a:spcAft>
                          <a:spcPts val="0"/>
                        </a:spcAft>
                      </a:pPr>
                      <a:r>
                        <a:rPr lang="ka-GE" sz="1200" dirty="0">
                          <a:solidFill>
                            <a:srgbClr val="002060"/>
                          </a:solidFill>
                          <a:effectLst/>
                          <a:latin typeface="Sylfaen" panose="010A0502050306030303" pitchFamily="18" charset="0"/>
                        </a:rPr>
                        <a:t>მოსწავლეს  აქვს მხოლოდ ერთი არასტრუქტურირებული ასოციაცია/წარმოდგენა განსახილველ საკითხთან დაკავშირებით.</a:t>
                      </a:r>
                      <a:r>
                        <a:rPr lang="en-US" sz="1200" dirty="0">
                          <a:solidFill>
                            <a:srgbClr val="002060"/>
                          </a:solidFill>
                          <a:effectLst/>
                          <a:latin typeface="Sylfaen" panose="010A0502050306030303" pitchFamily="18" charset="0"/>
                        </a:rPr>
                        <a:t> </a:t>
                      </a:r>
                      <a:endParaRPr lang="en-GB" sz="1200" dirty="0">
                        <a:solidFill>
                          <a:srgbClr val="002060"/>
                        </a:solidFill>
                        <a:effectLst/>
                        <a:latin typeface="Sylfaen" panose="010A0502050306030303" pitchFamily="18" charset="0"/>
                      </a:endParaRPr>
                    </a:p>
                    <a:p>
                      <a:pPr marL="0" marR="0" algn="just">
                        <a:lnSpc>
                          <a:spcPct val="115000"/>
                        </a:lnSpc>
                        <a:spcBef>
                          <a:spcPts val="0"/>
                        </a:spcBef>
                        <a:spcAft>
                          <a:spcPts val="0"/>
                        </a:spcAft>
                      </a:pPr>
                      <a:r>
                        <a:rPr lang="ka-GE" sz="1200" dirty="0">
                          <a:solidFill>
                            <a:srgbClr val="002060"/>
                          </a:solidFill>
                          <a:effectLst/>
                          <a:latin typeface="Sylfaen" panose="010A0502050306030303" pitchFamily="18" charset="0"/>
                        </a:rPr>
                        <a:t> </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a:txBody>
                    <a:bodyPr/>
                    <a:lstStyle/>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მოსწავლე სწორად იყენებს</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ტერმინებს,</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შეუძლია მარტივი</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მოქმედებების შესრულება: მასის,</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მო</a:t>
                      </a:r>
                      <a:r>
                        <a:rPr lang="ka-GE" sz="1200">
                          <a:solidFill>
                            <a:srgbClr val="002060"/>
                          </a:solidFill>
                          <a:effectLst/>
                          <a:latin typeface="Sylfaen" panose="010A0502050306030303" pitchFamily="18" charset="0"/>
                        </a:rPr>
                        <a:t>ლური მასის, ნივთიერების რაოდენობის გამოთვლა</a:t>
                      </a:r>
                      <a:r>
                        <a:rPr lang="en-US" sz="1200">
                          <a:solidFill>
                            <a:srgbClr val="002060"/>
                          </a:solidFill>
                          <a:effectLst/>
                          <a:latin typeface="Sylfaen" panose="010A0502050306030303" pitchFamily="18" charset="0"/>
                        </a:rPr>
                        <a:t>, </a:t>
                      </a:r>
                      <a:r>
                        <a:rPr lang="ka-GE" sz="1200">
                          <a:solidFill>
                            <a:srgbClr val="002060"/>
                          </a:solidFill>
                          <a:effectLst/>
                          <a:latin typeface="Sylfaen" panose="010A0502050306030303" pitchFamily="18" charset="0"/>
                        </a:rPr>
                        <a:t>იცის რას უდრის ავოგადროს რიცხვი,  </a:t>
                      </a:r>
                      <a:r>
                        <a:rPr lang="en-US" sz="1200">
                          <a:solidFill>
                            <a:srgbClr val="002060"/>
                          </a:solidFill>
                          <a:effectLst/>
                          <a:latin typeface="Sylfaen" panose="010A0502050306030303" pitchFamily="18" charset="0"/>
                        </a:rPr>
                        <a:t>მაგრამ ვერ</a:t>
                      </a:r>
                      <a:endParaRPr lang="en-GB" sz="1200">
                        <a:solidFill>
                          <a:srgbClr val="002060"/>
                        </a:solidFill>
                        <a:effectLst/>
                        <a:latin typeface="Sylfaen" panose="010A0502050306030303" pitchFamily="18" charset="0"/>
                      </a:endParaRPr>
                    </a:p>
                    <a:p>
                      <a:pPr marL="0" marR="0" algn="l">
                        <a:lnSpc>
                          <a:spcPct val="115000"/>
                        </a:lnSpc>
                        <a:spcBef>
                          <a:spcPts val="0"/>
                        </a:spcBef>
                        <a:spcAft>
                          <a:spcPts val="0"/>
                        </a:spcAft>
                      </a:pPr>
                      <a:r>
                        <a:rPr lang="en-US" sz="1200">
                          <a:solidFill>
                            <a:srgbClr val="002060"/>
                          </a:solidFill>
                          <a:effectLst/>
                          <a:latin typeface="Sylfaen" panose="010A0502050306030303" pitchFamily="18" charset="0"/>
                        </a:rPr>
                        <a:t>ამყარებს მათ შორის კავშირს.</a:t>
                      </a:r>
                      <a:endParaRPr lang="en-GB" sz="1200">
                        <a:solidFill>
                          <a:srgbClr val="002060"/>
                        </a:solidFill>
                        <a:effectLst/>
                        <a:latin typeface="Sylfaen" panose="010A0502050306030303" pitchFamily="18" charset="0"/>
                      </a:endParaRPr>
                    </a:p>
                    <a:p>
                      <a:pPr marL="0" marR="0" algn="just">
                        <a:lnSpc>
                          <a:spcPct val="115000"/>
                        </a:lnSpc>
                        <a:spcBef>
                          <a:spcPts val="0"/>
                        </a:spcBef>
                        <a:spcAft>
                          <a:spcPts val="0"/>
                        </a:spcAft>
                      </a:pPr>
                      <a:r>
                        <a:rPr lang="en-US" sz="1200">
                          <a:solidFill>
                            <a:srgbClr val="002060"/>
                          </a:solidFill>
                          <a:effectLst/>
                          <a:latin typeface="Sylfaen" panose="010A0502050306030303" pitchFamily="18" charset="0"/>
                        </a:rPr>
                        <a:t> </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a:txBody>
                    <a:bodyPr/>
                    <a:lstStyle/>
                    <a:p>
                      <a:pPr marL="0" marR="0" algn="just">
                        <a:lnSpc>
                          <a:spcPct val="115000"/>
                        </a:lnSpc>
                        <a:spcBef>
                          <a:spcPts val="0"/>
                        </a:spcBef>
                        <a:spcAft>
                          <a:spcPts val="0"/>
                        </a:spcAft>
                      </a:pPr>
                      <a:r>
                        <a:rPr lang="ka-GE" sz="1200" dirty="0">
                          <a:solidFill>
                            <a:srgbClr val="002060"/>
                          </a:solidFill>
                          <a:effectLst/>
                          <a:latin typeface="Sylfaen" panose="010A0502050306030303" pitchFamily="18" charset="0"/>
                        </a:rPr>
                        <a:t>დავალების პირობა ნაწილობრივ კარგად გაქვს შესრულებული,  იცი ნივთიერების რაოდენობის, ნაწილაკთა რიცხვის გამოსათვლელი ფორმულები, რას უდრის ავოგადროს რიცხვი, ასევე შეგიძლია მონაცემთა ჩასმა და გამოთვლა, მაგრამ კარგი იქნება თუ ამ ყველაფერთან გამოიყენებ შესაბამის ერთეულებს, ერთმანეთისგან გამიჯნავ ფარდობით ატომურ ან მოლეკულურ მასას და მოლურ მასას. ასევე ყურადღებას გაამახვილებ იმაზე რომ მინერალური წყალი იონური შედგენილობისაა და ამას შენს დავალებაში ჩაასწორებ შესაბამისი იონური მუხტით. ასევე გადახედავ მასალას თუ როგორ გამოითვლება რთული ნივთიერების ან რთული იონის მოლური მასა. ყოველივე ამის გათვალისწინებით კი შეეცადე ხელახლა შეასრულო შენი დავალება.    </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extLst>
                  <a:ext uri="{0D108BD9-81ED-4DB2-BD59-A6C34878D82A}">
                    <a16:rowId xmlns:a16="http://schemas.microsoft.com/office/drawing/2014/main" val="3611207383"/>
                  </a:ext>
                </a:extLst>
              </a:tr>
            </a:tbl>
          </a:graphicData>
        </a:graphic>
      </p:graphicFrame>
    </p:spTree>
    <p:extLst>
      <p:ext uri="{BB962C8B-B14F-4D97-AF65-F5344CB8AC3E}">
        <p14:creationId xmlns:p14="http://schemas.microsoft.com/office/powerpoint/2010/main" val="38141734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ka-GE" sz="2000" dirty="0">
                <a:solidFill>
                  <a:srgbClr val="002060"/>
                </a:solidFill>
              </a:rPr>
              <a:t>სარჩევი</a:t>
            </a:r>
            <a:endParaRPr sz="2000" dirty="0">
              <a:solidFill>
                <a:srgbClr val="002060"/>
              </a:solidFill>
            </a:endParaRPr>
          </a:p>
        </p:txBody>
      </p:sp>
      <p:sp>
        <p:nvSpPr>
          <p:cNvPr id="152" name="Google Shape;152;p30"/>
          <p:cNvSpPr txBox="1">
            <a:spLocks noGrp="1"/>
          </p:cNvSpPr>
          <p:nvPr>
            <p:ph type="subTitle" idx="1"/>
          </p:nvPr>
        </p:nvSpPr>
        <p:spPr>
          <a:xfrm>
            <a:off x="690446" y="656478"/>
            <a:ext cx="1674300" cy="572400"/>
          </a:xfrm>
          <a:prstGeom prst="rect">
            <a:avLst/>
          </a:prstGeom>
        </p:spPr>
        <p:txBody>
          <a:bodyPr spcFirstLastPara="1" wrap="square" lIns="91425" tIns="91425" rIns="91425" bIns="91425" anchor="t" anchorCtr="0">
            <a:noAutofit/>
          </a:bodyPr>
          <a:lstStyle/>
          <a:p>
            <a:r>
              <a:rPr lang="ka-GE" dirty="0">
                <a:solidFill>
                  <a:srgbClr val="002060"/>
                </a:solidFill>
              </a:rPr>
              <a:t>წარდგენა - სკოლის, მასწავლებლის დავალების</a:t>
            </a:r>
            <a:endParaRPr lang="en-US" dirty="0">
              <a:solidFill>
                <a:srgbClr val="002060"/>
              </a:solidFill>
            </a:endParaRPr>
          </a:p>
        </p:txBody>
      </p:sp>
      <p:sp>
        <p:nvSpPr>
          <p:cNvPr id="154" name="Google Shape;154;p30"/>
          <p:cNvSpPr txBox="1">
            <a:spLocks noGrp="1"/>
          </p:cNvSpPr>
          <p:nvPr>
            <p:ph type="subTitle" idx="13"/>
          </p:nvPr>
        </p:nvSpPr>
        <p:spPr>
          <a:xfrm>
            <a:off x="690446" y="1622677"/>
            <a:ext cx="1674300" cy="572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ka-GE" dirty="0">
                <a:solidFill>
                  <a:srgbClr val="002060"/>
                </a:solidFill>
              </a:rPr>
              <a:t>სამიზნე ცნებები, საკითხები</a:t>
            </a:r>
            <a:endParaRPr dirty="0">
              <a:solidFill>
                <a:srgbClr val="002060"/>
              </a:solidFill>
            </a:endParaRPr>
          </a:p>
        </p:txBody>
      </p:sp>
      <p:sp>
        <p:nvSpPr>
          <p:cNvPr id="155" name="Google Shape;155;p30"/>
          <p:cNvSpPr txBox="1">
            <a:spLocks noGrp="1"/>
          </p:cNvSpPr>
          <p:nvPr>
            <p:ph type="title" idx="3"/>
          </p:nvPr>
        </p:nvSpPr>
        <p:spPr>
          <a:xfrm>
            <a:off x="2118448" y="544448"/>
            <a:ext cx="1107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2060"/>
                </a:solidFill>
              </a:rPr>
              <a:t>01</a:t>
            </a:r>
            <a:endParaRPr dirty="0">
              <a:solidFill>
                <a:srgbClr val="002060"/>
              </a:solidFill>
            </a:endParaRPr>
          </a:p>
        </p:txBody>
      </p:sp>
      <p:sp>
        <p:nvSpPr>
          <p:cNvPr id="156" name="Google Shape;156;p30"/>
          <p:cNvSpPr txBox="1">
            <a:spLocks noGrp="1"/>
          </p:cNvSpPr>
          <p:nvPr>
            <p:ph type="title" idx="5"/>
          </p:nvPr>
        </p:nvSpPr>
        <p:spPr>
          <a:xfrm>
            <a:off x="2105406" y="2487168"/>
            <a:ext cx="1107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2060"/>
                </a:solidFill>
              </a:rPr>
              <a:t>03</a:t>
            </a:r>
            <a:endParaRPr dirty="0">
              <a:solidFill>
                <a:srgbClr val="002060"/>
              </a:solidFill>
            </a:endParaRPr>
          </a:p>
        </p:txBody>
      </p:sp>
      <p:sp>
        <p:nvSpPr>
          <p:cNvPr id="157" name="Google Shape;157;p30"/>
          <p:cNvSpPr txBox="1">
            <a:spLocks noGrp="1"/>
          </p:cNvSpPr>
          <p:nvPr>
            <p:ph type="title" idx="4"/>
          </p:nvPr>
        </p:nvSpPr>
        <p:spPr>
          <a:xfrm>
            <a:off x="2105406" y="1515808"/>
            <a:ext cx="1107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2060"/>
                </a:solidFill>
              </a:rPr>
              <a:t>02</a:t>
            </a:r>
            <a:endParaRPr dirty="0">
              <a:solidFill>
                <a:srgbClr val="002060"/>
              </a:solidFill>
            </a:endParaRPr>
          </a:p>
        </p:txBody>
      </p:sp>
      <p:cxnSp>
        <p:nvCxnSpPr>
          <p:cNvPr id="158" name="Google Shape;158;p30"/>
          <p:cNvCxnSpPr/>
          <p:nvPr/>
        </p:nvCxnSpPr>
        <p:spPr>
          <a:xfrm>
            <a:off x="3297225" y="0"/>
            <a:ext cx="0" cy="23937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0"/>
          <p:cNvCxnSpPr/>
          <p:nvPr/>
        </p:nvCxnSpPr>
        <p:spPr>
          <a:xfrm>
            <a:off x="5861950" y="3131400"/>
            <a:ext cx="0" cy="2030100"/>
          </a:xfrm>
          <a:prstGeom prst="straightConnector1">
            <a:avLst/>
          </a:prstGeom>
          <a:noFill/>
          <a:ln w="9525" cap="flat" cmpd="sng">
            <a:solidFill>
              <a:schemeClr val="dk2"/>
            </a:solidFill>
            <a:prstDash val="solid"/>
            <a:round/>
            <a:headEnd type="none" w="med" len="med"/>
            <a:tailEnd type="none" w="med" len="med"/>
          </a:ln>
        </p:spPr>
      </p:cxnSp>
      <p:sp>
        <p:nvSpPr>
          <p:cNvPr id="160" name="Google Shape;160;p30"/>
          <p:cNvSpPr txBox="1">
            <a:spLocks noGrp="1"/>
          </p:cNvSpPr>
          <p:nvPr>
            <p:ph type="title" idx="6"/>
          </p:nvPr>
        </p:nvSpPr>
        <p:spPr>
          <a:xfrm>
            <a:off x="5927310" y="3131400"/>
            <a:ext cx="1072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2060"/>
                </a:solidFill>
              </a:rPr>
              <a:t>04</a:t>
            </a:r>
            <a:endParaRPr dirty="0">
              <a:solidFill>
                <a:srgbClr val="002060"/>
              </a:solidFill>
            </a:endParaRPr>
          </a:p>
        </p:txBody>
      </p:sp>
      <p:sp>
        <p:nvSpPr>
          <p:cNvPr id="161" name="Google Shape;161;p30"/>
          <p:cNvSpPr txBox="1">
            <a:spLocks noGrp="1"/>
          </p:cNvSpPr>
          <p:nvPr>
            <p:ph type="title" idx="7"/>
          </p:nvPr>
        </p:nvSpPr>
        <p:spPr>
          <a:xfrm>
            <a:off x="5927310" y="3861905"/>
            <a:ext cx="1072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2060"/>
                </a:solidFill>
              </a:rPr>
              <a:t>05</a:t>
            </a:r>
            <a:endParaRPr dirty="0">
              <a:solidFill>
                <a:srgbClr val="002060"/>
              </a:solidFill>
            </a:endParaRPr>
          </a:p>
        </p:txBody>
      </p:sp>
      <p:sp>
        <p:nvSpPr>
          <p:cNvPr id="164" name="Google Shape;164;p30"/>
          <p:cNvSpPr txBox="1">
            <a:spLocks noGrp="1"/>
          </p:cNvSpPr>
          <p:nvPr>
            <p:ph type="subTitle" idx="15"/>
          </p:nvPr>
        </p:nvSpPr>
        <p:spPr>
          <a:xfrm>
            <a:off x="690446" y="2596156"/>
            <a:ext cx="1674300" cy="572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ka-GE" dirty="0">
                <a:solidFill>
                  <a:srgbClr val="002060"/>
                </a:solidFill>
              </a:rPr>
              <a:t>კომპლექსური დავალების პირობა ( საკვანძო კითხვა, შეფასება):</a:t>
            </a:r>
            <a:endParaRPr dirty="0">
              <a:solidFill>
                <a:srgbClr val="002060"/>
              </a:solidFill>
            </a:endParaRPr>
          </a:p>
        </p:txBody>
      </p:sp>
      <p:sp>
        <p:nvSpPr>
          <p:cNvPr id="166" name="Google Shape;166;p30"/>
          <p:cNvSpPr txBox="1">
            <a:spLocks noGrp="1"/>
          </p:cNvSpPr>
          <p:nvPr>
            <p:ph type="subTitle" idx="17"/>
          </p:nvPr>
        </p:nvSpPr>
        <p:spPr>
          <a:xfrm>
            <a:off x="6820841" y="3168556"/>
            <a:ext cx="16743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a-GE" dirty="0">
                <a:solidFill>
                  <a:srgbClr val="002060"/>
                </a:solidFill>
              </a:rPr>
              <a:t>მოსწავლეების ნამუშევრები ( შეფასებით)</a:t>
            </a:r>
            <a:endParaRPr dirty="0">
              <a:solidFill>
                <a:srgbClr val="002060"/>
              </a:solidFill>
            </a:endParaRPr>
          </a:p>
        </p:txBody>
      </p:sp>
      <p:sp>
        <p:nvSpPr>
          <p:cNvPr id="168" name="Google Shape;168;p30"/>
          <p:cNvSpPr txBox="1">
            <a:spLocks noGrp="1"/>
          </p:cNvSpPr>
          <p:nvPr>
            <p:ph type="subTitle" idx="19"/>
          </p:nvPr>
        </p:nvSpPr>
        <p:spPr>
          <a:xfrm>
            <a:off x="6836834" y="3867305"/>
            <a:ext cx="16743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a-GE" dirty="0">
                <a:solidFill>
                  <a:srgbClr val="002060"/>
                </a:solidFill>
              </a:rPr>
              <a:t>პრაქტიკული რჩევები, დისკუსია, აქტივოებები</a:t>
            </a:r>
            <a:endParaRPr dirty="0">
              <a:solidFill>
                <a:srgbClr val="002060"/>
              </a:solidFill>
            </a:endParaRPr>
          </a:p>
        </p:txBody>
      </p:sp>
      <p:pic>
        <p:nvPicPr>
          <p:cNvPr id="2" name="Picture 1">
            <a:extLst>
              <a:ext uri="{FF2B5EF4-FFF2-40B4-BE49-F238E27FC236}">
                <a16:creationId xmlns:a16="http://schemas.microsoft.com/office/drawing/2014/main" id="{7872C3A8-1BF6-4FFA-AAB6-C3B4F7F7CCEF}"/>
              </a:ext>
            </a:extLst>
          </p:cNvPr>
          <p:cNvPicPr>
            <a:picLocks noChangeAspect="1"/>
          </p:cNvPicPr>
          <p:nvPr/>
        </p:nvPicPr>
        <p:blipFill>
          <a:blip r:embed="rId3"/>
          <a:stretch>
            <a:fillRect/>
          </a:stretch>
        </p:blipFill>
        <p:spPr>
          <a:xfrm>
            <a:off x="3570510" y="0"/>
            <a:ext cx="3429000" cy="228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36E82C-80BD-4E4B-84AC-068C7CDE5AE7}"/>
              </a:ext>
            </a:extLst>
          </p:cNvPr>
          <p:cNvSpPr>
            <a:spLocks noGrp="1"/>
          </p:cNvSpPr>
          <p:nvPr>
            <p:ph type="ctrTitle"/>
          </p:nvPr>
        </p:nvSpPr>
        <p:spPr>
          <a:xfrm>
            <a:off x="72202" y="2179007"/>
            <a:ext cx="2766413" cy="404845"/>
          </a:xfrm>
        </p:spPr>
        <p:txBody>
          <a:bodyPr/>
          <a:lstStyle/>
          <a:p>
            <a:r>
              <a:rPr lang="ka-GE" sz="1400" dirty="0">
                <a:solidFill>
                  <a:srgbClr val="002060"/>
                </a:solidFill>
                <a:latin typeface="Sylfaen" panose="010A0502050306030303" pitchFamily="18" charset="0"/>
              </a:rPr>
              <a:t>მოსწავლე N 4</a:t>
            </a:r>
            <a:endParaRPr lang="en-GB" sz="1400" dirty="0">
              <a:solidFill>
                <a:srgbClr val="002060"/>
              </a:solidFill>
              <a:latin typeface="Sylfaen" panose="010A0502050306030303" pitchFamily="18" charset="0"/>
            </a:endParaRPr>
          </a:p>
        </p:txBody>
      </p:sp>
      <p:pic>
        <p:nvPicPr>
          <p:cNvPr id="6" name="Picture 5">
            <a:extLst>
              <a:ext uri="{FF2B5EF4-FFF2-40B4-BE49-F238E27FC236}">
                <a16:creationId xmlns:a16="http://schemas.microsoft.com/office/drawing/2014/main" id="{336C6279-5427-4542-9C49-F7145168DA9F}"/>
              </a:ext>
            </a:extLst>
          </p:cNvPr>
          <p:cNvPicPr>
            <a:picLocks noChangeAspect="1"/>
          </p:cNvPicPr>
          <p:nvPr/>
        </p:nvPicPr>
        <p:blipFill>
          <a:blip r:embed="rId2"/>
          <a:stretch>
            <a:fillRect/>
          </a:stretch>
        </p:blipFill>
        <p:spPr>
          <a:xfrm>
            <a:off x="3076485" y="112256"/>
            <a:ext cx="2645380" cy="4943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80498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7564E8-F22B-4C42-8AB4-59BE38BA4BD2}"/>
              </a:ext>
            </a:extLst>
          </p:cNvPr>
          <p:cNvGraphicFramePr>
            <a:graphicFrameLocks noGrp="1"/>
          </p:cNvGraphicFramePr>
          <p:nvPr>
            <p:extLst>
              <p:ext uri="{D42A27DB-BD31-4B8C-83A1-F6EECF244321}">
                <p14:modId xmlns:p14="http://schemas.microsoft.com/office/powerpoint/2010/main" val="2640772925"/>
              </p:ext>
            </p:extLst>
          </p:nvPr>
        </p:nvGraphicFramePr>
        <p:xfrm>
          <a:off x="485029" y="214048"/>
          <a:ext cx="8173941" cy="4699856"/>
        </p:xfrm>
        <a:graphic>
          <a:graphicData uri="http://schemas.openxmlformats.org/drawingml/2006/table">
            <a:tbl>
              <a:tblPr firstRow="1" firstCol="1" bandRow="1">
                <a:tableStyleId>{662BBD9C-4ED4-4490-AC8C-3A685487A490}</a:tableStyleId>
              </a:tblPr>
              <a:tblGrid>
                <a:gridCol w="2162755">
                  <a:extLst>
                    <a:ext uri="{9D8B030D-6E8A-4147-A177-3AD203B41FA5}">
                      <a16:colId xmlns:a16="http://schemas.microsoft.com/office/drawing/2014/main" val="4034184555"/>
                    </a:ext>
                  </a:extLst>
                </a:gridCol>
                <a:gridCol w="2488759">
                  <a:extLst>
                    <a:ext uri="{9D8B030D-6E8A-4147-A177-3AD203B41FA5}">
                      <a16:colId xmlns:a16="http://schemas.microsoft.com/office/drawing/2014/main" val="2168908062"/>
                    </a:ext>
                  </a:extLst>
                </a:gridCol>
                <a:gridCol w="3522427">
                  <a:extLst>
                    <a:ext uri="{9D8B030D-6E8A-4147-A177-3AD203B41FA5}">
                      <a16:colId xmlns:a16="http://schemas.microsoft.com/office/drawing/2014/main" val="3769420654"/>
                    </a:ext>
                  </a:extLst>
                </a:gridCol>
              </a:tblGrid>
              <a:tr h="367463">
                <a:tc gridSpan="3">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 მოსწავლის სახელი, გვარი: N3 </a:t>
                      </a:r>
                      <a:endParaRPr lang="en-GB" sz="1200" dirty="0">
                        <a:solidFill>
                          <a:srgbClr val="002060"/>
                        </a:solidFill>
                        <a:effectLst/>
                        <a:latin typeface="Sylfaen" panose="010A0502050306030303" pitchFamily="18" charset="0"/>
                      </a:endParaRPr>
                    </a:p>
                  </a:txBody>
                  <a:tcPr marL="26670" marR="2667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6564640"/>
                  </a:ext>
                </a:extLst>
              </a:tr>
              <a:tr h="431002">
                <a:tc>
                  <a:txBody>
                    <a:bodyPr/>
                    <a:lstStyle/>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სამიზნე ცნება   </a:t>
                      </a:r>
                      <a:endParaRPr lang="en-GB" sz="1200" dirty="0">
                        <a:solidFill>
                          <a:srgbClr val="002060"/>
                        </a:solidFill>
                        <a:effectLst/>
                        <a:latin typeface="Sylfaen" panose="010A0502050306030303" pitchFamily="18" charset="0"/>
                      </a:endParaRPr>
                    </a:p>
                    <a:p>
                      <a:pPr marL="0" marR="0" algn="l">
                        <a:lnSpc>
                          <a:spcPct val="115000"/>
                        </a:lnSpc>
                        <a:spcBef>
                          <a:spcPts val="0"/>
                        </a:spcBef>
                        <a:spcAft>
                          <a:spcPts val="0"/>
                        </a:spcAft>
                      </a:pPr>
                      <a:r>
                        <a:rPr lang="ka-GE" sz="1200" dirty="0">
                          <a:solidFill>
                            <a:srgbClr val="002060"/>
                          </a:solidFill>
                          <a:effectLst/>
                          <a:latin typeface="Sylfaen" panose="010A0502050306030303" pitchFamily="18" charset="0"/>
                        </a:rPr>
                        <a:t>კრიტერიუმი</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gridSpan="2">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სამიზნე ცნება: ნივთიერება</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hMerge="1">
                  <a:txBody>
                    <a:bodyPr/>
                    <a:lstStyle/>
                    <a:p>
                      <a:endParaRPr lang="en-GB"/>
                    </a:p>
                  </a:txBody>
                  <a:tcPr/>
                </a:tc>
                <a:extLst>
                  <a:ext uri="{0D108BD9-81ED-4DB2-BD59-A6C34878D82A}">
                    <a16:rowId xmlns:a16="http://schemas.microsoft.com/office/drawing/2014/main" val="3095204616"/>
                  </a:ext>
                </a:extLst>
              </a:tr>
              <a:tr h="383468">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ka-GE" sz="1200" dirty="0">
                          <a:solidFill>
                            <a:srgbClr val="002060"/>
                          </a:solidFill>
                          <a:effectLst/>
                          <a:latin typeface="Sylfaen" panose="010A0502050306030303" pitchFamily="18" charset="0"/>
                        </a:rPr>
                        <a:t> </a:t>
                      </a:r>
                      <a:r>
                        <a:rPr lang="ka-GE" sz="1200" b="1" dirty="0">
                          <a:solidFill>
                            <a:srgbClr val="002060"/>
                          </a:solidFill>
                          <a:effectLst/>
                          <a:latin typeface="Sylfaen" panose="010A0502050306030303" pitchFamily="18" charset="0"/>
                        </a:rPr>
                        <a:t>პრე-სტრუქტურული დონე </a:t>
                      </a:r>
                      <a:r>
                        <a:rPr lang="en-US" sz="1200" b="1" dirty="0">
                          <a:solidFill>
                            <a:srgbClr val="002060"/>
                          </a:solidFill>
                          <a:effectLst/>
                          <a:latin typeface="Sylfaen" panose="010A0502050306030303" pitchFamily="18" charset="0"/>
                        </a:rPr>
                        <a:t> </a:t>
                      </a:r>
                      <a:endParaRPr lang="en-GB" sz="1200" b="1" dirty="0">
                        <a:solidFill>
                          <a:srgbClr val="002060"/>
                        </a:solidFill>
                        <a:effectLst/>
                        <a:latin typeface="Sylfaen" panose="010A0502050306030303" pitchFamily="18" charset="0"/>
                      </a:endParaRPr>
                    </a:p>
                  </a:txBody>
                  <a:tcPr marL="26670" marR="26670" marT="0" marB="0"/>
                </a:tc>
                <a:tc>
                  <a:txBody>
                    <a:bodyPr/>
                    <a:lstStyle/>
                    <a:p>
                      <a:pPr lvl="0" algn="l"/>
                      <a:r>
                        <a:rPr lang="ka-GE" sz="1200" b="1" i="0" u="none" strike="noStrike" cap="none" dirty="0">
                          <a:solidFill>
                            <a:srgbClr val="002060"/>
                          </a:solidFill>
                          <a:latin typeface="Arial"/>
                          <a:ea typeface="Arial"/>
                          <a:cs typeface="Arial"/>
                          <a:sym typeface="Arial"/>
                        </a:rPr>
                        <a:t>ტაქსონომიის დონის შესაბამისობა ცნებასთან</a:t>
                      </a:r>
                    </a:p>
                  </a:txBody>
                  <a:tcPr marL="26670" marR="26670" marT="0" marB="0"/>
                </a:tc>
                <a:tc>
                  <a:txBody>
                    <a:bodyPr/>
                    <a:lstStyle/>
                    <a:p>
                      <a:pPr marL="0" marR="0" algn="l">
                        <a:lnSpc>
                          <a:spcPct val="115000"/>
                        </a:lnSpc>
                        <a:spcBef>
                          <a:spcPts val="0"/>
                        </a:spcBef>
                        <a:spcAft>
                          <a:spcPts val="0"/>
                        </a:spcAft>
                      </a:pPr>
                      <a:r>
                        <a:rPr lang="ka-GE" sz="1200">
                          <a:solidFill>
                            <a:srgbClr val="002060"/>
                          </a:solidFill>
                          <a:effectLst/>
                          <a:latin typeface="Sylfaen" panose="010A0502050306030303" pitchFamily="18" charset="0"/>
                        </a:rPr>
                        <a:t>კომენტარი</a:t>
                      </a:r>
                      <a:endParaRPr lang="en-GB" sz="120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extLst>
                  <a:ext uri="{0D108BD9-81ED-4DB2-BD59-A6C34878D82A}">
                    <a16:rowId xmlns:a16="http://schemas.microsoft.com/office/drawing/2014/main" val="3238488377"/>
                  </a:ext>
                </a:extLst>
              </a:tr>
              <a:tr h="3517923">
                <a:tc>
                  <a:txBody>
                    <a:bodyPr/>
                    <a:lstStyle/>
                    <a:p>
                      <a:pPr lvl="0" algn="l">
                        <a:buFont typeface="+mj-lt"/>
                        <a:buNone/>
                      </a:pPr>
                      <a:r>
                        <a:rPr lang="en-US" sz="1200" dirty="0" err="1">
                          <a:solidFill>
                            <a:srgbClr val="002060"/>
                          </a:solidFill>
                          <a:latin typeface="Sylfaen" panose="010A0502050306030303" pitchFamily="18" charset="0"/>
                        </a:rPr>
                        <a:t>მოსწავლე</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საერთოდ</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ვერ</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იგებს</a:t>
                      </a:r>
                      <a:r>
                        <a:rPr lang="en-US" sz="1200" dirty="0">
                          <a:solidFill>
                            <a:srgbClr val="002060"/>
                          </a:solidFill>
                          <a:latin typeface="Sylfaen" panose="010A0502050306030303" pitchFamily="18" charset="0"/>
                        </a:rPr>
                        <a:t>,</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იყენებს</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შეუსაბამო</a:t>
                      </a:r>
                      <a:r>
                        <a:rPr lang="en-US" sz="1200" dirty="0">
                          <a:solidFill>
                            <a:srgbClr val="002060"/>
                          </a:solidFill>
                          <a:latin typeface="Sylfaen" panose="010A0502050306030303" pitchFamily="18" charset="0"/>
                        </a:rPr>
                        <a:t>,</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არარელევანტურ</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ინფორმაციას</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ან</a:t>
                      </a:r>
                      <a:r>
                        <a:rPr lang="en-US" sz="1200" dirty="0">
                          <a:solidFill>
                            <a:srgbClr val="002060"/>
                          </a:solidFill>
                          <a:latin typeface="Sylfaen" panose="010A0502050306030303" pitchFamily="18" charset="0"/>
                        </a:rPr>
                        <a:t>/</a:t>
                      </a:r>
                      <a:r>
                        <a:rPr lang="en-US" sz="1200" dirty="0" err="1">
                          <a:solidFill>
                            <a:srgbClr val="002060"/>
                          </a:solidFill>
                          <a:latin typeface="Sylfaen" panose="010A0502050306030303" pitchFamily="18" charset="0"/>
                        </a:rPr>
                        <a:t>და</a:t>
                      </a:r>
                      <a:r>
                        <a:rPr lang="en-US"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საერთოდ</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აცდენილია</a:t>
                      </a:r>
                      <a:r>
                        <a:rPr lang="ka-GE" sz="1200" dirty="0">
                          <a:solidFill>
                            <a:srgbClr val="002060"/>
                          </a:solidFill>
                          <a:latin typeface="Sylfaen" panose="010A0502050306030303" pitchFamily="18" charset="0"/>
                        </a:rPr>
                        <a:t> </a:t>
                      </a:r>
                      <a:r>
                        <a:rPr lang="en-US" sz="1200" dirty="0" err="1">
                          <a:solidFill>
                            <a:srgbClr val="002060"/>
                          </a:solidFill>
                          <a:latin typeface="Sylfaen" panose="010A0502050306030303" pitchFamily="18" charset="0"/>
                        </a:rPr>
                        <a:t>მნიშვნელობას</a:t>
                      </a:r>
                      <a:r>
                        <a:rPr lang="en-US" sz="1200" dirty="0">
                          <a:solidFill>
                            <a:srgbClr val="002060"/>
                          </a:solidFill>
                          <a:latin typeface="Sylfaen" panose="010A0502050306030303" pitchFamily="18" charset="0"/>
                        </a:rPr>
                        <a:t>/</a:t>
                      </a:r>
                      <a:r>
                        <a:rPr lang="en-US" sz="1200" dirty="0" err="1">
                          <a:solidFill>
                            <a:srgbClr val="002060"/>
                          </a:solidFill>
                          <a:latin typeface="Sylfaen" panose="010A0502050306030303" pitchFamily="18" charset="0"/>
                        </a:rPr>
                        <a:t>აზრს</a:t>
                      </a:r>
                      <a:r>
                        <a:rPr lang="en-US" sz="1200" dirty="0">
                          <a:solidFill>
                            <a:srgbClr val="002060"/>
                          </a:solidFill>
                          <a:latin typeface="Sylfaen" panose="010A0502050306030303" pitchFamily="18" charset="0"/>
                        </a:rPr>
                        <a:t>.</a:t>
                      </a:r>
                      <a:endParaRPr lang="en-GB" sz="1200" dirty="0">
                        <a:solidFill>
                          <a:srgbClr val="002060"/>
                        </a:solidFill>
                        <a:latin typeface="Sylfaen" panose="010A0502050306030303" pitchFamily="18" charset="0"/>
                      </a:endParaRPr>
                    </a:p>
                  </a:txBody>
                  <a:tcPr marL="26670" marR="26670" marT="0" marB="0"/>
                </a:tc>
                <a:tc>
                  <a:txBody>
                    <a:bodyPr/>
                    <a:lstStyle/>
                    <a:p>
                      <a:pPr lvl="0" algn="l"/>
                      <a:r>
                        <a:rPr lang="en-US" sz="1200" dirty="0" err="1">
                          <a:solidFill>
                            <a:srgbClr val="002060"/>
                          </a:solidFill>
                        </a:rPr>
                        <a:t>მოსწავლე</a:t>
                      </a:r>
                      <a:r>
                        <a:rPr lang="en-US" sz="1200" dirty="0">
                          <a:solidFill>
                            <a:srgbClr val="002060"/>
                          </a:solidFill>
                        </a:rPr>
                        <a:t> </a:t>
                      </a:r>
                      <a:r>
                        <a:rPr lang="en-US" sz="1200" dirty="0" err="1">
                          <a:solidFill>
                            <a:srgbClr val="002060"/>
                          </a:solidFill>
                        </a:rPr>
                        <a:t>ვერ</a:t>
                      </a:r>
                      <a:r>
                        <a:rPr lang="en-US" sz="1200" dirty="0">
                          <a:solidFill>
                            <a:srgbClr val="002060"/>
                          </a:solidFill>
                        </a:rPr>
                        <a:t> </a:t>
                      </a:r>
                      <a:r>
                        <a:rPr lang="ka-GE" sz="1200" dirty="0">
                          <a:solidFill>
                            <a:srgbClr val="002060"/>
                          </a:solidFill>
                        </a:rPr>
                        <a:t>ან არასწორად იაზრებს კომპლექსური დავალების პირობას, არასწორად იყენებს ტერმინებს</a:t>
                      </a:r>
                      <a:r>
                        <a:rPr lang="en-US" sz="1200" dirty="0">
                          <a:solidFill>
                            <a:srgbClr val="002060"/>
                          </a:solidFill>
                        </a:rPr>
                        <a:t>, </a:t>
                      </a:r>
                      <a:r>
                        <a:rPr lang="en-US" sz="1200" dirty="0" err="1">
                          <a:solidFill>
                            <a:srgbClr val="002060"/>
                          </a:solidFill>
                        </a:rPr>
                        <a:t>მასას</a:t>
                      </a:r>
                      <a:r>
                        <a:rPr lang="en-US" sz="1200" dirty="0">
                          <a:solidFill>
                            <a:srgbClr val="002060"/>
                          </a:solidFill>
                        </a:rPr>
                        <a:t>, </a:t>
                      </a:r>
                      <a:r>
                        <a:rPr lang="en-US" sz="1200" dirty="0" err="1">
                          <a:solidFill>
                            <a:srgbClr val="002060"/>
                          </a:solidFill>
                        </a:rPr>
                        <a:t>მოლურ</a:t>
                      </a:r>
                      <a:r>
                        <a:rPr lang="en-US" sz="1200" dirty="0">
                          <a:solidFill>
                            <a:srgbClr val="002060"/>
                          </a:solidFill>
                        </a:rPr>
                        <a:t> </a:t>
                      </a:r>
                      <a:r>
                        <a:rPr lang="en-US" sz="1200" dirty="0" err="1">
                          <a:solidFill>
                            <a:srgbClr val="002060"/>
                          </a:solidFill>
                        </a:rPr>
                        <a:t>მასას</a:t>
                      </a:r>
                      <a:r>
                        <a:rPr lang="en-US" sz="1200" dirty="0">
                          <a:solidFill>
                            <a:srgbClr val="002060"/>
                          </a:solidFill>
                        </a:rPr>
                        <a:t>, </a:t>
                      </a:r>
                      <a:r>
                        <a:rPr lang="en-US" sz="1200" dirty="0" err="1">
                          <a:solidFill>
                            <a:srgbClr val="002060"/>
                          </a:solidFill>
                        </a:rPr>
                        <a:t>ავოგადროს</a:t>
                      </a:r>
                      <a:r>
                        <a:rPr lang="en-US" sz="1200" dirty="0">
                          <a:solidFill>
                            <a:srgbClr val="002060"/>
                          </a:solidFill>
                        </a:rPr>
                        <a:t> </a:t>
                      </a:r>
                      <a:r>
                        <a:rPr lang="en-US" sz="1200" dirty="0" err="1">
                          <a:solidFill>
                            <a:srgbClr val="002060"/>
                          </a:solidFill>
                        </a:rPr>
                        <a:t>რიცხვს</a:t>
                      </a:r>
                      <a:r>
                        <a:rPr lang="en-US" sz="1200" dirty="0">
                          <a:solidFill>
                            <a:srgbClr val="002060"/>
                          </a:solidFill>
                        </a:rPr>
                        <a:t>, </a:t>
                      </a:r>
                      <a:r>
                        <a:rPr lang="en-US" sz="1200" dirty="0" err="1">
                          <a:solidFill>
                            <a:srgbClr val="002060"/>
                          </a:solidFill>
                        </a:rPr>
                        <a:t>ვერ</a:t>
                      </a:r>
                      <a:r>
                        <a:rPr lang="en-US" sz="1200" dirty="0">
                          <a:solidFill>
                            <a:srgbClr val="002060"/>
                          </a:solidFill>
                        </a:rPr>
                        <a:t> </a:t>
                      </a:r>
                      <a:r>
                        <a:rPr lang="en-US" sz="1200" dirty="0" err="1">
                          <a:solidFill>
                            <a:srgbClr val="002060"/>
                          </a:solidFill>
                        </a:rPr>
                        <a:t>იაზრებს</a:t>
                      </a:r>
                      <a:r>
                        <a:rPr lang="en-US" sz="1200" dirty="0">
                          <a:solidFill>
                            <a:srgbClr val="002060"/>
                          </a:solidFill>
                        </a:rPr>
                        <a:t> </a:t>
                      </a:r>
                      <a:r>
                        <a:rPr lang="en-US" sz="1200" dirty="0" err="1">
                          <a:solidFill>
                            <a:srgbClr val="002060"/>
                          </a:solidFill>
                        </a:rPr>
                        <a:t>კვლევის</a:t>
                      </a:r>
                      <a:r>
                        <a:rPr lang="en-US" sz="1200" dirty="0">
                          <a:solidFill>
                            <a:srgbClr val="002060"/>
                          </a:solidFill>
                        </a:rPr>
                        <a:t> </a:t>
                      </a:r>
                      <a:r>
                        <a:rPr lang="en-US" sz="1200" dirty="0" err="1">
                          <a:solidFill>
                            <a:srgbClr val="002060"/>
                          </a:solidFill>
                        </a:rPr>
                        <a:t>საჭიროებას</a:t>
                      </a:r>
                      <a:r>
                        <a:rPr lang="en-US" sz="1200" dirty="0">
                          <a:solidFill>
                            <a:srgbClr val="002060"/>
                          </a:solidFill>
                        </a:rPr>
                        <a:t> </a:t>
                      </a:r>
                      <a:r>
                        <a:rPr lang="en-US" sz="1200" dirty="0" err="1">
                          <a:solidFill>
                            <a:srgbClr val="002060"/>
                          </a:solidFill>
                        </a:rPr>
                        <a:t>და</a:t>
                      </a:r>
                      <a:r>
                        <a:rPr lang="en-US" sz="1200" dirty="0">
                          <a:solidFill>
                            <a:srgbClr val="002060"/>
                          </a:solidFill>
                        </a:rPr>
                        <a:t> </a:t>
                      </a:r>
                      <a:r>
                        <a:rPr lang="ka-GE" sz="1200" dirty="0">
                          <a:solidFill>
                            <a:srgbClr val="002060"/>
                          </a:solidFill>
                        </a:rPr>
                        <a:t>განხორციელების ეტაპებს.</a:t>
                      </a:r>
                      <a:endParaRPr lang="en-GB" sz="1200" dirty="0">
                        <a:solidFill>
                          <a:srgbClr val="002060"/>
                        </a:solidFill>
                        <a:latin typeface="Sylfaen" panose="010A0502050306030303" pitchFamily="18" charset="0"/>
                      </a:endParaRPr>
                    </a:p>
                    <a:p>
                      <a:pPr marL="0" marR="0" algn="just">
                        <a:lnSpc>
                          <a:spcPct val="115000"/>
                        </a:lnSpc>
                        <a:spcBef>
                          <a:spcPts val="0"/>
                        </a:spcBef>
                        <a:spcAft>
                          <a:spcPts val="0"/>
                        </a:spcAft>
                      </a:pPr>
                      <a:r>
                        <a:rPr lang="en-US" sz="1200" dirty="0">
                          <a:solidFill>
                            <a:srgbClr val="002060"/>
                          </a:solidFill>
                          <a:effectLst/>
                          <a:latin typeface="Sylfaen" panose="010A0502050306030303" pitchFamily="18" charset="0"/>
                        </a:rPr>
                        <a:t> </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tc>
                  <a:txBody>
                    <a:bodyPr/>
                    <a:lstStyle/>
                    <a:p>
                      <a:pPr marL="0" marR="0" algn="just">
                        <a:lnSpc>
                          <a:spcPct val="115000"/>
                        </a:lnSpc>
                        <a:spcBef>
                          <a:spcPts val="0"/>
                        </a:spcBef>
                        <a:spcAft>
                          <a:spcPts val="0"/>
                        </a:spcAft>
                      </a:pPr>
                      <a:r>
                        <a:rPr lang="ka-GE" sz="1200" dirty="0">
                          <a:solidFill>
                            <a:srgbClr val="002060"/>
                          </a:solidFill>
                          <a:effectLst/>
                          <a:latin typeface="Sylfaen" panose="010A0502050306030303" pitchFamily="18" charset="0"/>
                        </a:rPr>
                        <a:t>გიჭირს დავალების პირობის გააზრება, არასწორად იყენებ ტერმინებს, ზოგ შემთხვევაში სიმბოლოებს, როგორც ნაწილაკთა გამოსახვისას ასევე ფიზიკური სიდიდეების გამოსახვისას. ჩემი თხოვნაა ერთხელ კიდევ გადახედო მასალას, ყურადღება გაამახვილო თითოეულ ფიზიკურ სიდიდეზე,  მათი გამოსახვის საშუალებებზე ყოველივე ამის გათვალისწინებით კი შეეცადე ხელახლა შეასრულო შენი დავალება.    </a:t>
                      </a:r>
                      <a:endParaRPr lang="en-GB" sz="1200" dirty="0">
                        <a:solidFill>
                          <a:srgbClr val="002060"/>
                        </a:solidFill>
                        <a:effectLst/>
                        <a:latin typeface="Sylfaen" panose="010A0502050306030303" pitchFamily="18" charset="0"/>
                        <a:ea typeface="Times New Roman" panose="02020603050405020304" pitchFamily="18" charset="0"/>
                        <a:cs typeface="Times New Roman" panose="02020603050405020304" pitchFamily="18" charset="0"/>
                      </a:endParaRPr>
                    </a:p>
                  </a:txBody>
                  <a:tcPr marL="26670" marR="26670" marT="0" marB="0"/>
                </a:tc>
                <a:extLst>
                  <a:ext uri="{0D108BD9-81ED-4DB2-BD59-A6C34878D82A}">
                    <a16:rowId xmlns:a16="http://schemas.microsoft.com/office/drawing/2014/main" val="3611207383"/>
                  </a:ext>
                </a:extLst>
              </a:tr>
            </a:tbl>
          </a:graphicData>
        </a:graphic>
      </p:graphicFrame>
    </p:spTree>
    <p:extLst>
      <p:ext uri="{BB962C8B-B14F-4D97-AF65-F5344CB8AC3E}">
        <p14:creationId xmlns:p14="http://schemas.microsoft.com/office/powerpoint/2010/main" val="3557016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ctrTitle"/>
          </p:nvPr>
        </p:nvSpPr>
        <p:spPr>
          <a:xfrm flipH="1">
            <a:off x="2456952" y="126921"/>
            <a:ext cx="3896139" cy="823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ka-GE" sz="2000" dirty="0">
                <a:solidFill>
                  <a:srgbClr val="002060"/>
                </a:solidFill>
              </a:rPr>
              <a:t>მოსწავლეთა ნამუშევრები</a:t>
            </a:r>
            <a:endParaRPr sz="2000" dirty="0">
              <a:solidFill>
                <a:srgbClr val="002060"/>
              </a:solidFill>
            </a:endParaRPr>
          </a:p>
        </p:txBody>
      </p:sp>
      <p:cxnSp>
        <p:nvCxnSpPr>
          <p:cNvPr id="217" name="Google Shape;217;p34"/>
          <p:cNvCxnSpPr/>
          <p:nvPr/>
        </p:nvCxnSpPr>
        <p:spPr>
          <a:xfrm>
            <a:off x="7578325" y="4028400"/>
            <a:ext cx="1565700" cy="0"/>
          </a:xfrm>
          <a:prstGeom prst="straightConnector1">
            <a:avLst/>
          </a:prstGeom>
          <a:noFill/>
          <a:ln w="9525"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id="{1C6D0AC8-D323-4663-AA45-63AE3A67BF7C}"/>
              </a:ext>
            </a:extLst>
          </p:cNvPr>
          <p:cNvPicPr>
            <a:picLocks noChangeAspect="1"/>
          </p:cNvPicPr>
          <p:nvPr/>
        </p:nvPicPr>
        <p:blipFill>
          <a:blip r:embed="rId3"/>
          <a:stretch>
            <a:fillRect/>
          </a:stretch>
        </p:blipFill>
        <p:spPr>
          <a:xfrm>
            <a:off x="1745311" y="1053738"/>
            <a:ext cx="5653377" cy="3036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BCF7-F3B9-8042-A0C0-5DB6C824AABD}"/>
              </a:ext>
            </a:extLst>
          </p:cNvPr>
          <p:cNvSpPr>
            <a:spLocks noGrp="1"/>
          </p:cNvSpPr>
          <p:nvPr>
            <p:ph type="ctrTitle"/>
          </p:nvPr>
        </p:nvSpPr>
        <p:spPr>
          <a:xfrm flipH="1">
            <a:off x="153737" y="214729"/>
            <a:ext cx="5005500" cy="1022100"/>
          </a:xfrm>
        </p:spPr>
        <p:txBody>
          <a:bodyPr/>
          <a:lstStyle/>
          <a:p>
            <a:r>
              <a:rPr lang="ka-GE" sz="3000" dirty="0">
                <a:solidFill>
                  <a:srgbClr val="002060"/>
                </a:solidFill>
              </a:rPr>
              <a:t>კითხვარი-გამოკითხვა მოსწავლეებისათვის</a:t>
            </a:r>
            <a:endParaRPr lang="en-US" sz="3000" dirty="0">
              <a:solidFill>
                <a:srgbClr val="002060"/>
              </a:solidFill>
            </a:endParaRPr>
          </a:p>
        </p:txBody>
      </p:sp>
      <p:sp>
        <p:nvSpPr>
          <p:cNvPr id="3" name="Subtitle 2">
            <a:extLst>
              <a:ext uri="{FF2B5EF4-FFF2-40B4-BE49-F238E27FC236}">
                <a16:creationId xmlns:a16="http://schemas.microsoft.com/office/drawing/2014/main" id="{AE866A5A-C8B6-4048-AC2A-EF3261D46DA5}"/>
              </a:ext>
            </a:extLst>
          </p:cNvPr>
          <p:cNvSpPr>
            <a:spLocks noGrp="1"/>
          </p:cNvSpPr>
          <p:nvPr>
            <p:ph type="subTitle" idx="1"/>
          </p:nvPr>
        </p:nvSpPr>
        <p:spPr>
          <a:xfrm>
            <a:off x="544036" y="1460687"/>
            <a:ext cx="4465286" cy="2689894"/>
          </a:xfrm>
        </p:spPr>
        <p:txBody>
          <a:bodyPr/>
          <a:lstStyle/>
          <a:p>
            <a:pPr marL="152400" indent="0" algn="r"/>
            <a:r>
              <a:rPr lang="ka-GE" sz="1200" dirty="0">
                <a:solidFill>
                  <a:srgbClr val="002060"/>
                </a:solidFill>
                <a:latin typeface="Sylfaen" panose="010A0502050306030303" pitchFamily="18" charset="0"/>
              </a:rPr>
              <a:t>(გამოკითხვაში მონაწილეობა მიიღო 32 მოსწავლემ)</a:t>
            </a:r>
          </a:p>
          <a:p>
            <a:pPr marL="152400" indent="0"/>
            <a:endParaRPr lang="ka-GE" sz="1200" dirty="0">
              <a:solidFill>
                <a:srgbClr val="002060"/>
              </a:solidFill>
              <a:latin typeface="Sylfaen" panose="010A0502050306030303" pitchFamily="18" charset="0"/>
            </a:endParaRPr>
          </a:p>
          <a:p>
            <a:pPr>
              <a:buAutoNum type="arabicPeriod"/>
            </a:pPr>
            <a:r>
              <a:rPr lang="ka-GE" sz="1200" dirty="0">
                <a:solidFill>
                  <a:srgbClr val="002060"/>
                </a:solidFill>
                <a:latin typeface="Sylfaen" panose="010A0502050306030303" pitchFamily="18" charset="0"/>
              </a:rPr>
              <a:t>მოგეწონა თუ არა კომპლექსურ დავალებაზე მუშაობა?</a:t>
            </a:r>
          </a:p>
          <a:p>
            <a:pPr>
              <a:buAutoNum type="arabicPeriod"/>
            </a:pPr>
            <a:r>
              <a:rPr lang="ka-GE" sz="1200" dirty="0">
                <a:solidFill>
                  <a:srgbClr val="002060"/>
                </a:solidFill>
                <a:latin typeface="Sylfaen" panose="010A0502050306030303" pitchFamily="18" charset="0"/>
              </a:rPr>
              <a:t>რა სირთულეს წააწყდი ამოცანებზე მუშაობისას?</a:t>
            </a:r>
          </a:p>
          <a:p>
            <a:pPr>
              <a:buAutoNum type="arabicPeriod"/>
            </a:pPr>
            <a:r>
              <a:rPr lang="ka-GE" sz="1200" dirty="0">
                <a:solidFill>
                  <a:srgbClr val="002060"/>
                </a:solidFill>
                <a:latin typeface="Sylfaen" panose="010A0502050306030303" pitchFamily="18" charset="0"/>
              </a:rPr>
              <a:t>რა უპირატესობა აქვს კომპლექსურ დავალებებზე მუშაობას, გამოკითხვის სხვა საშუალებებთან შედარებით?</a:t>
            </a:r>
          </a:p>
          <a:p>
            <a:pPr>
              <a:buAutoNum type="arabicPeriod"/>
            </a:pPr>
            <a:r>
              <a:rPr lang="ka-GE" sz="1200" dirty="0">
                <a:solidFill>
                  <a:srgbClr val="002060"/>
                </a:solidFill>
                <a:latin typeface="Sylfaen" panose="010A0502050306030303" pitchFamily="18" charset="0"/>
              </a:rPr>
              <a:t>ზოგადად რომელი ტიპის შემაჯამებელი დავალებაა შენთვის უფრო მისაღები?</a:t>
            </a:r>
          </a:p>
          <a:p>
            <a:pPr>
              <a:buAutoNum type="arabicPeriod"/>
            </a:pPr>
            <a:r>
              <a:rPr lang="ka-GE" sz="1200" dirty="0">
                <a:solidFill>
                  <a:srgbClr val="002060"/>
                </a:solidFill>
                <a:latin typeface="Sylfaen" panose="010A0502050306030303" pitchFamily="18" charset="0"/>
              </a:rPr>
              <a:t>გსურს თუ არა კიდევ გქონდეს კომპლექსური დავალებები ქიმიაში?</a:t>
            </a:r>
          </a:p>
          <a:p>
            <a:pPr>
              <a:buFont typeface="Roboto Condensed Light"/>
              <a:buAutoNum type="arabicPeriod"/>
            </a:pPr>
            <a:r>
              <a:rPr lang="ka-GE" sz="1200" dirty="0">
                <a:solidFill>
                  <a:srgbClr val="002060"/>
                </a:solidFill>
                <a:latin typeface="Sylfaen" panose="010A0502050306030303" pitchFamily="18" charset="0"/>
              </a:rPr>
              <a:t>როგორ ფიქრობ, რაში გამოგადგება კომპლექსურ დავალებებზე მუშაობისას შეძენილი გამოცდილება?</a:t>
            </a:r>
          </a:p>
          <a:p>
            <a:pPr marL="152400" indent="0"/>
            <a:endParaRPr lang="en-GB" dirty="0">
              <a:solidFill>
                <a:srgbClr val="002060"/>
              </a:solidFill>
            </a:endParaRPr>
          </a:p>
        </p:txBody>
      </p:sp>
      <p:graphicFrame>
        <p:nvGraphicFramePr>
          <p:cNvPr id="7" name="Chart 6">
            <a:extLst>
              <a:ext uri="{FF2B5EF4-FFF2-40B4-BE49-F238E27FC236}">
                <a16:creationId xmlns:a16="http://schemas.microsoft.com/office/drawing/2014/main" id="{CD7CE34E-BCA7-4A5C-AF7F-093615421AE5}"/>
              </a:ext>
            </a:extLst>
          </p:cNvPr>
          <p:cNvGraphicFramePr/>
          <p:nvPr>
            <p:extLst>
              <p:ext uri="{D42A27DB-BD31-4B8C-83A1-F6EECF244321}">
                <p14:modId xmlns:p14="http://schemas.microsoft.com/office/powerpoint/2010/main" val="3734783691"/>
              </p:ext>
            </p:extLst>
          </p:nvPr>
        </p:nvGraphicFramePr>
        <p:xfrm>
          <a:off x="4774130" y="110368"/>
          <a:ext cx="4465286" cy="502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637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F022FC-CE79-4BCD-8D08-9B6C35D00A16}"/>
              </a:ext>
            </a:extLst>
          </p:cNvPr>
          <p:cNvPicPr>
            <a:picLocks noChangeAspect="1"/>
          </p:cNvPicPr>
          <p:nvPr/>
        </p:nvPicPr>
        <p:blipFill>
          <a:blip r:embed="rId2"/>
          <a:stretch>
            <a:fillRect/>
          </a:stretch>
        </p:blipFill>
        <p:spPr>
          <a:xfrm>
            <a:off x="5589496" y="1685677"/>
            <a:ext cx="3141735" cy="3005593"/>
          </a:xfrm>
          <a:prstGeom prst="rect">
            <a:avLst/>
          </a:prstGeom>
        </p:spPr>
      </p:pic>
    </p:spTree>
    <p:extLst>
      <p:ext uri="{BB962C8B-B14F-4D97-AF65-F5344CB8AC3E}">
        <p14:creationId xmlns:p14="http://schemas.microsoft.com/office/powerpoint/2010/main" val="195966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9"/>
          <p:cNvSpPr txBox="1">
            <a:spLocks noGrp="1"/>
          </p:cNvSpPr>
          <p:nvPr>
            <p:ph type="ctrTitle"/>
          </p:nvPr>
        </p:nvSpPr>
        <p:spPr>
          <a:xfrm flipH="1">
            <a:off x="1698072" y="2178475"/>
            <a:ext cx="5195700" cy="1921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ka-GE" dirty="0">
                <a:solidFill>
                  <a:srgbClr val="002060"/>
                </a:solidFill>
              </a:rPr>
              <a:t>გმადლობ ყურადღებისთვის</a:t>
            </a:r>
            <a:endParaRPr dirty="0">
              <a:solidFill>
                <a:srgbClr val="002060"/>
              </a:solidFill>
            </a:endParaRPr>
          </a:p>
        </p:txBody>
      </p:sp>
      <p:cxnSp>
        <p:nvCxnSpPr>
          <p:cNvPr id="559" name="Google Shape;559;p49"/>
          <p:cNvCxnSpPr/>
          <p:nvPr/>
        </p:nvCxnSpPr>
        <p:spPr>
          <a:xfrm>
            <a:off x="7015900" y="-35700"/>
            <a:ext cx="0" cy="2382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a-GE" dirty="0">
                <a:solidFill>
                  <a:srgbClr val="002060"/>
                </a:solidFill>
              </a:rPr>
              <a:t>სამიზნე ცნება </a:t>
            </a:r>
            <a:br>
              <a:rPr lang="ka-GE" dirty="0">
                <a:solidFill>
                  <a:srgbClr val="002060"/>
                </a:solidFill>
              </a:rPr>
            </a:br>
            <a:r>
              <a:rPr lang="ka-GE" dirty="0">
                <a:solidFill>
                  <a:srgbClr val="002060"/>
                </a:solidFill>
              </a:rPr>
              <a:t>საკითხები/ქვეცნებები</a:t>
            </a:r>
            <a:endParaRPr dirty="0">
              <a:solidFill>
                <a:srgbClr val="002060"/>
              </a:solidFill>
            </a:endParaRPr>
          </a:p>
        </p:txBody>
      </p:sp>
      <p:sp>
        <p:nvSpPr>
          <p:cNvPr id="269" name="Google Shape;269;p38"/>
          <p:cNvSpPr txBox="1">
            <a:spLocks noGrp="1"/>
          </p:cNvSpPr>
          <p:nvPr>
            <p:ph type="ctrTitle" idx="2"/>
          </p:nvPr>
        </p:nvSpPr>
        <p:spPr>
          <a:xfrm>
            <a:off x="453216" y="2252930"/>
            <a:ext cx="2673600" cy="1003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ka-GE" dirty="0">
                <a:solidFill>
                  <a:srgbClr val="002060"/>
                </a:solidFill>
              </a:rPr>
              <a:t>სამიზნე ცნება</a:t>
            </a:r>
            <a:br>
              <a:rPr lang="ka-GE" dirty="0">
                <a:solidFill>
                  <a:srgbClr val="002060"/>
                </a:solidFill>
              </a:rPr>
            </a:br>
            <a:r>
              <a:rPr lang="en-US" sz="1400" b="1" u="sng" dirty="0" err="1">
                <a:solidFill>
                  <a:srgbClr val="002060"/>
                </a:solidFill>
                <a:effectLst/>
                <a:latin typeface="Sylfaen" panose="010A0502050306030303" pitchFamily="18" charset="0"/>
                <a:ea typeface="Calibri" panose="020F0502020204030204" pitchFamily="34" charset="0"/>
                <a:cs typeface="Sylfaen" panose="010A0502050306030303" pitchFamily="18" charset="0"/>
              </a:rPr>
              <a:t>ნივთიერება</a:t>
            </a:r>
            <a:endParaRPr sz="1400" dirty="0">
              <a:solidFill>
                <a:srgbClr val="002060"/>
              </a:solidFill>
            </a:endParaRPr>
          </a:p>
        </p:txBody>
      </p:sp>
      <p:sp>
        <p:nvSpPr>
          <p:cNvPr id="270" name="Google Shape;270;p38"/>
          <p:cNvSpPr txBox="1">
            <a:spLocks noGrp="1"/>
          </p:cNvSpPr>
          <p:nvPr>
            <p:ph type="subTitle" idx="1"/>
          </p:nvPr>
        </p:nvSpPr>
        <p:spPr>
          <a:xfrm>
            <a:off x="872450" y="3090475"/>
            <a:ext cx="2052000" cy="100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GB" dirty="0"/>
          </a:p>
          <a:p>
            <a:pPr marL="0" lvl="0" indent="0" algn="ctr" rtl="0">
              <a:spcBef>
                <a:spcPts val="0"/>
              </a:spcBef>
              <a:spcAft>
                <a:spcPts val="0"/>
              </a:spcAft>
              <a:buNone/>
            </a:pPr>
            <a:endParaRPr lang="en-GB" dirty="0"/>
          </a:p>
        </p:txBody>
      </p:sp>
      <p:sp>
        <p:nvSpPr>
          <p:cNvPr id="271" name="Google Shape;271;p38"/>
          <p:cNvSpPr txBox="1">
            <a:spLocks noGrp="1"/>
          </p:cNvSpPr>
          <p:nvPr>
            <p:ph type="ctrTitle" idx="3"/>
          </p:nvPr>
        </p:nvSpPr>
        <p:spPr>
          <a:xfrm>
            <a:off x="2714453" y="3306079"/>
            <a:ext cx="2673600"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ka-GE" dirty="0">
                <a:solidFill>
                  <a:srgbClr val="002060"/>
                </a:solidFill>
              </a:rPr>
              <a:t>საკითხები/ქვეცნებები</a:t>
            </a:r>
            <a:endParaRPr dirty="0">
              <a:solidFill>
                <a:srgbClr val="002060"/>
              </a:solidFill>
            </a:endParaRPr>
          </a:p>
        </p:txBody>
      </p:sp>
      <p:sp>
        <p:nvSpPr>
          <p:cNvPr id="272" name="Google Shape;272;p38"/>
          <p:cNvSpPr txBox="1">
            <a:spLocks noGrp="1"/>
          </p:cNvSpPr>
          <p:nvPr>
            <p:ph type="subTitle" idx="4"/>
          </p:nvPr>
        </p:nvSpPr>
        <p:spPr>
          <a:xfrm>
            <a:off x="3008621" y="3614815"/>
            <a:ext cx="2218200" cy="10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a-GE" sz="1600" dirty="0">
                <a:solidFill>
                  <a:srgbClr val="002060"/>
                </a:solidFill>
                <a:latin typeface="Sylfaen" panose="010A0502050306030303" pitchFamily="18" charset="0"/>
              </a:rPr>
              <a:t>• ავოგადროს რიცხვი</a:t>
            </a:r>
          </a:p>
          <a:p>
            <a:pPr marL="0" lvl="0" indent="0" algn="l" rtl="0">
              <a:spcBef>
                <a:spcPts val="0"/>
              </a:spcBef>
              <a:spcAft>
                <a:spcPts val="0"/>
              </a:spcAft>
              <a:buNone/>
            </a:pPr>
            <a:r>
              <a:rPr lang="ka-GE" sz="1600" dirty="0">
                <a:solidFill>
                  <a:srgbClr val="002060"/>
                </a:solidFill>
                <a:latin typeface="Sylfaen" panose="010A0502050306030303" pitchFamily="18" charset="0"/>
              </a:rPr>
              <a:t>• მოლი</a:t>
            </a:r>
          </a:p>
          <a:p>
            <a:pPr marL="0" lvl="0" indent="0" algn="l" rtl="0">
              <a:spcBef>
                <a:spcPts val="0"/>
              </a:spcBef>
              <a:spcAft>
                <a:spcPts val="0"/>
              </a:spcAft>
              <a:buNone/>
            </a:pPr>
            <a:r>
              <a:rPr lang="ka-GE" sz="1600" dirty="0">
                <a:solidFill>
                  <a:srgbClr val="002060"/>
                </a:solidFill>
                <a:latin typeface="Sylfaen" panose="010A0502050306030303" pitchFamily="18" charset="0"/>
              </a:rPr>
              <a:t>• მოლური მასა</a:t>
            </a:r>
          </a:p>
          <a:p>
            <a:pPr marL="0" lvl="0" indent="0" algn="ctr" rtl="0">
              <a:spcBef>
                <a:spcPts val="0"/>
              </a:spcBef>
              <a:spcAft>
                <a:spcPts val="0"/>
              </a:spcAft>
              <a:buNone/>
            </a:pPr>
            <a:endParaRPr lang="en-GB" dirty="0">
              <a:solidFill>
                <a:srgbClr val="002060"/>
              </a:solidFill>
            </a:endParaRPr>
          </a:p>
        </p:txBody>
      </p:sp>
      <p:sp>
        <p:nvSpPr>
          <p:cNvPr id="273" name="Google Shape;273;p38"/>
          <p:cNvSpPr txBox="1">
            <a:spLocks noGrp="1"/>
          </p:cNvSpPr>
          <p:nvPr>
            <p:ph type="ctrTitle" idx="5"/>
          </p:nvPr>
        </p:nvSpPr>
        <p:spPr>
          <a:xfrm>
            <a:off x="5647813" y="1822280"/>
            <a:ext cx="2673600"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ka-GE" dirty="0">
                <a:solidFill>
                  <a:srgbClr val="002060"/>
                </a:solidFill>
              </a:rPr>
              <a:t>საკვანძო კითხვა</a:t>
            </a:r>
            <a:endParaRPr dirty="0">
              <a:solidFill>
                <a:srgbClr val="002060"/>
              </a:solidFill>
            </a:endParaRPr>
          </a:p>
        </p:txBody>
      </p:sp>
      <p:sp>
        <p:nvSpPr>
          <p:cNvPr id="274" name="Google Shape;274;p38"/>
          <p:cNvSpPr txBox="1">
            <a:spLocks noGrp="1"/>
          </p:cNvSpPr>
          <p:nvPr>
            <p:ph type="subTitle" idx="6"/>
          </p:nvPr>
        </p:nvSpPr>
        <p:spPr>
          <a:xfrm>
            <a:off x="5782745" y="2380866"/>
            <a:ext cx="3166983" cy="1003200"/>
          </a:xfrm>
          <a:prstGeom prst="rect">
            <a:avLst/>
          </a:prstGeom>
        </p:spPr>
        <p:txBody>
          <a:bodyPr spcFirstLastPara="1" wrap="square" lIns="91425" tIns="91425" rIns="91425" bIns="91425" anchor="t" anchorCtr="0">
            <a:noAutofit/>
          </a:bodyPr>
          <a:lstStyle/>
          <a:p>
            <a:pPr marL="342900" marR="0" lvl="0" indent="-342900" algn="l">
              <a:lnSpc>
                <a:spcPct val="115000"/>
              </a:lnSpc>
              <a:spcBef>
                <a:spcPts val="0"/>
              </a:spcBef>
              <a:spcAft>
                <a:spcPts val="0"/>
              </a:spcAft>
              <a:buFont typeface="Symbol" panose="05050102010706020507" pitchFamily="18" charset="2"/>
              <a:buChar char=""/>
            </a:pPr>
            <a:r>
              <a:rPr lang="ka-GE" sz="11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რისთვის გახდა საჭირო, ფიზიკური სიდიდის-ნივთიერების რაოდენობის შემოღება ქიმიაში?</a:t>
            </a:r>
            <a:r>
              <a:rPr lang="ka-GE"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p>
          <a:p>
            <a:pPr marL="342900" marR="0" lvl="0" indent="-342900" algn="l">
              <a:lnSpc>
                <a:spcPct val="115000"/>
              </a:lnSpc>
              <a:spcBef>
                <a:spcPts val="0"/>
              </a:spcBef>
              <a:spcAft>
                <a:spcPts val="0"/>
              </a:spcAft>
              <a:buFont typeface="Symbol" panose="05050102010706020507" pitchFamily="18" charset="2"/>
              <a:buChar char=""/>
            </a:pPr>
            <a:r>
              <a:rPr lang="ka-GE"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რა არის ნივთიერების რაოდენობის ერთეული და რა სიმბოლოთი აღინიშნება? </a:t>
            </a:r>
          </a:p>
          <a:p>
            <a:pPr marL="342900" marR="0" lvl="0" indent="-342900" algn="l">
              <a:lnSpc>
                <a:spcPct val="115000"/>
              </a:lnSpc>
              <a:spcBef>
                <a:spcPts val="0"/>
              </a:spcBef>
              <a:spcAft>
                <a:spcPts val="0"/>
              </a:spcAft>
              <a:buFont typeface="Symbol" panose="05050102010706020507" pitchFamily="18" charset="2"/>
              <a:buChar char=""/>
            </a:pPr>
            <a:r>
              <a:rPr lang="ka-GE"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რას გვიჩვენებს ავოგადროს რიცხვი?</a:t>
            </a:r>
          </a:p>
          <a:p>
            <a:pPr marL="342900" marR="0" lvl="0" indent="-342900" algn="l">
              <a:lnSpc>
                <a:spcPct val="115000"/>
              </a:lnSpc>
              <a:spcBef>
                <a:spcPts val="0"/>
              </a:spcBef>
              <a:spcAft>
                <a:spcPts val="1000"/>
              </a:spcAft>
              <a:buFont typeface="Symbol" panose="05050102010706020507" pitchFamily="18" charset="2"/>
              <a:buChar char=""/>
            </a:pPr>
            <a:r>
              <a:rPr lang="ka-GE"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რას უდრის ავოგადროს რიცხვი?</a:t>
            </a:r>
            <a:endParaRPr lang="ka-GE" dirty="0">
              <a:solidFill>
                <a:srgbClr val="00206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1000"/>
              </a:spcAft>
              <a:buFont typeface="Symbol" panose="05050102010706020507" pitchFamily="18" charset="2"/>
              <a:buChar char=""/>
            </a:pPr>
            <a:r>
              <a:rPr lang="ka-GE"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რას გვიჩვენებს მოლური მასა და რა კავშირი აქვს ნივთიერების ფარდობით მოლეკულურ ან ატომურ მასასთან?</a:t>
            </a:r>
            <a:endParaRPr lang="ka-GE" dirty="0">
              <a:solidFill>
                <a:srgbClr val="002060"/>
              </a:solidFill>
              <a:latin typeface="Sylfaen" panose="010A0502050306030303" pitchFamily="18" charset="0"/>
            </a:endParaRPr>
          </a:p>
          <a:p>
            <a:pPr marL="342900" marR="0" lvl="0" indent="-342900" algn="l">
              <a:lnSpc>
                <a:spcPct val="115000"/>
              </a:lnSpc>
              <a:spcBef>
                <a:spcPts val="0"/>
              </a:spcBef>
              <a:spcAft>
                <a:spcPts val="0"/>
              </a:spcAft>
              <a:buFont typeface="Symbol" panose="05050102010706020507" pitchFamily="18" charset="2"/>
              <a:buChar char=""/>
            </a:pPr>
            <a:endPar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5" name="Google Shape;275;p38"/>
          <p:cNvCxnSpPr/>
          <p:nvPr/>
        </p:nvCxnSpPr>
        <p:spPr>
          <a:xfrm>
            <a:off x="2672171" y="2036030"/>
            <a:ext cx="0" cy="16476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38"/>
          <p:cNvCxnSpPr/>
          <p:nvPr/>
        </p:nvCxnSpPr>
        <p:spPr>
          <a:xfrm>
            <a:off x="5430335" y="2196016"/>
            <a:ext cx="0" cy="1647600"/>
          </a:xfrm>
          <a:prstGeom prst="straightConnector1">
            <a:avLst/>
          </a:prstGeom>
          <a:noFill/>
          <a:ln w="9525" cap="flat" cmpd="sng">
            <a:solidFill>
              <a:schemeClr val="dk2"/>
            </a:solidFill>
            <a:prstDash val="solid"/>
            <a:round/>
            <a:headEnd type="none" w="med" len="med"/>
            <a:tailEnd type="none" w="med" len="med"/>
          </a:ln>
        </p:spPr>
      </p:cxnSp>
      <p:sp>
        <p:nvSpPr>
          <p:cNvPr id="277" name="Google Shape;277;p38"/>
          <p:cNvSpPr/>
          <p:nvPr/>
        </p:nvSpPr>
        <p:spPr>
          <a:xfrm>
            <a:off x="1545996" y="2068403"/>
            <a:ext cx="488040" cy="302159"/>
          </a:xfrm>
          <a:prstGeom prst="snip2DiagRect">
            <a:avLst>
              <a:gd name="adj1" fmla="val 0"/>
              <a:gd name="adj2" fmla="val 16667"/>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rgbClr val="002060"/>
                </a:solidFill>
              </a:ln>
              <a:solidFill>
                <a:srgbClr val="002060"/>
              </a:solidFill>
            </a:endParaRPr>
          </a:p>
        </p:txBody>
      </p:sp>
      <p:sp>
        <p:nvSpPr>
          <p:cNvPr id="278" name="Google Shape;278;p38"/>
          <p:cNvSpPr/>
          <p:nvPr/>
        </p:nvSpPr>
        <p:spPr>
          <a:xfrm>
            <a:off x="3837920" y="4587449"/>
            <a:ext cx="571078" cy="312164"/>
          </a:xfrm>
          <a:prstGeom prst="snip2DiagRect">
            <a:avLst>
              <a:gd name="adj1" fmla="val 0"/>
              <a:gd name="adj2" fmla="val 16667"/>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38"/>
          <p:cNvSpPr/>
          <p:nvPr/>
        </p:nvSpPr>
        <p:spPr>
          <a:xfrm>
            <a:off x="6570824" y="1422680"/>
            <a:ext cx="678821" cy="300649"/>
          </a:xfrm>
          <a:prstGeom prst="snip2DiagRect">
            <a:avLst>
              <a:gd name="adj1" fmla="val 0"/>
              <a:gd name="adj2" fmla="val 16667"/>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9;p38">
            <a:extLst>
              <a:ext uri="{FF2B5EF4-FFF2-40B4-BE49-F238E27FC236}">
                <a16:creationId xmlns:a16="http://schemas.microsoft.com/office/drawing/2014/main" id="{F36C68B7-F9F9-43DA-9E3D-5B84DE43EA87}"/>
              </a:ext>
            </a:extLst>
          </p:cNvPr>
          <p:cNvSpPr txBox="1">
            <a:spLocks/>
          </p:cNvSpPr>
          <p:nvPr/>
        </p:nvSpPr>
        <p:spPr>
          <a:xfrm>
            <a:off x="2769522" y="1946082"/>
            <a:ext cx="2740023" cy="16168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xo 2"/>
              <a:buNone/>
              <a:defRPr sz="1800" b="1" i="0" u="none" strike="noStrike" cap="none">
                <a:solidFill>
                  <a:schemeClr val="dk1"/>
                </a:solidFill>
                <a:latin typeface="Exo 2"/>
                <a:ea typeface="Exo 2"/>
                <a:cs typeface="Exo 2"/>
                <a:sym typeface="Exo 2"/>
              </a:defRPr>
            </a:lvl1pPr>
            <a:lvl2pPr marR="0" lvl="1"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2pPr>
            <a:lvl3pPr marR="0" lvl="2"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3pPr>
            <a:lvl4pPr marR="0" lvl="3"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4pPr>
            <a:lvl5pPr marR="0" lvl="4"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5pPr>
            <a:lvl6pPr marR="0" lvl="5"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6pPr>
            <a:lvl7pPr marR="0" lvl="6"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7pPr>
            <a:lvl8pPr marR="0" lvl="7"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8pPr>
            <a:lvl9pPr marR="0" lvl="8" algn="l" rtl="0">
              <a:lnSpc>
                <a:spcPct val="100000"/>
              </a:lnSpc>
              <a:spcBef>
                <a:spcPts val="0"/>
              </a:spcBef>
              <a:spcAft>
                <a:spcPts val="0"/>
              </a:spcAft>
              <a:buClr>
                <a:srgbClr val="000000"/>
              </a:buClr>
              <a:buSzPts val="1800"/>
              <a:buFont typeface="Squada One"/>
              <a:buNone/>
              <a:defRPr sz="1800" b="0" i="0" u="none" strike="noStrike" cap="none">
                <a:solidFill>
                  <a:srgbClr val="000000"/>
                </a:solidFill>
                <a:latin typeface="Squada One"/>
                <a:ea typeface="Squada One"/>
                <a:cs typeface="Squada One"/>
                <a:sym typeface="Squada One"/>
              </a:defRPr>
            </a:lvl9pPr>
          </a:lstStyle>
          <a:p>
            <a:pPr algn="l" rtl="0" fontAlgn="base"/>
            <a:r>
              <a:rPr lang="ka-GE" dirty="0">
                <a:solidFill>
                  <a:srgbClr val="002060"/>
                </a:solidFill>
                <a:latin typeface="Sylfaen" panose="010A0502050306030303" pitchFamily="18" charset="0"/>
              </a:rPr>
              <a:t>მკვიდრი წარმოდგენა</a:t>
            </a:r>
          </a:p>
          <a:p>
            <a:pPr algn="l" rtl="0" fontAlgn="base"/>
            <a:br>
              <a:rPr lang="ka-GE" dirty="0">
                <a:solidFill>
                  <a:srgbClr val="002060"/>
                </a:solidFill>
                <a:latin typeface="Sylfaen" panose="010A0502050306030303" pitchFamily="18" charset="0"/>
              </a:rPr>
            </a:br>
            <a:r>
              <a:rPr lang="ka-GE" sz="1200" b="0" i="0" dirty="0">
                <a:solidFill>
                  <a:srgbClr val="002060"/>
                </a:solidFill>
                <a:effectLst/>
                <a:latin typeface="Sylfaen" panose="010A0502050306030303" pitchFamily="18" charset="0"/>
              </a:rPr>
              <a:t>ნივთიერებებს აქვთ რაოდენობრივი მახასიათებლები: ფარდობითი ატომური და მოლეკულური მასები, მასური წილი, მოლი, </a:t>
            </a:r>
          </a:p>
          <a:p>
            <a:pPr algn="l" rtl="0" fontAlgn="base"/>
            <a:r>
              <a:rPr lang="ka-GE" sz="1200" b="0" i="0" dirty="0">
                <a:solidFill>
                  <a:srgbClr val="002060"/>
                </a:solidFill>
                <a:effectLst/>
                <a:latin typeface="Sylfaen" panose="010A0502050306030303" pitchFamily="18" charset="0"/>
              </a:rPr>
              <a:t>მოლური მასა, მოლური მოცულობა; </a:t>
            </a:r>
          </a:p>
          <a:p>
            <a:pPr algn="l"/>
            <a:endParaRPr lang="ka-GE" sz="1200" b="0" dirty="0">
              <a:solidFill>
                <a:srgbClr val="002060"/>
              </a:solidFill>
              <a:latin typeface="Sylfaen" panose="010A050205030603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AA7D-C425-49BA-9700-A0D5259CE641}"/>
              </a:ext>
            </a:extLst>
          </p:cNvPr>
          <p:cNvSpPr>
            <a:spLocks noGrp="1"/>
          </p:cNvSpPr>
          <p:nvPr>
            <p:ph type="ctrTitle"/>
          </p:nvPr>
        </p:nvSpPr>
        <p:spPr>
          <a:xfrm>
            <a:off x="-491877" y="1054292"/>
            <a:ext cx="6886800" cy="530794"/>
          </a:xfrm>
        </p:spPr>
        <p:txBody>
          <a:bodyPr/>
          <a:lstStyle/>
          <a:p>
            <a:pPr algn="ctr"/>
            <a:r>
              <a:rPr lang="ka-GE" sz="2000" dirty="0">
                <a:solidFill>
                  <a:srgbClr val="002060"/>
                </a:solidFill>
              </a:rPr>
              <a:t>კომპლექსური</a:t>
            </a:r>
            <a:r>
              <a:rPr lang="ka-GE" sz="2000" b="1" dirty="0">
                <a:solidFill>
                  <a:srgbClr val="002060"/>
                </a:solidFill>
              </a:rPr>
              <a:t> დავალების პირობა</a:t>
            </a:r>
            <a:endParaRPr lang="en-GB" sz="2000" dirty="0">
              <a:solidFill>
                <a:srgbClr val="002060"/>
              </a:solidFill>
            </a:endParaRPr>
          </a:p>
        </p:txBody>
      </p:sp>
      <p:sp>
        <p:nvSpPr>
          <p:cNvPr id="3" name="Subtitle 2">
            <a:extLst>
              <a:ext uri="{FF2B5EF4-FFF2-40B4-BE49-F238E27FC236}">
                <a16:creationId xmlns:a16="http://schemas.microsoft.com/office/drawing/2014/main" id="{C77C1951-A6BA-4A4F-BC26-9E7F133077F5}"/>
              </a:ext>
            </a:extLst>
          </p:cNvPr>
          <p:cNvSpPr>
            <a:spLocks noGrp="1"/>
          </p:cNvSpPr>
          <p:nvPr>
            <p:ph type="subTitle" idx="1"/>
          </p:nvPr>
        </p:nvSpPr>
        <p:spPr>
          <a:xfrm>
            <a:off x="689128" y="2272457"/>
            <a:ext cx="7447691" cy="1888269"/>
          </a:xfrm>
        </p:spPr>
        <p:txBody>
          <a:bodyPr/>
          <a:lstStyle/>
          <a:p>
            <a:pPr algn="l"/>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აიღეთ  მინერალურ წყალ - „ნაბეღლავი“-ის 1 ლიტრიანი ბოთლი, დაათვალიერეთ მისი ეტიკეტი, დააკვირდით იონურ შედგენილობას (საშუალოდ: Ca</a:t>
            </a:r>
            <a:r>
              <a:rPr lang="ka-GE" sz="1800" baseline="30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2+ </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- 80 მგ/ლ;  Mg</a:t>
            </a:r>
            <a:r>
              <a:rPr lang="ka-GE" sz="1800" baseline="30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2+ </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- 73 მგ/ლ;  Na</a:t>
            </a:r>
            <a:r>
              <a:rPr lang="ka-GE" sz="1800" baseline="30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- 690 მგ/ლ;  HCO</a:t>
            </a:r>
            <a:r>
              <a:rPr lang="ka-GE" sz="1800" baseline="-25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3 </a:t>
            </a:r>
            <a:r>
              <a:rPr lang="ka-GE" sz="1800" baseline="30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2500 მგ/ლ;  SO</a:t>
            </a:r>
            <a:r>
              <a:rPr lang="ka-GE" sz="1800" baseline="-25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4</a:t>
            </a:r>
            <a:r>
              <a:rPr lang="ka-GE" sz="1800" baseline="30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2- </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- 53 მგ/ლ;  Cl</a:t>
            </a:r>
            <a:r>
              <a:rPr lang="ka-GE" sz="1800" baseline="30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- 37 მგ/ლ. ) და გამოთვალეთ მინერალურ წყალში შემავალი ნაწილაკების(იონების) რიცხვი(N) და რაოდენობა(</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sym typeface="Symbol" panose="05050102010706020507" pitchFamily="18" charset="2"/>
              </a:rPr>
              <a:t></a:t>
            </a:r>
            <a:r>
              <a:rPr lang="ka-GE" sz="18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a:t>
            </a:r>
            <a:endParaRPr lang="en-GB" dirty="0">
              <a:solidFill>
                <a:srgbClr val="002060"/>
              </a:solidFill>
            </a:endParaRPr>
          </a:p>
        </p:txBody>
      </p:sp>
      <p:pic>
        <p:nvPicPr>
          <p:cNvPr id="4" name="Picture 3">
            <a:extLst>
              <a:ext uri="{FF2B5EF4-FFF2-40B4-BE49-F238E27FC236}">
                <a16:creationId xmlns:a16="http://schemas.microsoft.com/office/drawing/2014/main" id="{B15A5B71-6B7F-45D5-9E8E-B352666BB7E5}"/>
              </a:ext>
            </a:extLst>
          </p:cNvPr>
          <p:cNvPicPr>
            <a:picLocks noChangeAspect="1"/>
          </p:cNvPicPr>
          <p:nvPr/>
        </p:nvPicPr>
        <p:blipFill>
          <a:blip r:embed="rId2"/>
          <a:stretch>
            <a:fillRect/>
          </a:stretch>
        </p:blipFill>
        <p:spPr>
          <a:xfrm>
            <a:off x="4982983" y="366921"/>
            <a:ext cx="3668036" cy="1834018"/>
          </a:xfrm>
          <a:prstGeom prst="rect">
            <a:avLst/>
          </a:prstGeom>
        </p:spPr>
      </p:pic>
    </p:spTree>
    <p:extLst>
      <p:ext uri="{BB962C8B-B14F-4D97-AF65-F5344CB8AC3E}">
        <p14:creationId xmlns:p14="http://schemas.microsoft.com/office/powerpoint/2010/main" val="2794086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p:nvPr/>
        </p:nvSpPr>
        <p:spPr>
          <a:xfrm>
            <a:off x="1055630" y="3853398"/>
            <a:ext cx="2313830" cy="1242209"/>
          </a:xfrm>
          <a:prstGeom prst="snip2DiagRect">
            <a:avLst>
              <a:gd name="adj1" fmla="val 0"/>
              <a:gd name="adj2" fmla="val 16667"/>
            </a:avLst>
          </a:prstGeom>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ka-GE" dirty="0">
                <a:ln>
                  <a:solidFill>
                    <a:srgbClr val="002060"/>
                  </a:solidFill>
                </a:ln>
                <a:hlinkClick r:id="rId3">
                  <a:extLst>
                    <a:ext uri="{A12FA001-AC4F-418D-AE19-62706E023703}">
                      <ahyp:hlinkClr xmlns:ahyp="http://schemas.microsoft.com/office/drawing/2018/hyperlinkcolor" val="tx"/>
                    </a:ext>
                  </a:extLst>
                </a:hlinkClick>
              </a:rPr>
              <a:t>მიკროელემენტები, მათი დეფიციტი და სიჭარბე </a:t>
            </a:r>
            <a:endParaRPr dirty="0">
              <a:ln>
                <a:solidFill>
                  <a:srgbClr val="002060"/>
                </a:solidFill>
              </a:ln>
            </a:endParaRPr>
          </a:p>
        </p:txBody>
      </p:sp>
      <p:sp>
        <p:nvSpPr>
          <p:cNvPr id="194" name="Google Shape;194;p33"/>
          <p:cNvSpPr/>
          <p:nvPr/>
        </p:nvSpPr>
        <p:spPr>
          <a:xfrm>
            <a:off x="6105962" y="3901291"/>
            <a:ext cx="1521299" cy="1242209"/>
          </a:xfrm>
          <a:prstGeom prst="snip2DiagRect">
            <a:avLst>
              <a:gd name="adj1" fmla="val 0"/>
              <a:gd name="adj2" fmla="val 16667"/>
            </a:avLst>
          </a:prstGeom>
          <a:solidFill>
            <a:schemeClr val="accent3"/>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dirty="0" err="1">
                <a:ln>
                  <a:solidFill>
                    <a:srgbClr val="002060"/>
                  </a:solidFill>
                </a:ln>
                <a:hlinkClick r:id="rId4"/>
              </a:rPr>
              <a:t>ტელესკოლა</a:t>
            </a:r>
            <a:endParaRPr dirty="0">
              <a:ln>
                <a:solidFill>
                  <a:srgbClr val="002060"/>
                </a:solidFill>
              </a:ln>
            </a:endParaRPr>
          </a:p>
        </p:txBody>
      </p:sp>
      <p:cxnSp>
        <p:nvCxnSpPr>
          <p:cNvPr id="198" name="Google Shape;198;p33"/>
          <p:cNvCxnSpPr>
            <a:cxnSpLocks/>
          </p:cNvCxnSpPr>
          <p:nvPr/>
        </p:nvCxnSpPr>
        <p:spPr>
          <a:xfrm rot="-5400000" flipH="1">
            <a:off x="4396930" y="2591502"/>
            <a:ext cx="360900" cy="600"/>
          </a:xfrm>
          <a:prstGeom prst="curved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9" name="Google Shape;199;p33"/>
          <p:cNvSpPr/>
          <p:nvPr/>
        </p:nvSpPr>
        <p:spPr>
          <a:xfrm>
            <a:off x="3082202" y="2771652"/>
            <a:ext cx="3055500" cy="833700"/>
          </a:xfrm>
          <a:prstGeom prst="snip2DiagRect">
            <a:avLst>
              <a:gd name="adj1" fmla="val 0"/>
              <a:gd name="adj2" fmla="val 16667"/>
            </a:avLst>
          </a:prstGeom>
          <a:no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endParaRPr>
          </a:p>
        </p:txBody>
      </p:sp>
      <p:sp>
        <p:nvSpPr>
          <p:cNvPr id="200" name="Google Shape;200;p33"/>
          <p:cNvSpPr/>
          <p:nvPr/>
        </p:nvSpPr>
        <p:spPr>
          <a:xfrm>
            <a:off x="3833980" y="1465152"/>
            <a:ext cx="1486200" cy="946200"/>
          </a:xfrm>
          <a:prstGeom prst="snip2DiagRect">
            <a:avLst>
              <a:gd name="adj1" fmla="val 0"/>
              <a:gd name="adj2" fmla="val 16667"/>
            </a:avLst>
          </a:prstGeom>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dirty="0" err="1">
                <a:ln>
                  <a:solidFill>
                    <a:srgbClr val="002060"/>
                  </a:solidFill>
                </a:ln>
                <a:hlinkClick r:id="rId5"/>
              </a:rPr>
              <a:t>ცენტრუმი</a:t>
            </a:r>
            <a:r>
              <a:rPr dirty="0">
                <a:ln>
                  <a:solidFill>
                    <a:srgbClr val="002060"/>
                  </a:solidFill>
                </a:ln>
                <a:hlinkClick r:id="rId5"/>
              </a:rPr>
              <a:t> - </a:t>
            </a:r>
            <a:r>
              <a:rPr dirty="0" err="1">
                <a:ln>
                  <a:solidFill>
                    <a:srgbClr val="002060"/>
                  </a:solidFill>
                </a:ln>
                <a:hlinkClick r:id="rId5"/>
              </a:rPr>
              <a:t>ვიტამინი</a:t>
            </a:r>
            <a:endParaRPr dirty="0">
              <a:ln>
                <a:solidFill>
                  <a:srgbClr val="002060"/>
                </a:solidFill>
              </a:ln>
            </a:endParaRPr>
          </a:p>
        </p:txBody>
      </p:sp>
      <p:cxnSp>
        <p:nvCxnSpPr>
          <p:cNvPr id="201" name="Google Shape;201;p33"/>
          <p:cNvCxnSpPr>
            <a:cxnSpLocks/>
          </p:cNvCxnSpPr>
          <p:nvPr/>
        </p:nvCxnSpPr>
        <p:spPr>
          <a:xfrm rot="5400000">
            <a:off x="2473465" y="3255498"/>
            <a:ext cx="611100" cy="584700"/>
          </a:xfrm>
          <a:prstGeom prst="bentConnector3">
            <a:avLst>
              <a:gd name="adj1" fmla="val -691"/>
            </a:avLst>
          </a:prstGeom>
          <a:noFill/>
          <a:ln w="9525" cap="flat" cmpd="sng">
            <a:solidFill>
              <a:schemeClr val="dk2"/>
            </a:solidFill>
            <a:prstDash val="solid"/>
            <a:round/>
            <a:headEnd type="none" w="med" len="med"/>
            <a:tailEnd type="none" w="med" len="med"/>
          </a:ln>
        </p:spPr>
      </p:cxnSp>
      <p:cxnSp>
        <p:nvCxnSpPr>
          <p:cNvPr id="204" name="Google Shape;204;p33"/>
          <p:cNvCxnSpPr>
            <a:cxnSpLocks/>
          </p:cNvCxnSpPr>
          <p:nvPr/>
        </p:nvCxnSpPr>
        <p:spPr>
          <a:xfrm>
            <a:off x="6127636" y="3341191"/>
            <a:ext cx="577800" cy="560100"/>
          </a:xfrm>
          <a:prstGeom prst="bentConnector3">
            <a:avLst>
              <a:gd name="adj1" fmla="val 99749"/>
            </a:avLst>
          </a:prstGeom>
          <a:noFill/>
          <a:ln w="9525" cap="flat" cmpd="sng">
            <a:solidFill>
              <a:schemeClr val="dk2"/>
            </a:solidFill>
            <a:prstDash val="solid"/>
            <a:round/>
            <a:headEnd type="none" w="med" len="med"/>
            <a:tailEnd type="none" w="med" len="med"/>
          </a:ln>
        </p:spPr>
      </p:cxnSp>
      <p:sp>
        <p:nvSpPr>
          <p:cNvPr id="207" name="Google Shape;207;p33"/>
          <p:cNvSpPr txBox="1"/>
          <p:nvPr/>
        </p:nvSpPr>
        <p:spPr>
          <a:xfrm>
            <a:off x="3820850" y="2571750"/>
            <a:ext cx="1430700" cy="71729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ka-GE" b="1" dirty="0">
                <a:solidFill>
                  <a:srgbClr val="002060"/>
                </a:solidFill>
                <a:latin typeface="Exo 2"/>
                <a:ea typeface="Exo 2"/>
                <a:cs typeface="Exo 2"/>
                <a:sym typeface="Exo 2"/>
              </a:rPr>
              <a:t>ჰიპერლინკები</a:t>
            </a:r>
            <a:endParaRPr b="1" dirty="0">
              <a:solidFill>
                <a:srgbClr val="002060"/>
              </a:solidFill>
              <a:latin typeface="Exo 2"/>
              <a:ea typeface="Exo 2"/>
              <a:cs typeface="Exo 2"/>
              <a:sym typeface="Exo 2"/>
            </a:endParaRPr>
          </a:p>
        </p:txBody>
      </p:sp>
      <p:sp>
        <p:nvSpPr>
          <p:cNvPr id="10" name="Rectangle 1">
            <a:extLst>
              <a:ext uri="{FF2B5EF4-FFF2-40B4-BE49-F238E27FC236}">
                <a16:creationId xmlns:a16="http://schemas.microsoft.com/office/drawing/2014/main" id="{6E5A4ACB-E05E-4B8D-A59E-536786792A3F}"/>
              </a:ext>
            </a:extLst>
          </p:cNvPr>
          <p:cNvSpPr txBox="1">
            <a:spLocks noChangeArrowheads="1"/>
          </p:cNvSpPr>
          <p:nvPr/>
        </p:nvSpPr>
        <p:spPr bwMode="auto">
          <a:xfrm>
            <a:off x="793902" y="640252"/>
            <a:ext cx="608015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11113" algn="l" rtl="0" eaLnBrk="0" fontAlgn="base" hangingPunct="0">
              <a:lnSpc>
                <a:spcPct val="100000"/>
              </a:lnSpc>
              <a:spcBef>
                <a:spcPct val="0"/>
              </a:spcBef>
              <a:spcAft>
                <a:spcPct val="0"/>
              </a:spcAft>
              <a:buClr>
                <a:schemeClr val="dk1"/>
              </a:buClr>
              <a:buSzPts val="1200"/>
              <a:buFont typeface="Roboto Condensed Light"/>
              <a:buNone/>
              <a:defRPr sz="1100" b="0" i="0" u="none" strike="noStrike" cap="none">
                <a:solidFill>
                  <a:schemeClr val="tx1"/>
                </a:solidFill>
                <a:latin typeface="Arial" panose="020B0604020202020204" pitchFamily="34" charset="0"/>
                <a:ea typeface="Roboto Condensed Light"/>
                <a:cs typeface="Roboto Condensed Light"/>
                <a:sym typeface="Roboto Condensed Light"/>
              </a:defRPr>
            </a:lvl1pPr>
            <a:lvl2pPr marL="457200" marR="0" lvl="1"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2pPr>
            <a:lvl3pPr marL="914400" marR="0" lvl="2"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3pPr>
            <a:lvl4pPr marL="1371600" marR="0" lvl="3"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4pPr>
            <a:lvl5pPr marL="1828800" marR="0" lvl="4"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5pPr>
            <a:lvl6pPr marL="2286000" marR="0" lvl="5"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6pPr>
            <a:lvl7pPr marL="2743200" marR="0" lvl="6"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7pPr>
            <a:lvl8pPr marL="3200400" marR="0" lvl="7"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8pPr>
            <a:lvl9pPr marL="3657600" marR="0" lvl="8" indent="-304800" algn="l" rtl="0" eaLnBrk="0" fontAlgn="base" hangingPunct="0">
              <a:lnSpc>
                <a:spcPct val="100000"/>
              </a:lnSpc>
              <a:spcBef>
                <a:spcPct val="0"/>
              </a:spcBef>
              <a:spcAft>
                <a:spcPct val="0"/>
              </a:spcAft>
              <a:buClr>
                <a:schemeClr val="dk1"/>
              </a:buClr>
              <a:buSzPts val="1200"/>
              <a:buFont typeface="Roboto Condensed Light"/>
              <a:buNone/>
              <a:defRPr sz="1200" b="0" i="0" u="none" strike="noStrike" cap="none">
                <a:solidFill>
                  <a:schemeClr val="tx1"/>
                </a:solidFill>
                <a:latin typeface="Arial" panose="020B0604020202020204" pitchFamily="34" charset="0"/>
                <a:ea typeface="Roboto Condensed Light"/>
                <a:cs typeface="Roboto Condensed Light"/>
                <a:sym typeface="Roboto Condensed Light"/>
              </a:defRPr>
            </a:lvl9pPr>
          </a:lstStyle>
          <a:p>
            <a:pPr marL="0">
              <a:buClrTx/>
              <a:buSzTx/>
            </a:pPr>
            <a:r>
              <a:rPr lang="ka-GE"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ნაბეღლავის ბოთლი 1 ლიტრიანი. სახელმძღვანელო: </a:t>
            </a:r>
            <a:r>
              <a:rPr lang="ka-GE"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hlinkClick r:id="rId6"/>
              </a:rPr>
              <a:t>ქ. გრიგალაშვილი, ე. კაკაბაძე - ანალიზური ქიმია</a:t>
            </a:r>
            <a:r>
              <a:rPr lang="ka-GE"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r>
              <a:rPr lang="ka-GE" sz="1400" u="sng"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hlinkClick r:id="rId7"/>
              </a:rPr>
              <a:t>http://www.chemistry.ge/</a:t>
            </a:r>
            <a:r>
              <a:rPr lang="ka-GE"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hlinkClick r:id="rId7"/>
              </a:rPr>
              <a:t>, </a:t>
            </a:r>
            <a:r>
              <a:rPr lang="ka-GE"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პერიოდული სისტემა, კალამი, თაბახის ფურცელი.</a:t>
            </a:r>
            <a:endParaRPr lang="en-GB" sz="14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0">
              <a:buClrTx/>
              <a:buSzTx/>
              <a:buFontTx/>
              <a:buNone/>
            </a:pPr>
            <a:endParaRPr lang="en-GB" altLang="en-US" sz="1600" dirty="0">
              <a:solidFill>
                <a:srgbClr val="002060"/>
              </a:solidFill>
              <a:latin typeface="Sylfaen" panose="010A0502050306030303" pitchFamily="18" charset="0"/>
            </a:endParaRPr>
          </a:p>
        </p:txBody>
      </p:sp>
      <p:sp>
        <p:nvSpPr>
          <p:cNvPr id="11" name="Title 2">
            <a:extLst>
              <a:ext uri="{FF2B5EF4-FFF2-40B4-BE49-F238E27FC236}">
                <a16:creationId xmlns:a16="http://schemas.microsoft.com/office/drawing/2014/main" id="{F0591FB0-961C-4A42-A25E-F3CDDC2B1988}"/>
              </a:ext>
            </a:extLst>
          </p:cNvPr>
          <p:cNvSpPr txBox="1">
            <a:spLocks/>
          </p:cNvSpPr>
          <p:nvPr/>
        </p:nvSpPr>
        <p:spPr>
          <a:xfrm flipH="1">
            <a:off x="1840673" y="284123"/>
            <a:ext cx="3971723" cy="5777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400"/>
              <a:buFont typeface="Exo 2"/>
              <a:buNone/>
              <a:defRPr sz="1400" b="1" i="0" u="none" strike="noStrike" cap="none">
                <a:solidFill>
                  <a:schemeClr val="dk1"/>
                </a:solidFill>
                <a:latin typeface="Exo 2"/>
                <a:ea typeface="Exo 2"/>
                <a:cs typeface="Exo 2"/>
                <a:sym typeface="Exo 2"/>
              </a:defRPr>
            </a:lvl1pPr>
            <a:lvl2pPr marR="0" lvl="1"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400"/>
              <a:buFont typeface="Squada One"/>
              <a:buNone/>
              <a:defRPr sz="1400" b="0" i="0" u="none" strike="noStrike" cap="none">
                <a:solidFill>
                  <a:schemeClr val="dk1"/>
                </a:solidFill>
                <a:latin typeface="Squada One"/>
                <a:ea typeface="Squada One"/>
                <a:cs typeface="Squada One"/>
                <a:sym typeface="Squada One"/>
              </a:defRPr>
            </a:lvl9pPr>
          </a:lstStyle>
          <a:p>
            <a:pPr algn="ctr">
              <a:lnSpc>
                <a:spcPct val="115000"/>
              </a:lnSpc>
              <a:spcAft>
                <a:spcPts val="1000"/>
              </a:spcAft>
            </a:pPr>
            <a:r>
              <a:rPr lang="ka-GE" sz="2000" dirty="0">
                <a:solidFill>
                  <a:srgbClr val="002060"/>
                </a:solidFill>
                <a:latin typeface="Sylfaen" panose="010A0502050306030303" pitchFamily="18" charset="0"/>
                <a:ea typeface="Calibri" panose="020F0502020204030204" pitchFamily="34" charset="0"/>
                <a:cs typeface="Times New Roman" panose="02020603050405020304" pitchFamily="18" charset="0"/>
              </a:rPr>
              <a:t>საჭირო რესურსი:</a:t>
            </a:r>
            <a:endParaRPr lang="en-GB" sz="2000" dirty="0">
              <a:solidFill>
                <a:srgbClr val="002060"/>
              </a:solidFill>
            </a:endParaRPr>
          </a:p>
        </p:txBody>
      </p:sp>
    </p:spTree>
    <p:extLst>
      <p:ext uri="{BB962C8B-B14F-4D97-AF65-F5344CB8AC3E}">
        <p14:creationId xmlns:p14="http://schemas.microsoft.com/office/powerpoint/2010/main" val="309081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26;p35">
            <a:extLst>
              <a:ext uri="{FF2B5EF4-FFF2-40B4-BE49-F238E27FC236}">
                <a16:creationId xmlns:a16="http://schemas.microsoft.com/office/drawing/2014/main" id="{9DB16F9A-70A2-48FF-82BC-FFDEA5EF575E}"/>
              </a:ext>
            </a:extLst>
          </p:cNvPr>
          <p:cNvSpPr txBox="1">
            <a:spLocks/>
          </p:cNvSpPr>
          <p:nvPr/>
        </p:nvSpPr>
        <p:spPr>
          <a:xfrm>
            <a:off x="666559" y="1345146"/>
            <a:ext cx="7985051" cy="24532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1pPr>
            <a:lvl2pPr marL="914400" marR="0" lvl="1"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2pPr>
            <a:lvl3pPr marL="1371600" marR="0" lvl="2"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3pPr>
            <a:lvl4pPr marL="1828800" marR="0" lvl="3"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4pPr>
            <a:lvl5pPr marL="2286000" marR="0" lvl="4"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5pPr>
            <a:lvl6pPr marL="2743200" marR="0" lvl="5"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6pPr>
            <a:lvl7pPr marL="3200400" marR="0" lvl="6"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7pPr>
            <a:lvl8pPr marL="3657600" marR="0" lvl="7"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8pPr>
            <a:lvl9pPr marL="4114800" marR="0" lvl="8" indent="-304800" algn="r" rtl="0">
              <a:lnSpc>
                <a:spcPct val="100000"/>
              </a:lnSpc>
              <a:spcBef>
                <a:spcPts val="0"/>
              </a:spcBef>
              <a:spcAft>
                <a:spcPts val="0"/>
              </a:spcAft>
              <a:buClr>
                <a:schemeClr val="dk1"/>
              </a:buClr>
              <a:buSzPts val="900"/>
              <a:buFont typeface="Roboto Condensed Light"/>
              <a:buNone/>
              <a:defRPr sz="900" b="0" i="0" u="none" strike="noStrike" cap="none">
                <a:solidFill>
                  <a:schemeClr val="dk1"/>
                </a:solidFill>
                <a:latin typeface="Roboto Condensed Light"/>
                <a:ea typeface="Roboto Condensed Light"/>
                <a:cs typeface="Roboto Condensed Light"/>
                <a:sym typeface="Roboto Condensed Light"/>
              </a:defRPr>
            </a:lvl9pPr>
          </a:lstStyle>
          <a:p>
            <a:pPr marL="0" indent="213995" algn="l">
              <a:lnSpc>
                <a:spcPct val="115000"/>
              </a:lnSpc>
              <a:spcAft>
                <a:spcPts val="1000"/>
              </a:spcAft>
            </a:pPr>
            <a:r>
              <a:rPr lang="ka-GE" sz="1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ყოველი ქიმიური რეაქცია  შეიძლება დავახასიათოთ თვისებითი  და რაოდენობითი თვალსაზრისით. განვსაზღვროთ, რა ნივთიერებები და როგორი მასური თანაფარდობით ურთიერთქმედებენ ერთმანეთთან და წარმოიქმნებიან რეაქციის შედეგად. ამასთან, რაოდენობითი დახასიათებისას მნიშვნელოვანია ვიცოდეთ მორეაგირე ნაწილაკების (ატომების, მოლეკულების და სხვ.) თანაფარდობანი. ნივთიერების რაოდენობითი გამოსახვისათვის ერთერთ ფიზიკური სიდიდედ </a:t>
            </a:r>
            <a:r>
              <a:rPr lang="ka-GE" sz="14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ნივთიერების რაოდენობას</a:t>
            </a:r>
            <a:r>
              <a:rPr lang="ka-GE" sz="1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 იყენებენ.</a:t>
            </a:r>
            <a:endParaRPr lang="ka-GE"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213995" algn="l">
              <a:lnSpc>
                <a:spcPct val="115000"/>
              </a:lnSpc>
              <a:spcAft>
                <a:spcPts val="1000"/>
              </a:spcAft>
            </a:pPr>
            <a:r>
              <a:rPr lang="ka-GE" sz="1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ნივთიერების რაოდენობა  განისაზღვრება  მასში შემავალი სტრუქტურული ნაწილაკების(ატომების, მოლეკულების, იონების და სხვ.) რიცხვით და აღინიშნება </a:t>
            </a:r>
            <a:r>
              <a:rPr lang="ka-GE" sz="1400" b="1" dirty="0">
                <a:solidFill>
                  <a:srgbClr val="002060"/>
                </a:solidFill>
                <a:latin typeface="Sylfaen" panose="010A0502050306030303" pitchFamily="18" charset="0"/>
                <a:ea typeface="Calibri" panose="020F0502020204030204" pitchFamily="34" charset="0"/>
                <a:cs typeface="Times New Roman" panose="02020603050405020304" pitchFamily="18" charset="0"/>
                <a:sym typeface="Symbol" panose="05050102010706020507" pitchFamily="18" charset="2"/>
              </a:rPr>
              <a:t></a:t>
            </a:r>
            <a:r>
              <a:rPr lang="ka-GE" sz="1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 ასოთი, საზომი ერთეულია მოლი.</a:t>
            </a:r>
            <a:endParaRPr lang="ka-GE"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l"/>
            <a:endParaRPr lang="ka-GE" dirty="0"/>
          </a:p>
        </p:txBody>
      </p:sp>
    </p:spTree>
    <p:extLst>
      <p:ext uri="{BB962C8B-B14F-4D97-AF65-F5344CB8AC3E}">
        <p14:creationId xmlns:p14="http://schemas.microsoft.com/office/powerpoint/2010/main" val="3224076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9A06D-3488-4E83-8D3D-F4B892FE9796}"/>
              </a:ext>
            </a:extLst>
          </p:cNvPr>
          <p:cNvPicPr>
            <a:picLocks noChangeAspect="1"/>
          </p:cNvPicPr>
          <p:nvPr/>
        </p:nvPicPr>
        <p:blipFill>
          <a:blip r:embed="rId2"/>
          <a:stretch>
            <a:fillRect/>
          </a:stretch>
        </p:blipFill>
        <p:spPr>
          <a:xfrm>
            <a:off x="95021" y="1270347"/>
            <a:ext cx="3519562" cy="2904700"/>
          </a:xfrm>
          <a:prstGeom prst="rect">
            <a:avLst/>
          </a:prstGeom>
          <a:solidFill>
            <a:srgbClr val="FFFFFF">
              <a:shade val="85000"/>
            </a:srgbClr>
          </a:solidFill>
          <a:ln w="190500" cap="sq">
            <a:solidFill>
              <a:schemeClr val="bg2">
                <a:lumMod val="20000"/>
                <a:lumOff val="8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ubtitle 2">
            <a:extLst>
              <a:ext uri="{FF2B5EF4-FFF2-40B4-BE49-F238E27FC236}">
                <a16:creationId xmlns:a16="http://schemas.microsoft.com/office/drawing/2014/main" id="{490F8698-39A4-4BAD-AED8-E8ABD8A405F0}"/>
              </a:ext>
            </a:extLst>
          </p:cNvPr>
          <p:cNvSpPr txBox="1">
            <a:spLocks/>
          </p:cNvSpPr>
          <p:nvPr/>
        </p:nvSpPr>
        <p:spPr>
          <a:xfrm>
            <a:off x="3792375" y="511559"/>
            <a:ext cx="4823180" cy="41203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spcAft>
                <a:spcPts val="675"/>
              </a:spcAft>
            </a:pP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ორგანიზმისთვის საჭირო</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ნუტრიენტებს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მიკროელემენტებად</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მაკროელემენტებად</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ყოფენ</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მაკროელემენტებს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იმ</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ელემენტებს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უწოდებენ</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რომელთა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ოდენობა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ორგანიზმში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25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გრამიდან</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1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კგ</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მდეა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მათ</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რიცხვს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მიეკუთვნება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ნატრიუმი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კალიუმი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კალციუმი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ფოსფორი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მაგნიუმი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გოგირდი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ქლორი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მიკროელემენტები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კი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ელემენტებია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რომელთა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ოდენობა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ორგანიზმში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0.0015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გრამს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არ</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აღემატება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ესენი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გახლავთ</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რკინა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მანგანუმი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იოდი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თუთია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კობალტი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განურჩევლად</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ოდენობისა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მიკროელემენტებიც</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მაკროელემენტებიც</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თანაბრად</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მნიშვნელოვანია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ჯანმრთელობისთვის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ისინი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სასიცოცხლო</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პროცესებში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მონაწილეობენ</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ორგანიზმის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ჰომეოსტაზს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შინაგანი</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შემადგენლობის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მუდმივობას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უზრუნველყოფენ</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ამ</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ელემენტების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მიღების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საუკეთესო</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საშუალება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საკვებია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ამიტომ</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რომელიმე</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მათგანის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დეფიციტის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დროს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უპირველეს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ყოვლისა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სწორედ</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რაციონის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შესწავლას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და</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დაბალანსებას</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 </a:t>
            </a:r>
            <a:r>
              <a:rPr lang="ka-GE" sz="1200">
                <a:solidFill>
                  <a:srgbClr val="002060"/>
                </a:solidFill>
                <a:latin typeface="Sylfaen" panose="010A0502050306030303" pitchFamily="18" charset="0"/>
                <a:ea typeface="Times New Roman" panose="02020603050405020304" pitchFamily="18" charset="0"/>
                <a:cs typeface="Sylfaen" panose="010A0502050306030303" pitchFamily="18" charset="0"/>
              </a:rPr>
              <a:t>ცდილობენ</a:t>
            </a:r>
            <a:r>
              <a:rPr lang="ka-GE" sz="1200">
                <a:solidFill>
                  <a:srgbClr val="002060"/>
                </a:solidFill>
                <a:latin typeface="Sylfaen" panose="010A0502050306030303" pitchFamily="18" charset="0"/>
                <a:ea typeface="Times New Roman" panose="02020603050405020304" pitchFamily="18" charset="0"/>
                <a:cs typeface="Times New Roman" panose="02020603050405020304" pitchFamily="18" charset="0"/>
              </a:rPr>
              <a:t>.</a:t>
            </a:r>
            <a:r>
              <a:rPr lang="ka-GE" sz="1200">
                <a:solidFill>
                  <a:srgbClr val="002060"/>
                </a:solidFill>
                <a:latin typeface="Sylfaen" panose="010A0502050306030303" pitchFamily="18" charset="0"/>
                <a:ea typeface="Times New Roman" panose="02020603050405020304" pitchFamily="18" charset="0"/>
                <a:cs typeface="Arial" panose="020B0604020202020204" pitchFamily="34" charset="0"/>
              </a:rPr>
              <a:t> მინერალური წყლები ერთ-ერთი საუკეთესო და სასარგებლო საშუალებაა ორგანიზმის ამ ელემენტებით შესავსებად. სწორედ ამიტომ უფრო ახლო გავეცნოთ და დავადგინოთ მინერალურ წყალ „ნაბეღლავში“ მათი რაოდენობა.</a:t>
            </a:r>
            <a:endParaRPr lang="en-GB" sz="1200">
              <a:solidFill>
                <a:srgbClr val="002060"/>
              </a:solidFill>
              <a:latin typeface="Sylfaen" panose="010A0502050306030303" pitchFamily="18" charset="0"/>
              <a:ea typeface="Calibri" panose="020F0502020204030204" pitchFamily="34" charset="0"/>
              <a:cs typeface="Times New Roman" panose="02020603050405020304" pitchFamily="18" charset="0"/>
            </a:endParaRPr>
          </a:p>
          <a:p>
            <a:endParaRPr lang="en-GB" dirty="0">
              <a:solidFill>
                <a:srgbClr val="002060"/>
              </a:solidFill>
            </a:endParaRPr>
          </a:p>
        </p:txBody>
      </p:sp>
    </p:spTree>
    <p:extLst>
      <p:ext uri="{BB962C8B-B14F-4D97-AF65-F5344CB8AC3E}">
        <p14:creationId xmlns:p14="http://schemas.microsoft.com/office/powerpoint/2010/main" val="565218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5C2-220D-4C4D-BF80-070FEEC3296D}"/>
              </a:ext>
            </a:extLst>
          </p:cNvPr>
          <p:cNvSpPr>
            <a:spLocks noGrp="1"/>
          </p:cNvSpPr>
          <p:nvPr>
            <p:ph type="ctrTitle"/>
          </p:nvPr>
        </p:nvSpPr>
        <p:spPr>
          <a:xfrm flipH="1">
            <a:off x="1013745" y="2188196"/>
            <a:ext cx="5005500" cy="459588"/>
          </a:xfrm>
        </p:spPr>
        <p:txBody>
          <a:bodyPr/>
          <a:lstStyle/>
          <a:p>
            <a:br>
              <a:rPr kumimoji="0" lang="en-GB" altLang="en-US" sz="2800" b="0" i="0" u="none" strike="noStrike" cap="none" normalizeH="0" baseline="0" dirty="0">
                <a:ln>
                  <a:noFill/>
                </a:ln>
                <a:solidFill>
                  <a:schemeClr val="tx1"/>
                </a:solidFill>
                <a:effectLst/>
              </a:rPr>
            </a:br>
            <a:endParaRPr lang="en-GB" dirty="0"/>
          </a:p>
        </p:txBody>
      </p:sp>
      <p:graphicFrame>
        <p:nvGraphicFramePr>
          <p:cNvPr id="7" name="Table 6">
            <a:extLst>
              <a:ext uri="{FF2B5EF4-FFF2-40B4-BE49-F238E27FC236}">
                <a16:creationId xmlns:a16="http://schemas.microsoft.com/office/drawing/2014/main" id="{4C17B429-0E8F-4B99-87D9-41A7C4E42307}"/>
              </a:ext>
            </a:extLst>
          </p:cNvPr>
          <p:cNvGraphicFramePr>
            <a:graphicFrameLocks noGrp="1"/>
          </p:cNvGraphicFramePr>
          <p:nvPr>
            <p:extLst>
              <p:ext uri="{D42A27DB-BD31-4B8C-83A1-F6EECF244321}">
                <p14:modId xmlns:p14="http://schemas.microsoft.com/office/powerpoint/2010/main" val="2819718094"/>
              </p:ext>
            </p:extLst>
          </p:nvPr>
        </p:nvGraphicFramePr>
        <p:xfrm>
          <a:off x="1224998" y="2176838"/>
          <a:ext cx="6057900" cy="2532126"/>
        </p:xfrm>
        <a:graphic>
          <a:graphicData uri="http://schemas.openxmlformats.org/drawingml/2006/table">
            <a:tbl>
              <a:tblPr firstRow="1" firstCol="1" bandRow="1"/>
              <a:tblGrid>
                <a:gridCol w="285750">
                  <a:extLst>
                    <a:ext uri="{9D8B030D-6E8A-4147-A177-3AD203B41FA5}">
                      <a16:colId xmlns:a16="http://schemas.microsoft.com/office/drawing/2014/main" val="3957861494"/>
                    </a:ext>
                  </a:extLst>
                </a:gridCol>
                <a:gridCol w="1414780">
                  <a:extLst>
                    <a:ext uri="{9D8B030D-6E8A-4147-A177-3AD203B41FA5}">
                      <a16:colId xmlns:a16="http://schemas.microsoft.com/office/drawing/2014/main" val="2314824147"/>
                    </a:ext>
                  </a:extLst>
                </a:gridCol>
                <a:gridCol w="4357370">
                  <a:extLst>
                    <a:ext uri="{9D8B030D-6E8A-4147-A177-3AD203B41FA5}">
                      <a16:colId xmlns:a16="http://schemas.microsoft.com/office/drawing/2014/main" val="291195347"/>
                    </a:ext>
                  </a:extLst>
                </a:gridCol>
              </a:tblGrid>
              <a:tr h="0">
                <a:tc>
                  <a:txBody>
                    <a:bodyPr/>
                    <a:lstStyle/>
                    <a:p>
                      <a:pPr marL="0" marR="0" indent="11430" algn="r">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N</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განხორციელებული ეტაპი</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გამოთვლა</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58339"/>
                  </a:ext>
                </a:extLst>
              </a:tr>
              <a:tr h="582295">
                <a:tc>
                  <a:txBody>
                    <a:bodyPr/>
                    <a:lstStyle/>
                    <a:p>
                      <a:pPr marL="342900" marR="0" lvl="0" indent="-342900">
                        <a:lnSpc>
                          <a:spcPct val="115000"/>
                        </a:lnSpc>
                        <a:spcBef>
                          <a:spcPts val="0"/>
                        </a:spcBef>
                        <a:spcAft>
                          <a:spcPts val="1000"/>
                        </a:spcAft>
                        <a:buFont typeface="+mj-lt"/>
                        <a:buAutoNum type="arabicPeriod"/>
                      </a:pPr>
                      <a:r>
                        <a:rPr lang="ka-GE" sz="1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მოცემულობა</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246004"/>
                  </a:ext>
                </a:extLst>
              </a:tr>
              <a:tr h="0">
                <a:tc>
                  <a:txBody>
                    <a:bodyPr/>
                    <a:lstStyle/>
                    <a:p>
                      <a:pPr marL="342900" marR="0" lvl="0" indent="-342900">
                        <a:lnSpc>
                          <a:spcPct val="115000"/>
                        </a:lnSpc>
                        <a:spcBef>
                          <a:spcPts val="0"/>
                        </a:spcBef>
                        <a:spcAft>
                          <a:spcPts val="1000"/>
                        </a:spcAft>
                        <a:buFont typeface="+mj-lt"/>
                        <a:buAutoNum type="arabicPeriod"/>
                      </a:pPr>
                      <a:r>
                        <a:rPr lang="ka-GE" sz="1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Ca</a:t>
                      </a:r>
                      <a:r>
                        <a:rPr lang="ka-GE" sz="1000" baseline="30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2+</a:t>
                      </a: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იონების რაოდენობის(</a:t>
                      </a:r>
                      <a:r>
                        <a:rPr lang="ka-GE" sz="1200">
                          <a:solidFill>
                            <a:srgbClr val="002060"/>
                          </a:solidFill>
                          <a:effectLst/>
                          <a:latin typeface="Sylfaen" panose="010A0502050306030303" pitchFamily="18" charset="0"/>
                          <a:ea typeface="Calibri" panose="020F0502020204030204" pitchFamily="34" charset="0"/>
                          <a:cs typeface="Times New Roman" panose="02020603050405020304" pitchFamily="18" charset="0"/>
                          <a:sym typeface="Symbol" panose="05050102010706020507" pitchFamily="18" charset="2"/>
                        </a:rPr>
                        <a:t></a:t>
                      </a:r>
                      <a:r>
                        <a:rPr lang="en-US"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განსაზღვრა 1ლ ნაბეღლავში.</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07909"/>
                  </a:ext>
                </a:extLst>
              </a:tr>
              <a:tr h="0">
                <a:tc>
                  <a:txBody>
                    <a:bodyPr/>
                    <a:lstStyle/>
                    <a:p>
                      <a:pPr marL="342900" marR="0" lvl="0" indent="-342900">
                        <a:lnSpc>
                          <a:spcPct val="115000"/>
                        </a:lnSpc>
                        <a:spcBef>
                          <a:spcPts val="0"/>
                        </a:spcBef>
                        <a:spcAft>
                          <a:spcPts val="1000"/>
                        </a:spcAft>
                        <a:buFont typeface="+mj-lt"/>
                        <a:buAutoNum type="arabicPeriod"/>
                      </a:pPr>
                      <a:r>
                        <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Ca</a:t>
                      </a:r>
                      <a:r>
                        <a:rPr lang="ka-GE" sz="1000" baseline="30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2+</a:t>
                      </a: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იონების საერთო რიცხვის(</a:t>
                      </a:r>
                      <a:r>
                        <a:rPr lang="en-US"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N) </a:t>
                      </a: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დადგენა 1ლ ნაბეღლავში.</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247647"/>
                  </a:ext>
                </a:extLst>
              </a:tr>
              <a:tr h="0">
                <a:tc>
                  <a:txBody>
                    <a:bodyPr/>
                    <a:lstStyle/>
                    <a:p>
                      <a:pPr marL="342900" marR="0" lvl="0" indent="-342900">
                        <a:lnSpc>
                          <a:spcPct val="115000"/>
                        </a:lnSpc>
                        <a:spcBef>
                          <a:spcPts val="0"/>
                        </a:spcBef>
                        <a:spcAft>
                          <a:spcPts val="1000"/>
                        </a:spcAft>
                        <a:buFont typeface="+mj-lt"/>
                        <a:buAutoNum type="arabicPeriod"/>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091963"/>
                  </a:ext>
                </a:extLst>
              </a:tr>
              <a:tr h="0">
                <a:tc>
                  <a:txBody>
                    <a:bodyPr/>
                    <a:lstStyle/>
                    <a:p>
                      <a:pPr marL="342900" marR="0" lvl="0" indent="-342900">
                        <a:lnSpc>
                          <a:spcPct val="115000"/>
                        </a:lnSpc>
                        <a:spcBef>
                          <a:spcPts val="0"/>
                        </a:spcBef>
                        <a:spcAft>
                          <a:spcPts val="1000"/>
                        </a:spcAft>
                        <a:buFont typeface="+mj-lt"/>
                        <a:buAutoNum type="arabicPeriod"/>
                      </a:pPr>
                      <a:r>
                        <a:rPr lang="ka-GE" sz="100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a-GE" sz="10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09660"/>
                  </a:ext>
                </a:extLst>
              </a:tr>
            </a:tbl>
          </a:graphicData>
        </a:graphic>
      </p:graphicFrame>
      <p:sp>
        <p:nvSpPr>
          <p:cNvPr id="8" name="Rectangle 1">
            <a:extLst>
              <a:ext uri="{FF2B5EF4-FFF2-40B4-BE49-F238E27FC236}">
                <a16:creationId xmlns:a16="http://schemas.microsoft.com/office/drawing/2014/main" id="{EF490781-8FF4-4441-896D-8C89755A3D59}"/>
              </a:ext>
            </a:extLst>
          </p:cNvPr>
          <p:cNvSpPr>
            <a:spLocks noGrp="1" noChangeArrowheads="1"/>
          </p:cNvSpPr>
          <p:nvPr>
            <p:ph type="subTitle" idx="1"/>
          </p:nvPr>
        </p:nvSpPr>
        <p:spPr bwMode="auto">
          <a:xfrm>
            <a:off x="1121121" y="837004"/>
            <a:ext cx="71058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1113"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ka-GE" altLang="en-US" sz="12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Sylfaen" panose="010A0502050306030303" pitchFamily="18" charset="0"/>
              </a:rPr>
              <a:t>პრობლემის</a:t>
            </a:r>
            <a:r>
              <a:rPr kumimoji="0" lang="ka-GE" altLang="en-US" sz="1200" b="0" i="0" u="none" strike="noStrike" cap="none" normalizeH="0" baseline="0" dirty="0">
                <a:ln>
                  <a:noFill/>
                </a:ln>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გადაჭრის გზა</a:t>
            </a:r>
            <a:endParaRPr kumimoji="0" lang="en-GB" altLang="en-US" sz="1200" b="0" i="0" u="none" strike="noStrike" cap="none" normalizeH="0" baseline="0" dirty="0">
              <a:ln>
                <a:noFill/>
              </a:ln>
              <a:solidFill>
                <a:srgbClr val="002060"/>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ka-GE" altLang="en-US" sz="1200" b="0" i="0" u="none" strike="noStrike" cap="none" normalizeH="0" baseline="0" dirty="0">
                <a:ln>
                  <a:noFill/>
                </a:ln>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ფიზიკური სიდიდეების აღმნიშვნელი სიმბოლოები, ერთეულები და გამოსათვლელი ფორმულები. </a:t>
            </a:r>
            <a:endParaRPr kumimoji="0" lang="en-GB" altLang="en-US" sz="1200" b="0" i="0" u="none" strike="noStrike" cap="none" normalizeH="0" baseline="0" dirty="0">
              <a:ln>
                <a:noFill/>
              </a:ln>
              <a:solidFill>
                <a:srgbClr val="002060"/>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ka-GE" altLang="en-US" sz="1200" b="0" i="0" u="none" strike="noStrike" cap="none" normalizeH="0" baseline="0" dirty="0">
                <a:ln>
                  <a:noFill/>
                </a:ln>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ამოცანის ამოხსნისას მათემატიკურ მოქმედებათა თანმიმდევრობა და სისწორე.</a:t>
            </a:r>
            <a:endParaRPr kumimoji="0" lang="en-GB" altLang="en-US" sz="1200" b="0" i="0" u="none" strike="noStrike" cap="none" normalizeH="0" baseline="0" dirty="0">
              <a:ln>
                <a:noFill/>
              </a:ln>
              <a:solidFill>
                <a:srgbClr val="002060"/>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ka-GE" altLang="en-US" sz="1200" b="0" i="0" u="none" strike="noStrike" cap="none" normalizeH="0" baseline="0" dirty="0">
                <a:ln>
                  <a:noFill/>
                </a:ln>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მზა ცხრილში წარმოადგინე თითოეული მოქმედება შესაბამისი ამოხსნებითურთ(ცხრილში თავად განსაზღვრე სტრიქონთა საჭირო რაოდენობა).</a:t>
            </a:r>
            <a:endParaRPr kumimoji="0" lang="en-GB" altLang="en-US" sz="1200" b="0" i="0" u="none" strike="noStrike" cap="none" normalizeH="0" baseline="0" dirty="0">
              <a:ln>
                <a:noFill/>
              </a:ln>
              <a:solidFill>
                <a:srgbClr val="002060"/>
              </a:solidFill>
              <a:effectLst/>
            </a:endParaRPr>
          </a:p>
          <a:p>
            <a:pPr marL="0" marR="0" lvl="0" indent="11113"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rgbClr val="002060"/>
              </a:solidFill>
              <a:effectLst/>
              <a:latin typeface="Arial" panose="020B0604020202020204" pitchFamily="34" charset="0"/>
            </a:endParaRPr>
          </a:p>
        </p:txBody>
      </p:sp>
      <p:sp>
        <p:nvSpPr>
          <p:cNvPr id="10" name="TextBox 9">
            <a:extLst>
              <a:ext uri="{FF2B5EF4-FFF2-40B4-BE49-F238E27FC236}">
                <a16:creationId xmlns:a16="http://schemas.microsoft.com/office/drawing/2014/main" id="{22852A22-1251-435A-9E88-905BA54E07AE}"/>
              </a:ext>
            </a:extLst>
          </p:cNvPr>
          <p:cNvSpPr txBox="1"/>
          <p:nvPr/>
        </p:nvSpPr>
        <p:spPr>
          <a:xfrm>
            <a:off x="1087372" y="250330"/>
            <a:ext cx="4858246" cy="400110"/>
          </a:xfrm>
          <a:prstGeom prst="rect">
            <a:avLst/>
          </a:prstGeom>
          <a:noFill/>
        </p:spPr>
        <p:txBody>
          <a:bodyPr wrap="square">
            <a:spAutoFit/>
          </a:bodyPr>
          <a:lstStyle/>
          <a:p>
            <a:r>
              <a:rPr lang="ka-GE" sz="2000" b="1" dirty="0">
                <a:solidFill>
                  <a:srgbClr val="002060"/>
                </a:solidFill>
              </a:rPr>
              <a:t>ნაშრომში ხაზგასმით წარმოაჩინეთ:</a:t>
            </a:r>
            <a:endParaRPr lang="en-GB" sz="2000" b="1" dirty="0">
              <a:solidFill>
                <a:srgbClr val="002060"/>
              </a:solidFill>
            </a:endParaRPr>
          </a:p>
        </p:txBody>
      </p:sp>
    </p:spTree>
    <p:extLst>
      <p:ext uri="{BB962C8B-B14F-4D97-AF65-F5344CB8AC3E}">
        <p14:creationId xmlns:p14="http://schemas.microsoft.com/office/powerpoint/2010/main" val="3573509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D73D-0C30-40AB-83B4-7CA42D3A55C4}"/>
              </a:ext>
            </a:extLst>
          </p:cNvPr>
          <p:cNvSpPr>
            <a:spLocks noGrp="1"/>
          </p:cNvSpPr>
          <p:nvPr>
            <p:ph type="ctrTitle"/>
          </p:nvPr>
        </p:nvSpPr>
        <p:spPr>
          <a:xfrm flipH="1">
            <a:off x="1115760" y="612294"/>
            <a:ext cx="5005500" cy="691720"/>
          </a:xfrm>
        </p:spPr>
        <p:txBody>
          <a:bodyPr/>
          <a:lstStyle/>
          <a:p>
            <a:r>
              <a:rPr lang="ka-GE" sz="1800" b="1"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რჩევები კომპლექსური დავალებისთვის</a:t>
            </a:r>
            <a:endParaRPr lang="en-GB" dirty="0">
              <a:solidFill>
                <a:srgbClr val="002060"/>
              </a:solidFill>
            </a:endParaRPr>
          </a:p>
        </p:txBody>
      </p:sp>
      <p:sp>
        <p:nvSpPr>
          <p:cNvPr id="4" name="Subtitle 3">
            <a:extLst>
              <a:ext uri="{FF2B5EF4-FFF2-40B4-BE49-F238E27FC236}">
                <a16:creationId xmlns:a16="http://schemas.microsoft.com/office/drawing/2014/main" id="{D6C978A3-E13A-4D38-9608-44E2383DC305}"/>
              </a:ext>
            </a:extLst>
          </p:cNvPr>
          <p:cNvSpPr>
            <a:spLocks noGrp="1"/>
          </p:cNvSpPr>
          <p:nvPr>
            <p:ph type="subTitle" idx="1"/>
          </p:nvPr>
        </p:nvSpPr>
        <p:spPr>
          <a:xfrm>
            <a:off x="1115760" y="1317563"/>
            <a:ext cx="5181664" cy="2594477"/>
          </a:xfrm>
        </p:spPr>
        <p:txBody>
          <a:bodyPr/>
          <a:lstStyle/>
          <a:p>
            <a:pPr marL="342900" marR="0" lvl="0" indent="-342900" algn="just">
              <a:lnSpc>
                <a:spcPct val="115000"/>
              </a:lnSpc>
              <a:spcBef>
                <a:spcPts val="0"/>
              </a:spcBef>
              <a:spcAft>
                <a:spcPts val="0"/>
              </a:spcAft>
              <a:buFont typeface="Symbol" panose="05050102010706020507" pitchFamily="18" charset="2"/>
              <a:buChar char=""/>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წინასწარ განსაზღვრეთ რა მონაცემები დაგჭირდებათ საკითხის შესასწავლად.</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განსაზღვრეთ, რა წყაროებიდან მოიპოვებთ ინფორმაციას. ამისათვის შგიძლიათ გამოიყენოთ:</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სკოლის მე-9 კლასის სახელმძღვანელო;</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ისარგებლოთ ინტერნეტ რესურსით;</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მოუსმინეთ ტელესკოლის გაკვეთილებს ამ თემასთან დაკავშირებით.</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671195" marR="0">
              <a:lnSpc>
                <a:spcPct val="115000"/>
              </a:lnSpc>
              <a:spcBef>
                <a:spcPts val="0"/>
              </a:spcBef>
              <a:spcAft>
                <a:spcPts val="0"/>
              </a:spcAft>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ka-GE" sz="1200" dirty="0">
                <a:solidFill>
                  <a:srgbClr val="002060"/>
                </a:solidFill>
                <a:effectLst/>
                <a:latin typeface="Sylfaen" panose="010A0502050306030303" pitchFamily="18" charset="0"/>
                <a:ea typeface="Calibri" panose="020F0502020204030204" pitchFamily="34" charset="0"/>
                <a:cs typeface="Sylfaen" panose="010A0502050306030303" pitchFamily="18" charset="0"/>
              </a:rPr>
              <a:t>ჩათვალეთ</a:t>
            </a: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 რომ მარტივი იონების და შესაბამისი ატომების ფარდობითი მასები ტოლია, ასევე ტოლია რთული იონებისა და შესაბამისი  ატომთა დაჯგუფებების ფარდობითი მასები.</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ka-GE"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გაითვალისწინეთ, მინერალური წყლის იონური შედგენილობა მგ/ლ-ზეა მოცემული, გამოთვლები აწარმოე გრამებში.</a:t>
            </a:r>
            <a:endParaRPr lang="en-GB" sz="1200"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endParaRPr>
          </a:p>
          <a:p>
            <a:endParaRPr lang="en-GB" sz="1200" dirty="0">
              <a:solidFill>
                <a:srgbClr val="002060"/>
              </a:solidFill>
              <a:latin typeface="Sylfaen" panose="010A0502050306030303" pitchFamily="18" charset="0"/>
            </a:endParaRPr>
          </a:p>
        </p:txBody>
      </p:sp>
    </p:spTree>
    <p:extLst>
      <p:ext uri="{BB962C8B-B14F-4D97-AF65-F5344CB8AC3E}">
        <p14:creationId xmlns:p14="http://schemas.microsoft.com/office/powerpoint/2010/main" val="90452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ch Newsletter by Slidesgo">
  <a:themeElements>
    <a:clrScheme name="Simple Light">
      <a:dk1>
        <a:srgbClr val="434343"/>
      </a:dk1>
      <a:lt1>
        <a:srgbClr val="FFFFFF"/>
      </a:lt1>
      <a:dk2>
        <a:srgbClr val="595959"/>
      </a:dk2>
      <a:lt2>
        <a:srgbClr val="EEEEEE"/>
      </a:lt2>
      <a:accent1>
        <a:srgbClr val="F3F3F3"/>
      </a:accent1>
      <a:accent2>
        <a:srgbClr val="D9D9D9"/>
      </a:accent2>
      <a:accent3>
        <a:srgbClr val="B7B7B7"/>
      </a:accent3>
      <a:accent4>
        <a:srgbClr val="999999"/>
      </a:accent4>
      <a:accent5>
        <a:srgbClr val="666666"/>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1811</Words>
  <Application>Microsoft Office PowerPoint</Application>
  <PresentationFormat>On-screen Show (16:9)</PresentationFormat>
  <Paragraphs>179</Paragraphs>
  <Slides>25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Wingdings</vt:lpstr>
      <vt:lpstr>Symbol</vt:lpstr>
      <vt:lpstr>Fira Sans Extra Condensed Medium</vt:lpstr>
      <vt:lpstr>Exo 2</vt:lpstr>
      <vt:lpstr>Squada One</vt:lpstr>
      <vt:lpstr>Arial</vt:lpstr>
      <vt:lpstr>Roboto Condensed Light</vt:lpstr>
      <vt:lpstr>Sylfaen</vt:lpstr>
      <vt:lpstr>Calibri</vt:lpstr>
      <vt:lpstr>Tech Newsletter by Slidesgo</vt:lpstr>
      <vt:lpstr>ნივთიერების რაოდენობა</vt:lpstr>
      <vt:lpstr>სარჩევი</vt:lpstr>
      <vt:lpstr>სამიზნე ცნება  საკითხები/ქვეცნებები</vt:lpstr>
      <vt:lpstr>კომპლექსური დავალების პირობა</vt:lpstr>
      <vt:lpstr>PowerPoint Presentation</vt:lpstr>
      <vt:lpstr>PowerPoint Presentation</vt:lpstr>
      <vt:lpstr>PowerPoint Presentation</vt:lpstr>
      <vt:lpstr> </vt:lpstr>
      <vt:lpstr>რჩევები კომპლექსური დავალებისთვის</vt:lpstr>
      <vt:lpstr>სოლო ტაქსონომია - ნივთიერების რაოდენობა</vt:lpstr>
      <vt:lpstr>PowerPoint Presentation</vt:lpstr>
      <vt:lpstr>PowerPoint Presentation</vt:lpstr>
      <vt:lpstr>მოსწავლეების ნამუშევრები</vt:lpstr>
      <vt:lpstr>მოსწავლე N 1</vt:lpstr>
      <vt:lpstr>PowerPoint Presentation</vt:lpstr>
      <vt:lpstr>მოსწავლე N 2</vt:lpstr>
      <vt:lpstr>PowerPoint Presentation</vt:lpstr>
      <vt:lpstr>მოსწავლე N 3</vt:lpstr>
      <vt:lpstr>PowerPoint Presentation</vt:lpstr>
      <vt:lpstr>მოსწავლე N 4</vt:lpstr>
      <vt:lpstr>PowerPoint Presentation</vt:lpstr>
      <vt:lpstr>მოსწავლეთა ნამუშევრები</vt:lpstr>
      <vt:lpstr>კითხვარი-გამოკითხვა მოსწავლეებისათვის</vt:lpstr>
      <vt:lpstr>PowerPoint Presentation</vt:lpstr>
      <vt:lpstr>გმადლობ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ნამუშევარი</dc:title>
  <dc:creator>Geo Computers</dc:creator>
  <cp:lastModifiedBy>bela bliadze</cp:lastModifiedBy>
  <cp:revision>100</cp:revision>
  <dcterms:modified xsi:type="dcterms:W3CDTF">2021-01-24T10:52:45Z</dcterms:modified>
</cp:coreProperties>
</file>