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58" r:id="rId5"/>
    <p:sldId id="261" r:id="rId6"/>
    <p:sldId id="262" r:id="rId7"/>
    <p:sldId id="263" r:id="rId8"/>
    <p:sldId id="277" r:id="rId9"/>
    <p:sldId id="265" r:id="rId10"/>
    <p:sldId id="270" r:id="rId11"/>
    <p:sldId id="271" r:id="rId12"/>
    <p:sldId id="267" r:id="rId13"/>
    <p:sldId id="273" r:id="rId14"/>
    <p:sldId id="274" r:id="rId15"/>
    <p:sldId id="276"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72" autoAdjust="0"/>
  </p:normalViewPr>
  <p:slideViewPr>
    <p:cSldViewPr snapToGrid="0">
      <p:cViewPr varScale="1">
        <p:scale>
          <a:sx n="64" d="100"/>
          <a:sy n="64" d="100"/>
        </p:scale>
        <p:origin x="95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54F1E-1EA8-4B35-9606-694B6CB2C648}" type="datetimeFigureOut">
              <a:rPr lang="en-US" smtClean="0"/>
              <a:t>1/16/2021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2C13A-DC0B-4D2C-8F12-95808C327A72}" type="slidenum">
              <a:rPr lang="en-US" smtClean="0"/>
              <a:t>‹#›</a:t>
            </a:fld>
            <a:endParaRPr lang="en-US"/>
          </a:p>
        </p:txBody>
      </p:sp>
    </p:spTree>
    <p:extLst>
      <p:ext uri="{BB962C8B-B14F-4D97-AF65-F5344CB8AC3E}">
        <p14:creationId xmlns:p14="http://schemas.microsoft.com/office/powerpoint/2010/main" val="418449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22C13A-DC0B-4D2C-8F12-95808C327A72}" type="slidenum">
              <a:rPr lang="en-US" smtClean="0"/>
              <a:t>8</a:t>
            </a:fld>
            <a:endParaRPr lang="en-US"/>
          </a:p>
        </p:txBody>
      </p:sp>
    </p:spTree>
    <p:extLst>
      <p:ext uri="{BB962C8B-B14F-4D97-AF65-F5344CB8AC3E}">
        <p14:creationId xmlns:p14="http://schemas.microsoft.com/office/powerpoint/2010/main" val="3883002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2C13A-DC0B-4D2C-8F12-95808C327A72}" type="slidenum">
              <a:rPr lang="en-US" smtClean="0"/>
              <a:t>9</a:t>
            </a:fld>
            <a:endParaRPr lang="en-US"/>
          </a:p>
        </p:txBody>
      </p:sp>
    </p:spTree>
    <p:extLst>
      <p:ext uri="{BB962C8B-B14F-4D97-AF65-F5344CB8AC3E}">
        <p14:creationId xmlns:p14="http://schemas.microsoft.com/office/powerpoint/2010/main" val="2376516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22C13A-DC0B-4D2C-8F12-95808C327A72}" type="slidenum">
              <a:rPr lang="en-US" smtClean="0"/>
              <a:t>10</a:t>
            </a:fld>
            <a:endParaRPr lang="en-US"/>
          </a:p>
        </p:txBody>
      </p:sp>
    </p:spTree>
    <p:extLst>
      <p:ext uri="{BB962C8B-B14F-4D97-AF65-F5344CB8AC3E}">
        <p14:creationId xmlns:p14="http://schemas.microsoft.com/office/powerpoint/2010/main" val="957228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2C13A-DC0B-4D2C-8F12-95808C327A72}" type="slidenum">
              <a:rPr lang="en-US" smtClean="0"/>
              <a:t>13</a:t>
            </a:fld>
            <a:endParaRPr lang="en-US"/>
          </a:p>
        </p:txBody>
      </p:sp>
    </p:spTree>
    <p:extLst>
      <p:ext uri="{BB962C8B-B14F-4D97-AF65-F5344CB8AC3E}">
        <p14:creationId xmlns:p14="http://schemas.microsoft.com/office/powerpoint/2010/main" val="992874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2C13A-DC0B-4D2C-8F12-95808C327A72}" type="slidenum">
              <a:rPr lang="en-US" smtClean="0"/>
              <a:t>15</a:t>
            </a:fld>
            <a:endParaRPr lang="en-US"/>
          </a:p>
        </p:txBody>
      </p:sp>
    </p:spTree>
    <p:extLst>
      <p:ext uri="{BB962C8B-B14F-4D97-AF65-F5344CB8AC3E}">
        <p14:creationId xmlns:p14="http://schemas.microsoft.com/office/powerpoint/2010/main" val="2707653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55ECF23-5C41-4CC3-8522-E4DEA59F0BCB}"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416221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5ECF23-5C41-4CC3-8522-E4DEA59F0BCB}"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406224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5ECF23-5C41-4CC3-8522-E4DEA59F0BCB}"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144158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5ECF23-5C41-4CC3-8522-E4DEA59F0BCB}"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1759636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5ECF23-5C41-4CC3-8522-E4DEA59F0BCB}" type="datetimeFigureOut">
              <a:rPr lang="en-US" smtClean="0"/>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1054424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5ECF23-5C41-4CC3-8522-E4DEA59F0BCB}"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2862303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5ECF23-5C41-4CC3-8522-E4DEA59F0BCB}" type="datetimeFigureOut">
              <a:rPr lang="en-US" smtClean="0"/>
              <a:t>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3301018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5ECF23-5C41-4CC3-8522-E4DEA59F0BCB}" type="datetimeFigureOut">
              <a:rPr lang="en-US" smtClean="0"/>
              <a:t>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3255496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5ECF23-5C41-4CC3-8522-E4DEA59F0BCB}" type="datetimeFigureOut">
              <a:rPr lang="en-US" smtClean="0"/>
              <a:t>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193053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5ECF23-5C41-4CC3-8522-E4DEA59F0BCB}"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324820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5ECF23-5C41-4CC3-8522-E4DEA59F0BCB}" type="datetimeFigureOut">
              <a:rPr lang="en-US" smtClean="0"/>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8FEDF-88A9-4285-B3FF-F786E0595493}" type="slidenum">
              <a:rPr lang="en-US" smtClean="0"/>
              <a:t>‹#›</a:t>
            </a:fld>
            <a:endParaRPr lang="en-US"/>
          </a:p>
        </p:txBody>
      </p:sp>
    </p:spTree>
    <p:extLst>
      <p:ext uri="{BB962C8B-B14F-4D97-AF65-F5344CB8AC3E}">
        <p14:creationId xmlns:p14="http://schemas.microsoft.com/office/powerpoint/2010/main" val="4111602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ECF23-5C41-4CC3-8522-E4DEA59F0BCB}" type="datetimeFigureOut">
              <a:rPr lang="en-US" smtClean="0"/>
              <a:t>1/16/2021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8FEDF-88A9-4285-B3FF-F786E0595493}" type="slidenum">
              <a:rPr lang="en-US" smtClean="0"/>
              <a:t>‹#›</a:t>
            </a:fld>
            <a:endParaRPr lang="en-US"/>
          </a:p>
        </p:txBody>
      </p:sp>
    </p:spTree>
    <p:extLst>
      <p:ext uri="{BB962C8B-B14F-4D97-AF65-F5344CB8AC3E}">
        <p14:creationId xmlns:p14="http://schemas.microsoft.com/office/powerpoint/2010/main" val="2789668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C:\Users\pc\Documents\&#4324;&#4308;&#4320;&#4332;&#4308;&#4320;&#4312;&#4321;%20&#4307;&#4304;%20&#4306;&#4320;&#4304;&#4324;&#4312;&#4313;&#4312;&#4321;%20&#4322;&#4308;&#4325;&#4316;&#4312;&#4313;&#4304;.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pc\Documents\&#4324;&#4308;&#4320;&#4332;&#4308;&#4320;&#4312;&#4321;%20&#4307;&#4304;%20&#4306;&#4320;&#4304;&#4324;&#4312;&#4313;&#4312;&#4321;%20&#4322;&#4308;&#4325;&#4316;&#4312;&#4313;&#4304;.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rive.google.com/file/d/1kLxFgBIiIHHn3jm-zXNopnSCgjtI4Wa6/view?usp=shar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drive.google.com/file/d/1NQQkAPmdzQDjIJFzwiBS2M954Og0XjxG/view?usp=sharing" TargetMode="External"/><Relationship Id="rId4" Type="http://schemas.openxmlformats.org/officeDocument/2006/relationships/hyperlink" Target="https://drive.google.com/file/d/1ffPQ0FF2S3xsEFV7tGzFXmN6oXroX8np/view?usp=shari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ka-GE" sz="4000" b="1" dirty="0">
                <a:ea typeface="+mn-lt"/>
                <a:cs typeface="+mn-lt"/>
              </a:rPr>
            </a:br>
            <a:br>
              <a:rPr lang="ka-GE" sz="4000" b="1" dirty="0">
                <a:ea typeface="+mn-lt"/>
                <a:cs typeface="+mn-lt"/>
              </a:rPr>
            </a:br>
            <a:r>
              <a:rPr lang="en-US" sz="4000" b="1" dirty="0" err="1">
                <a:ea typeface="+mn-lt"/>
                <a:cs typeface="+mn-lt"/>
              </a:rPr>
              <a:t>სსიპ</a:t>
            </a:r>
            <a:r>
              <a:rPr lang="en-US" sz="4000" b="1" dirty="0">
                <a:ea typeface="+mn-lt"/>
                <a:cs typeface="+mn-lt"/>
              </a:rPr>
              <a:t> </a:t>
            </a:r>
            <a:r>
              <a:rPr lang="ka-GE" sz="4000" b="1" dirty="0">
                <a:ea typeface="+mn-lt"/>
                <a:cs typeface="+mn-lt"/>
              </a:rPr>
              <a:t> წეროვნის</a:t>
            </a:r>
            <a:r>
              <a:rPr lang="en-US" sz="4000" b="1" dirty="0">
                <a:ea typeface="+mn-lt"/>
                <a:cs typeface="+mn-lt"/>
              </a:rPr>
              <a:t>  N</a:t>
            </a:r>
            <a:r>
              <a:rPr lang="ka-GE" sz="4000" b="1" dirty="0">
                <a:ea typeface="+mn-lt"/>
                <a:cs typeface="+mn-lt"/>
              </a:rPr>
              <a:t>3</a:t>
            </a:r>
            <a:r>
              <a:rPr lang="en-US" sz="4000" b="1" dirty="0">
                <a:ea typeface="+mn-lt"/>
                <a:cs typeface="+mn-lt"/>
              </a:rPr>
              <a:t> </a:t>
            </a:r>
            <a:r>
              <a:rPr lang="en-US" sz="4000" b="1" dirty="0" err="1">
                <a:ea typeface="+mn-lt"/>
                <a:cs typeface="+mn-lt"/>
              </a:rPr>
              <a:t>საჯარო</a:t>
            </a:r>
            <a:r>
              <a:rPr lang="en-US" sz="4000" b="1" dirty="0">
                <a:ea typeface="+mn-lt"/>
                <a:cs typeface="+mn-lt"/>
              </a:rPr>
              <a:t> </a:t>
            </a:r>
            <a:r>
              <a:rPr lang="ka-GE" sz="4000" b="1" dirty="0">
                <a:ea typeface="+mn-lt"/>
                <a:cs typeface="+mn-lt"/>
              </a:rPr>
              <a:t> </a:t>
            </a:r>
            <a:r>
              <a:rPr lang="en-US" sz="4000" b="1" dirty="0" err="1">
                <a:ea typeface="+mn-lt"/>
                <a:cs typeface="+mn-lt"/>
              </a:rPr>
              <a:t>სკოლის</a:t>
            </a:r>
            <a:r>
              <a:rPr lang="en-US" sz="4000" b="1" dirty="0">
                <a:ea typeface="+mn-lt"/>
                <a:cs typeface="+mn-lt"/>
              </a:rPr>
              <a:t> </a:t>
            </a:r>
            <a:br>
              <a:rPr lang="en-US" sz="4000" dirty="0">
                <a:ea typeface="+mn-lt"/>
                <a:cs typeface="+mn-lt"/>
              </a:rPr>
            </a:br>
            <a:r>
              <a:rPr lang="en-US" sz="4000" b="1" dirty="0" err="1">
                <a:ea typeface="+mn-lt"/>
                <a:cs typeface="+mn-lt"/>
              </a:rPr>
              <a:t>სახვითი</a:t>
            </a:r>
            <a:r>
              <a:rPr lang="en-US" sz="4000" b="1" dirty="0">
                <a:ea typeface="+mn-lt"/>
                <a:cs typeface="+mn-lt"/>
              </a:rPr>
              <a:t> </a:t>
            </a:r>
            <a:r>
              <a:rPr lang="ka-GE" sz="4000" b="1" dirty="0">
                <a:ea typeface="+mn-lt"/>
                <a:cs typeface="+mn-lt"/>
              </a:rPr>
              <a:t> </a:t>
            </a:r>
            <a:r>
              <a:rPr lang="en-US" sz="4000" b="1" dirty="0" err="1">
                <a:ea typeface="+mn-lt"/>
                <a:cs typeface="+mn-lt"/>
              </a:rPr>
              <a:t>და</a:t>
            </a:r>
            <a:r>
              <a:rPr lang="en-US" sz="4000" b="1" dirty="0">
                <a:ea typeface="+mn-lt"/>
                <a:cs typeface="+mn-lt"/>
              </a:rPr>
              <a:t> </a:t>
            </a:r>
            <a:r>
              <a:rPr lang="en-US" sz="4000" b="1" dirty="0" err="1">
                <a:ea typeface="+mn-lt"/>
                <a:cs typeface="+mn-lt"/>
              </a:rPr>
              <a:t>გამოყენებით</a:t>
            </a:r>
            <a:r>
              <a:rPr lang="ka-GE" sz="4000" b="1" dirty="0">
                <a:ea typeface="+mn-lt"/>
                <a:cs typeface="+mn-lt"/>
              </a:rPr>
              <a:t>ი</a:t>
            </a:r>
            <a:br>
              <a:rPr lang="ka-GE" sz="4000" b="1" dirty="0">
                <a:ea typeface="+mn-lt"/>
                <a:cs typeface="+mn-lt"/>
              </a:rPr>
            </a:br>
            <a:r>
              <a:rPr lang="ka-GE" sz="4000" b="1" dirty="0">
                <a:ea typeface="+mn-lt"/>
                <a:cs typeface="+mn-lt"/>
              </a:rPr>
              <a:t>ხელოვნების მასწავლებლის</a:t>
            </a:r>
            <a:br>
              <a:rPr lang="ka-GE" sz="4000" b="1" dirty="0">
                <a:ea typeface="+mn-lt"/>
                <a:cs typeface="+mn-lt"/>
              </a:rPr>
            </a:br>
            <a:r>
              <a:rPr lang="ka-GE" sz="4000" b="1" dirty="0">
                <a:ea typeface="+mn-lt"/>
                <a:cs typeface="+mn-lt"/>
              </a:rPr>
              <a:t>ლეილა ოვაშვილის პრეზენტაცია</a:t>
            </a:r>
            <a:br>
              <a:rPr lang="en-US" b="1" dirty="0"/>
            </a:b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9254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36554065"/>
              </p:ext>
            </p:extLst>
          </p:nvPr>
        </p:nvGraphicFramePr>
        <p:xfrm>
          <a:off x="0" y="0"/>
          <a:ext cx="12192000" cy="21321744"/>
        </p:xfrm>
        <a:graphic>
          <a:graphicData uri="http://schemas.openxmlformats.org/drawingml/2006/table">
            <a:tbl>
              <a:tblPr firstRow="1" bandRow="1">
                <a:tableStyleId>{5C22544A-7EE6-4342-B048-85BDC9FD1C3A}</a:tableStyleId>
              </a:tblPr>
              <a:tblGrid>
                <a:gridCol w="3994259">
                  <a:extLst>
                    <a:ext uri="{9D8B030D-6E8A-4147-A177-3AD203B41FA5}">
                      <a16:colId xmlns:a16="http://schemas.microsoft.com/office/drawing/2014/main" val="20000"/>
                    </a:ext>
                  </a:extLst>
                </a:gridCol>
                <a:gridCol w="3994259">
                  <a:extLst>
                    <a:ext uri="{9D8B030D-6E8A-4147-A177-3AD203B41FA5}">
                      <a16:colId xmlns:a16="http://schemas.microsoft.com/office/drawing/2014/main" val="20001"/>
                    </a:ext>
                  </a:extLst>
                </a:gridCol>
                <a:gridCol w="4203482">
                  <a:extLst>
                    <a:ext uri="{9D8B030D-6E8A-4147-A177-3AD203B41FA5}">
                      <a16:colId xmlns:a16="http://schemas.microsoft.com/office/drawing/2014/main" val="20002"/>
                    </a:ext>
                  </a:extLst>
                </a:gridCol>
              </a:tblGrid>
              <a:tr h="1143751">
                <a:tc>
                  <a:txBody>
                    <a:bodyPr/>
                    <a:lstStyle/>
                    <a:p>
                      <a:r>
                        <a:rPr lang="ka-GE" sz="2400" b="1" kern="1200" dirty="0">
                          <a:solidFill>
                            <a:schemeClr val="tx1">
                              <a:lumMod val="95000"/>
                              <a:lumOff val="5000"/>
                            </a:schemeClr>
                          </a:solidFill>
                          <a:effectLst/>
                          <a:latin typeface="+mn-lt"/>
                          <a:ea typeface="+mn-ea"/>
                          <a:cs typeface="+mn-cs"/>
                        </a:rPr>
                        <a:t>სოლო ტაქსონომიის დონეები</a:t>
                      </a:r>
                      <a:endParaRPr lang="en-US" sz="2400" dirty="0">
                        <a:solidFill>
                          <a:schemeClr val="tx1">
                            <a:lumMod val="95000"/>
                            <a:lumOff val="5000"/>
                          </a:schemeClr>
                        </a:solidFill>
                      </a:endParaRPr>
                    </a:p>
                  </a:txBody>
                  <a:tcPr>
                    <a:solidFill>
                      <a:schemeClr val="accent4">
                        <a:lumMod val="60000"/>
                        <a:lumOff val="4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b="1" kern="1200" dirty="0">
                          <a:solidFill>
                            <a:schemeClr val="tx1">
                              <a:lumMod val="95000"/>
                              <a:lumOff val="5000"/>
                            </a:schemeClr>
                          </a:solidFill>
                          <a:effectLst/>
                          <a:latin typeface="+mn-lt"/>
                          <a:ea typeface="+mn-ea"/>
                          <a:cs typeface="+mn-cs"/>
                        </a:rPr>
                        <a:t>სამიზნე  ცნებები და კრიტერიუმები</a:t>
                      </a:r>
                      <a:endParaRPr lang="en-US" sz="2000" b="1" kern="1200" dirty="0">
                        <a:solidFill>
                          <a:schemeClr val="tx1">
                            <a:lumMod val="95000"/>
                            <a:lumOff val="5000"/>
                          </a:schemeClr>
                        </a:solidFill>
                        <a:effectLst/>
                        <a:latin typeface="+mn-lt"/>
                        <a:ea typeface="+mn-ea"/>
                        <a:cs typeface="+mn-cs"/>
                      </a:endParaRPr>
                    </a:p>
                    <a:p>
                      <a:endParaRPr lang="en-US" dirty="0"/>
                    </a:p>
                  </a:txBody>
                  <a:tcP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val="10000"/>
                  </a:ext>
                </a:extLst>
              </a:tr>
              <a:tr h="2075699">
                <a:tc>
                  <a:txBody>
                    <a:bodyPr/>
                    <a:lstStyle/>
                    <a:p>
                      <a:r>
                        <a:rPr lang="ka-GE" sz="1800" b="1" kern="1200" dirty="0">
                          <a:solidFill>
                            <a:schemeClr val="dk1"/>
                          </a:solidFill>
                          <a:effectLst/>
                          <a:latin typeface="+mn-lt"/>
                          <a:ea typeface="+mn-ea"/>
                          <a:cs typeface="+mn-cs"/>
                        </a:rPr>
                        <a:t>მიმართებითი დონე</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მოსწავლეს ესმის განსახილველი საკითხის არსი; ხედავს ურთიერთმიმართებებს საკითხთან დაკავშირებულ არსებით სტრუქტურულ ერთეულებს შორის.</a:t>
                      </a:r>
                      <a:endParaRPr lang="en-US" dirty="0"/>
                    </a:p>
                  </a:txBody>
                  <a:tcPr>
                    <a:solidFill>
                      <a:schemeClr val="accent4">
                        <a:lumMod val="40000"/>
                        <a:lumOff val="60000"/>
                      </a:schemeClr>
                    </a:solidFill>
                  </a:tcPr>
                </a:tc>
                <a:tc gridSpan="2">
                  <a:txBody>
                    <a:bodyPr/>
                    <a:lstStyle/>
                    <a:p>
                      <a:r>
                        <a:rPr lang="ka-GE" sz="2000" b="1" kern="1200" dirty="0">
                          <a:solidFill>
                            <a:schemeClr val="dk1"/>
                          </a:solidFill>
                          <a:effectLst/>
                          <a:latin typeface="+mn-lt"/>
                          <a:ea typeface="+mn-ea"/>
                          <a:cs typeface="+mn-cs"/>
                        </a:rPr>
                        <a:t>1სამიზნე ცნება:  ხელოვნების მხატვრულ-გამომსახველობითი საშუალებები(ელემენტები) და ხერხები(პრინციპები)</a:t>
                      </a:r>
                      <a:endParaRPr lang="en-US" sz="2000" dirty="0"/>
                    </a:p>
                  </a:txBody>
                  <a:tcPr>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0001"/>
                  </a:ext>
                </a:extLst>
              </a:tr>
              <a:tr h="9086099">
                <a:tc rowSpan="3">
                  <a:txBody>
                    <a:bodyPr/>
                    <a:lstStyle/>
                    <a:p>
                      <a:endParaRPr lang="en-US" dirty="0"/>
                    </a:p>
                  </a:txBody>
                  <a:tcPr>
                    <a:solidFill>
                      <a:schemeClr val="accent4">
                        <a:lumMod val="40000"/>
                        <a:lumOff val="60000"/>
                      </a:schemeClr>
                    </a:solidFill>
                  </a:tcPr>
                </a:tc>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 სწორად და მიზანმიმართულად იყენებს ნამუშევრში  ფერებს:</a:t>
                      </a:r>
                      <a:r>
                        <a:rPr lang="ka-GE" sz="1800" kern="1200" baseline="0" dirty="0">
                          <a:solidFill>
                            <a:schemeClr val="dk1"/>
                          </a:solidFill>
                          <a:effectLst/>
                          <a:latin typeface="+mn-lt"/>
                          <a:ea typeface="+mn-ea"/>
                          <a:cs typeface="+mn-cs"/>
                        </a:rPr>
                        <a:t> თბილს, ცივს,  ასევე ნახევარტონებს.  ცდილობს ნამუშევარში მშვიდი გარემო და განწყობა ფერებისა და კომპოზიციის საშუალებით გადმოსცეს.  კომპოზიცია გაწონასწორებულია, ფორმები  მოცულობითი. </a:t>
                      </a:r>
                      <a:r>
                        <a:rPr lang="ka-GE" sz="1800" kern="1200" dirty="0">
                          <a:solidFill>
                            <a:schemeClr val="dk1"/>
                          </a:solidFill>
                          <a:effectLst/>
                          <a:latin typeface="+mn-lt"/>
                          <a:ea typeface="+mn-ea"/>
                          <a:cs typeface="+mn-cs"/>
                        </a:rPr>
                        <a:t> </a:t>
                      </a:r>
                    </a:p>
                    <a:p>
                      <a:r>
                        <a:rPr lang="ka-GE" sz="1800" kern="1200" dirty="0">
                          <a:solidFill>
                            <a:schemeClr val="dk1"/>
                          </a:solidFill>
                          <a:effectLst/>
                          <a:latin typeface="+mn-lt"/>
                          <a:ea typeface="+mn-ea"/>
                          <a:cs typeface="+mn-cs"/>
                        </a:rPr>
                        <a:t>   ომის თემაზე შექმნილ ნამუშევარში არა აქვს გამოყენებული კონტრასტული ფერები.მოსწავლე საკუთარ დამოკიდებულებას ომის წინააღმდეგ მავრთულხლართების </a:t>
                      </a:r>
                    </a:p>
                    <a:p>
                      <a:r>
                        <a:rPr lang="ka-GE" sz="1800" kern="1200" dirty="0">
                          <a:solidFill>
                            <a:schemeClr val="dk1"/>
                          </a:solidFill>
                          <a:effectLst/>
                          <a:latin typeface="+mn-lt"/>
                          <a:ea typeface="+mn-ea"/>
                          <a:cs typeface="+mn-cs"/>
                        </a:rPr>
                        <a:t>საშუალებით აქცენტირებს.</a:t>
                      </a:r>
                      <a:endParaRPr lang="en-US" dirty="0"/>
                    </a:p>
                  </a:txBody>
                  <a:tcPr/>
                </a:tc>
                <a:tc>
                  <a:txBody>
                    <a:bodyPr/>
                    <a:lstStyle/>
                    <a:p>
                      <a:r>
                        <a:rPr lang="ka-GE" sz="1800" b="1" kern="1200" dirty="0">
                          <a:solidFill>
                            <a:schemeClr val="dk1"/>
                          </a:solidFill>
                          <a:effectLst/>
                          <a:latin typeface="+mn-lt"/>
                          <a:ea typeface="+mn-ea"/>
                          <a:cs typeface="+mn-cs"/>
                        </a:rPr>
                        <a:t>კომენტარი:</a:t>
                      </a:r>
                      <a:endParaRPr lang="en-US" sz="1800" kern="1200" dirty="0">
                        <a:solidFill>
                          <a:schemeClr val="dk1"/>
                        </a:solidFill>
                        <a:effectLst/>
                        <a:latin typeface="+mn-lt"/>
                        <a:ea typeface="+mn-ea"/>
                        <a:cs typeface="+mn-cs"/>
                      </a:endParaRPr>
                    </a:p>
                    <a:p>
                      <a:r>
                        <a:rPr lang="ka-GE" sz="1800" b="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 დავალების</a:t>
                      </a:r>
                      <a:r>
                        <a:rPr lang="ka-GE" sz="1800" kern="1200" baseline="0" dirty="0">
                          <a:solidFill>
                            <a:schemeClr val="dk1"/>
                          </a:solidFill>
                          <a:effectLst/>
                          <a:latin typeface="+mn-lt"/>
                          <a:ea typeface="+mn-ea"/>
                          <a:cs typeface="+mn-cs"/>
                        </a:rPr>
                        <a:t> პირობიდან გამომდინარე სწორად გაქვს მხატვრულ გამომსახველობთი  ხერხები და ელემენტები გამოყენებული,  გესმის ტერმინები და შეგიძლია ფორმების და ფერების საშუალებით ემოციის გადმოცემა. თუმცა ვთვლი რომ პეიზაჟის ნამუშევრის შესრულებისას შენ სხვისი ნამუშევრის გადმოხატვა მოახდინე და არ შეგიქმნია მისი შენეული ვერსია, ეცადე სხვა დროს თავად მოიფიქრო იდეა.  ასევე არ გაქვს გამოყენებული კონტრასტული ფერები, სასურველი იქნებოდა ბატალური სცენის შექმნისას მეტი სიმძაფრე და მკვეთრი ფერები გამოგეყენებინა. </a:t>
                      </a:r>
                      <a:endParaRPr lang="en-US" dirty="0">
                        <a:effectLst/>
                      </a:endParaRPr>
                    </a:p>
                    <a:p>
                      <a:r>
                        <a:rPr lang="ka-GE" sz="1800" i="1" kern="1200" dirty="0">
                          <a:solidFill>
                            <a:schemeClr val="dk1"/>
                          </a:solidFill>
                          <a:effectLst/>
                          <a:latin typeface="+mn-lt"/>
                          <a:ea typeface="+mn-ea"/>
                          <a:cs typeface="+mn-cs"/>
                        </a:rPr>
                        <a:t> </a:t>
                      </a:r>
                      <a:endParaRPr lang="en-US" dirty="0">
                        <a:effectLst/>
                      </a:endParaRPr>
                    </a:p>
                  </a:txBody>
                  <a:tcPr/>
                </a:tc>
                <a:extLst>
                  <a:ext uri="{0D108BD9-81ED-4DB2-BD59-A6C34878D82A}">
                    <a16:rowId xmlns:a16="http://schemas.microsoft.com/office/drawing/2014/main" val="10002"/>
                  </a:ext>
                </a:extLst>
              </a:tr>
              <a:tr h="715571">
                <a:tc vMerge="1">
                  <a:txBody>
                    <a:bodyPr/>
                    <a:lstStyle/>
                    <a:p>
                      <a:endParaRPr lang="en-US"/>
                    </a:p>
                  </a:txBody>
                  <a:tcPr/>
                </a:tc>
                <a:tc gridSpan="2">
                  <a:txBody>
                    <a:bodyPr/>
                    <a:lstStyle/>
                    <a:p>
                      <a:r>
                        <a:rPr lang="ka-GE" sz="2400" b="1" kern="1200" dirty="0">
                          <a:solidFill>
                            <a:schemeClr val="dk1"/>
                          </a:solidFill>
                          <a:effectLst/>
                          <a:latin typeface="+mn-lt"/>
                          <a:ea typeface="+mn-ea"/>
                          <a:cs typeface="+mn-cs"/>
                        </a:rPr>
                        <a:t>2სამიზნე ცნება: სახვითი ხელოვნების ტექნიკა</a:t>
                      </a:r>
                      <a:endParaRPr lang="en-US" sz="2400" dirty="0"/>
                    </a:p>
                  </a:txBody>
                  <a:tcPr>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0003"/>
                  </a:ext>
                </a:extLst>
              </a:tr>
              <a:tr h="8300624">
                <a:tc vMerge="1">
                  <a:txBody>
                    <a:bodyPr/>
                    <a:lstStyle/>
                    <a:p>
                      <a:endParaRPr lang="en-US"/>
                    </a:p>
                  </a:txBody>
                  <a:tcPr/>
                </a:tc>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მოცემული</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ჩანაფიქრის</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შესაბამისად</a:t>
                      </a:r>
                      <a:r>
                        <a:rPr lang="en-US" sz="1800" kern="1200" dirty="0">
                          <a:solidFill>
                            <a:schemeClr val="dk1"/>
                          </a:solidFill>
                          <a:effectLst/>
                          <a:latin typeface="+mn-lt"/>
                          <a:ea typeface="+mn-ea"/>
                          <a:cs typeface="+mn-cs"/>
                        </a:rPr>
                        <a:t> </a:t>
                      </a:r>
                      <a:r>
                        <a:rPr lang="ka-GE" sz="1800" kern="1200" dirty="0">
                          <a:solidFill>
                            <a:schemeClr val="dk1"/>
                          </a:solidFill>
                          <a:effectLst/>
                          <a:latin typeface="+mn-lt"/>
                          <a:ea typeface="+mn-ea"/>
                          <a:cs typeface="+mn-cs"/>
                        </a:rPr>
                        <a:t>იყენებს  მხოლოდ გრაფიკის ტექნიკას და მასალას (ფერადი ფანქრები)</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ასახელებს ერთ მახასიათებელს,მის მიერ გამოყენებულ მასალაზე,  ასევე მსჯელობ რატომ აირჩია აირჩიე ეს ტექნიკა,არ არის თანმიმდევრული</a:t>
                      </a:r>
                      <a:endParaRPr lang="en-US" dirty="0"/>
                    </a:p>
                  </a:txBody>
                  <a:tcPr/>
                </a:tc>
                <a:tc>
                  <a:txBody>
                    <a:bodyPr/>
                    <a:lstStyle/>
                    <a:p>
                      <a:r>
                        <a:rPr lang="ka-GE" sz="1800" b="1" kern="1200" dirty="0">
                          <a:solidFill>
                            <a:schemeClr val="dk1"/>
                          </a:solidFill>
                          <a:effectLst/>
                          <a:latin typeface="+mn-lt"/>
                          <a:ea typeface="+mn-ea"/>
                          <a:cs typeface="+mn-cs"/>
                        </a:rPr>
                        <a:t>კომენტარი: </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შენს მიერ შესრულებულ სტილიზირებულ და რეალისტურ პორტრეტში ჩანს რომ:</a:t>
                      </a:r>
                      <a:endParaRPr lang="en-US" sz="1800" kern="1200" dirty="0">
                        <a:solidFill>
                          <a:schemeClr val="dk1"/>
                        </a:solidFill>
                        <a:effectLst/>
                        <a:latin typeface="+mn-lt"/>
                        <a:ea typeface="+mn-ea"/>
                        <a:cs typeface="+mn-cs"/>
                      </a:endParaRPr>
                    </a:p>
                    <a:p>
                      <a:pPr lvl="0"/>
                      <a:r>
                        <a:rPr lang="ka-GE" sz="1800" kern="1200" dirty="0">
                          <a:solidFill>
                            <a:schemeClr val="dk1"/>
                          </a:solidFill>
                          <a:effectLst/>
                          <a:latin typeface="+mn-lt"/>
                          <a:ea typeface="+mn-ea"/>
                          <a:cs typeface="+mn-cs"/>
                        </a:rPr>
                        <a:t>ფლობ გრაფიკის ტექნიკას</a:t>
                      </a:r>
                      <a:endParaRPr lang="en-US" sz="1800" kern="1200" dirty="0">
                        <a:solidFill>
                          <a:schemeClr val="dk1"/>
                        </a:solidFill>
                        <a:effectLst/>
                        <a:latin typeface="+mn-lt"/>
                        <a:ea typeface="+mn-ea"/>
                        <a:cs typeface="+mn-cs"/>
                      </a:endParaRPr>
                    </a:p>
                    <a:p>
                      <a:pPr lvl="0"/>
                      <a:r>
                        <a:rPr lang="ka-GE" sz="1800" kern="1200" dirty="0">
                          <a:solidFill>
                            <a:schemeClr val="dk1"/>
                          </a:solidFill>
                          <a:effectLst/>
                          <a:latin typeface="+mn-lt"/>
                          <a:ea typeface="+mn-ea"/>
                          <a:cs typeface="+mn-cs"/>
                        </a:rPr>
                        <a:t>საუბრობ შენს მიერ გამოყენებული გრაფიკის ტექნიკაზე და მასალაზე </a:t>
                      </a:r>
                      <a:endParaRPr lang="en-US" sz="1800" kern="1200" dirty="0">
                        <a:solidFill>
                          <a:schemeClr val="dk1"/>
                        </a:solidFill>
                        <a:effectLst/>
                        <a:latin typeface="+mn-lt"/>
                        <a:ea typeface="+mn-ea"/>
                        <a:cs typeface="+mn-cs"/>
                      </a:endParaRPr>
                    </a:p>
                    <a:p>
                      <a:pPr lvl="0"/>
                      <a:r>
                        <a:rPr lang="ka-GE" sz="1800" kern="1200" dirty="0">
                          <a:solidFill>
                            <a:schemeClr val="dk1"/>
                          </a:solidFill>
                          <a:effectLst/>
                          <a:latin typeface="+mn-lt"/>
                          <a:ea typeface="+mn-ea"/>
                          <a:cs typeface="+mn-cs"/>
                        </a:rPr>
                        <a:t>ასახელებ ერთ მიზეზს რატომ აირჩიე გრაფიკის ტექნიკა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რჩევა:საუბრის დროს კარგი იქნება თუ იქნები თანმიმდევრული, ასევე დაასახელებ, რაში დაგეხმარა და  როგორ გამოიყენე გრაფიკის ტექნიკის შესაძლებლობები შენი ნამუშევრების შექმნის დროს</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გთხოვ კიდევ ერთხელ გაიმეორო ეს მასალა </a:t>
                      </a:r>
                      <a:endParaRPr lang="en-US" sz="1800" kern="1200" dirty="0">
                        <a:solidFill>
                          <a:schemeClr val="dk1"/>
                        </a:solidFill>
                        <a:effectLst/>
                        <a:latin typeface="+mn-lt"/>
                        <a:ea typeface="+mn-ea"/>
                        <a:cs typeface="+mn-cs"/>
                      </a:endParaRPr>
                    </a:p>
                    <a:p>
                      <a:r>
                        <a:rPr lang="ka-GE" sz="1800" u="sng" kern="1200" dirty="0">
                          <a:solidFill>
                            <a:schemeClr val="dk1"/>
                          </a:solidFill>
                          <a:effectLst/>
                          <a:latin typeface="+mn-lt"/>
                          <a:ea typeface="+mn-ea"/>
                          <a:cs typeface="+mn-cs"/>
                          <a:hlinkClick r:id="rId3"/>
                        </a:rPr>
                        <a:t>ტექნიკა და მასალის შესაძლებლობები</a:t>
                      </a:r>
                      <a:endParaRPr lang="en-US" sz="1800" kern="1200" dirty="0">
                        <a:solidFill>
                          <a:schemeClr val="dk1"/>
                        </a:solidFill>
                        <a:effectLst/>
                        <a:latin typeface="+mn-lt"/>
                        <a:ea typeface="+mn-ea"/>
                        <a:cs typeface="+mn-cs"/>
                      </a:endParaRPr>
                    </a:p>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00653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353742090"/>
              </p:ext>
            </p:extLst>
          </p:nvPr>
        </p:nvGraphicFramePr>
        <p:xfrm>
          <a:off x="-1" y="-2"/>
          <a:ext cx="12192000" cy="8023861"/>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495302">
                <a:tc>
                  <a:txBody>
                    <a:bodyPr/>
                    <a:lstStyle/>
                    <a:p>
                      <a:r>
                        <a:rPr lang="ka-GE" sz="1800" b="1" kern="1200" dirty="0">
                          <a:solidFill>
                            <a:schemeClr val="tx1">
                              <a:lumMod val="95000"/>
                              <a:lumOff val="5000"/>
                            </a:schemeClr>
                          </a:solidFill>
                          <a:effectLst/>
                          <a:latin typeface="+mn-lt"/>
                          <a:ea typeface="+mn-ea"/>
                          <a:cs typeface="+mn-cs"/>
                        </a:rPr>
                        <a:t>მიმართებითი</a:t>
                      </a:r>
                      <a:endParaRPr lang="en-US" sz="1800" b="1" kern="1200" dirty="0">
                        <a:solidFill>
                          <a:schemeClr val="tx1">
                            <a:lumMod val="95000"/>
                            <a:lumOff val="5000"/>
                          </a:schemeClr>
                        </a:solidFill>
                        <a:effectLst/>
                        <a:latin typeface="+mn-lt"/>
                        <a:ea typeface="+mn-ea"/>
                        <a:cs typeface="+mn-cs"/>
                      </a:endParaRPr>
                    </a:p>
                    <a:p>
                      <a:r>
                        <a:rPr lang="ka-GE" sz="1800" b="1" kern="1200" dirty="0">
                          <a:solidFill>
                            <a:schemeClr val="tx1">
                              <a:lumMod val="95000"/>
                              <a:lumOff val="5000"/>
                            </a:schemeClr>
                          </a:solidFill>
                          <a:effectLst/>
                          <a:latin typeface="+mn-lt"/>
                          <a:ea typeface="+mn-ea"/>
                          <a:cs typeface="+mn-cs"/>
                        </a:rPr>
                        <a:t> </a:t>
                      </a:r>
                      <a:endParaRPr lang="en-US" sz="1800" b="1" kern="1200" dirty="0">
                        <a:solidFill>
                          <a:schemeClr val="tx1">
                            <a:lumMod val="95000"/>
                            <a:lumOff val="5000"/>
                          </a:schemeClr>
                        </a:solidFill>
                        <a:effectLst/>
                        <a:latin typeface="+mn-lt"/>
                        <a:ea typeface="+mn-ea"/>
                        <a:cs typeface="+mn-cs"/>
                      </a:endParaRPr>
                    </a:p>
                    <a:p>
                      <a:r>
                        <a:rPr lang="ka-GE" sz="1800" b="0" kern="1200" dirty="0">
                          <a:solidFill>
                            <a:schemeClr val="tx1">
                              <a:lumMod val="95000"/>
                              <a:lumOff val="5000"/>
                            </a:schemeClr>
                          </a:solidFill>
                          <a:effectLst/>
                          <a:latin typeface="+mn-lt"/>
                          <a:ea typeface="+mn-ea"/>
                          <a:cs typeface="+mn-cs"/>
                        </a:rPr>
                        <a:t>მოსწავლეს ესმის განსახილველი საკითხის არსი; ხედავს ურთიერთმიმართებებს საკითხთან დაკავშირებულ არსებით სტრუქტურულ ერთეულებს შორის.</a:t>
                      </a:r>
                      <a:endParaRPr lang="en-US" sz="1800" b="0" kern="1200" dirty="0">
                        <a:solidFill>
                          <a:schemeClr val="tx1">
                            <a:lumMod val="95000"/>
                            <a:lumOff val="5000"/>
                          </a:schemeClr>
                        </a:solidFill>
                        <a:effectLst/>
                        <a:latin typeface="+mn-lt"/>
                        <a:ea typeface="+mn-ea"/>
                        <a:cs typeface="+mn-cs"/>
                      </a:endParaRPr>
                    </a:p>
                    <a:p>
                      <a:endParaRPr lang="en-US" dirty="0"/>
                    </a:p>
                  </a:txBody>
                  <a:tcPr>
                    <a:solidFill>
                      <a:schemeClr val="accent4">
                        <a:lumMod val="40000"/>
                        <a:lumOff val="6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b="1" kern="1200" dirty="0">
                          <a:solidFill>
                            <a:schemeClr val="tx1">
                              <a:lumMod val="95000"/>
                              <a:lumOff val="5000"/>
                            </a:schemeClr>
                          </a:solidFill>
                          <a:effectLst/>
                          <a:latin typeface="+mn-lt"/>
                          <a:ea typeface="+mn-ea"/>
                          <a:cs typeface="+mn-cs"/>
                        </a:rPr>
                        <a:t> 3 სამიზნე ცნება:სახვითი ხელოვნების დარგები ჟანრები.</a:t>
                      </a:r>
                      <a:endParaRPr lang="en-US" sz="2000" b="1" kern="1200" dirty="0">
                        <a:solidFill>
                          <a:schemeClr val="tx1">
                            <a:lumMod val="95000"/>
                            <a:lumOff val="5000"/>
                          </a:schemeClr>
                        </a:solidFill>
                        <a:effectLst/>
                        <a:latin typeface="+mn-lt"/>
                        <a:ea typeface="+mn-ea"/>
                        <a:cs typeface="+mn-cs"/>
                      </a:endParaRPr>
                    </a:p>
                    <a:p>
                      <a:endParaRPr lang="en-US" dirty="0"/>
                    </a:p>
                    <a:p>
                      <a:endParaRPr lang="en-US" dirty="0"/>
                    </a:p>
                  </a:txBody>
                  <a:tcPr>
                    <a:solidFill>
                      <a:schemeClr val="accent4">
                        <a:lumMod val="40000"/>
                        <a:lumOff val="60000"/>
                      </a:schemeClr>
                    </a:solidFill>
                  </a:tcPr>
                </a:tc>
                <a:tc hMerge="1">
                  <a:txBody>
                    <a:bodyPr/>
                    <a:lstStyle/>
                    <a:p>
                      <a:endParaRPr lang="en-US" dirty="0"/>
                    </a:p>
                  </a:txBody>
                  <a:tcPr>
                    <a:solidFill>
                      <a:schemeClr val="accent1">
                        <a:lumMod val="20000"/>
                        <a:lumOff val="80000"/>
                      </a:schemeClr>
                    </a:solidFill>
                  </a:tcPr>
                </a:tc>
                <a:extLst>
                  <a:ext uri="{0D108BD9-81ED-4DB2-BD59-A6C34878D82A}">
                    <a16:rowId xmlns:a16="http://schemas.microsoft.com/office/drawing/2014/main" val="10000"/>
                  </a:ext>
                </a:extLst>
              </a:tr>
              <a:tr h="1714501">
                <a:tc>
                  <a:txBody>
                    <a:bodyPr/>
                    <a:lstStyle/>
                    <a:p>
                      <a:endParaRPr lang="en-US" sz="1800" kern="1200" dirty="0">
                        <a:solidFill>
                          <a:schemeClr val="dk1"/>
                        </a:solidFill>
                        <a:effectLst/>
                        <a:latin typeface="+mn-lt"/>
                        <a:ea typeface="+mn-ea"/>
                        <a:cs typeface="+mn-cs"/>
                      </a:endParaRPr>
                    </a:p>
                  </a:txBody>
                  <a:tcPr>
                    <a:solidFill>
                      <a:schemeClr val="accent4">
                        <a:lumMod val="40000"/>
                        <a:lumOff val="60000"/>
                      </a:schemeClr>
                    </a:solidFill>
                  </a:tcPr>
                </a:tc>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 ქმნის</a:t>
                      </a:r>
                      <a:r>
                        <a:rPr lang="ka-GE" sz="1800" kern="1200" baseline="0" dirty="0">
                          <a:solidFill>
                            <a:schemeClr val="dk1"/>
                          </a:solidFill>
                          <a:effectLst/>
                          <a:latin typeface="+mn-lt"/>
                          <a:ea typeface="+mn-ea"/>
                          <a:cs typeface="+mn-cs"/>
                        </a:rPr>
                        <a:t>  ორ ნამუშევარს, დავალების პირობიდან გამომდინარე ერთს პეიზაჟის ჟანრში ხოლო მეორეს ომის თემაზე, მოსწავლეს სწორად ესმის ორივე ჟანრი.</a:t>
                      </a:r>
                      <a:r>
                        <a:rPr lang="ka-GE" sz="1800" kern="1200" dirty="0">
                          <a:solidFill>
                            <a:schemeClr val="dk1"/>
                          </a:solidFill>
                          <a:effectLst/>
                          <a:latin typeface="+mn-lt"/>
                          <a:ea typeface="+mn-ea"/>
                          <a:cs typeface="+mn-cs"/>
                        </a:rPr>
                        <a:t> მწყობრად და თანმიმდევრულად საუბრობს პრეზენტაციის დროს და</a:t>
                      </a:r>
                      <a:r>
                        <a:rPr lang="ka-GE" sz="1800" kern="1200" baseline="0" dirty="0">
                          <a:solidFill>
                            <a:schemeClr val="dk1"/>
                          </a:solidFill>
                          <a:effectLst/>
                          <a:latin typeface="+mn-lt"/>
                          <a:ea typeface="+mn-ea"/>
                          <a:cs typeface="+mn-cs"/>
                        </a:rPr>
                        <a:t> ასევე სწორად  იყენებს ტერმინებს საუბრისას. </a:t>
                      </a:r>
                      <a:endParaRPr lang="en-US" sz="1800" kern="1200" dirty="0">
                        <a:solidFill>
                          <a:schemeClr val="dk1"/>
                        </a:solidFill>
                        <a:effectLst/>
                        <a:latin typeface="+mn-lt"/>
                        <a:ea typeface="+mn-ea"/>
                        <a:cs typeface="+mn-cs"/>
                      </a:endParaRPr>
                    </a:p>
                    <a:p>
                      <a:endParaRPr lang="en-US" dirty="0"/>
                    </a:p>
                  </a:txBody>
                  <a:tcPr/>
                </a:tc>
                <a:tc>
                  <a:txBody>
                    <a:bodyPr/>
                    <a:lstStyle/>
                    <a:p>
                      <a:r>
                        <a:rPr lang="ka-GE" sz="1800" b="1" kern="1200" dirty="0">
                          <a:solidFill>
                            <a:schemeClr val="dk1"/>
                          </a:solidFill>
                          <a:effectLst/>
                          <a:latin typeface="+mn-lt"/>
                          <a:ea typeface="+mn-ea"/>
                          <a:cs typeface="+mn-cs"/>
                        </a:rPr>
                        <a:t>კომენტარი:</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წარდგენილი პრეზენტაციიდან იკვეთება,</a:t>
                      </a:r>
                      <a:r>
                        <a:rPr lang="ka-GE" sz="1800" kern="1200" baseline="0" dirty="0">
                          <a:solidFill>
                            <a:schemeClr val="dk1"/>
                          </a:solidFill>
                          <a:effectLst/>
                          <a:latin typeface="+mn-lt"/>
                          <a:ea typeface="+mn-ea"/>
                          <a:cs typeface="+mn-cs"/>
                        </a:rPr>
                        <a:t> რომ შენ სწორად გაიგე დავალების პირობა. სწორად იყენებ ტერმინებსაც. სასურველი იქნებოდა ომის თემაზე შექმნილ ნამუშევრის ხატვის დროს ცოტა მეტი სიმძაფრე და ემოცია გემოგეხატა. ხოლო პეიზაჟი თავად შეგექმნა და სხვისი ნამუშევრის გადმოხატვა არ მოგეხდინა.</a:t>
                      </a:r>
                      <a:endParaRPr lang="en-US" dirty="0"/>
                    </a:p>
                  </a:txBody>
                  <a:tcPr/>
                </a:tc>
                <a:extLst>
                  <a:ext uri="{0D108BD9-81ED-4DB2-BD59-A6C34878D82A}">
                    <a16:rowId xmlns:a16="http://schemas.microsoft.com/office/drawing/2014/main" val="10001"/>
                  </a:ext>
                </a:extLst>
              </a:tr>
              <a:tr h="407671">
                <a:tc>
                  <a:txBody>
                    <a:bodyPr/>
                    <a:lstStyle/>
                    <a:p>
                      <a:r>
                        <a:rPr lang="ka-GE"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endParaRPr lang="en-US" dirty="0"/>
                    </a:p>
                  </a:txBody>
                  <a:tcPr>
                    <a:solidFill>
                      <a:schemeClr val="accent4">
                        <a:lumMod val="40000"/>
                        <a:lumOff val="60000"/>
                      </a:schemeClr>
                    </a:solidFill>
                  </a:tcPr>
                </a:tc>
                <a:tc gridSpan="2">
                  <a:txBody>
                    <a:bodyPr/>
                    <a:lstStyle/>
                    <a:p>
                      <a:endParaRPr lang="en-US" dirty="0"/>
                    </a:p>
                  </a:txBody>
                  <a:tcPr>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0002"/>
                  </a:ext>
                </a:extLst>
              </a:tr>
              <a:tr h="1714501">
                <a:tc>
                  <a:txBody>
                    <a:bodyPr/>
                    <a:lstStyle/>
                    <a:p>
                      <a:endParaRPr lang="en-US" dirty="0"/>
                    </a:p>
                  </a:txBody>
                  <a:tcPr>
                    <a:solidFill>
                      <a:schemeClr val="accent4">
                        <a:lumMod val="40000"/>
                        <a:lumOff val="60000"/>
                      </a:schemeClr>
                    </a:solidFill>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7514398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2302" y="1481866"/>
            <a:ext cx="3889795" cy="4680107"/>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51095" y="1481866"/>
            <a:ext cx="4419466" cy="4680107"/>
          </a:xfrm>
          <a:prstGeom prst="rect">
            <a:avLst/>
          </a:prstGeom>
        </p:spPr>
      </p:pic>
    </p:spTree>
    <p:extLst>
      <p:ext uri="{BB962C8B-B14F-4D97-AF65-F5344CB8AC3E}">
        <p14:creationId xmlns:p14="http://schemas.microsoft.com/office/powerpoint/2010/main" val="1387100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2816921950"/>
              </p:ext>
            </p:extLst>
          </p:nvPr>
        </p:nvGraphicFramePr>
        <p:xfrm>
          <a:off x="0" y="0"/>
          <a:ext cx="12192000" cy="21532045"/>
        </p:xfrm>
        <a:graphic>
          <a:graphicData uri="http://schemas.openxmlformats.org/drawingml/2006/table">
            <a:tbl>
              <a:tblPr firstRow="1" bandRow="1">
                <a:tableStyleId>{5C22544A-7EE6-4342-B048-85BDC9FD1C3A}</a:tableStyleId>
              </a:tblPr>
              <a:tblGrid>
                <a:gridCol w="3994259">
                  <a:extLst>
                    <a:ext uri="{9D8B030D-6E8A-4147-A177-3AD203B41FA5}">
                      <a16:colId xmlns:a16="http://schemas.microsoft.com/office/drawing/2014/main" val="20000"/>
                    </a:ext>
                  </a:extLst>
                </a:gridCol>
                <a:gridCol w="3994259">
                  <a:extLst>
                    <a:ext uri="{9D8B030D-6E8A-4147-A177-3AD203B41FA5}">
                      <a16:colId xmlns:a16="http://schemas.microsoft.com/office/drawing/2014/main" val="20001"/>
                    </a:ext>
                  </a:extLst>
                </a:gridCol>
                <a:gridCol w="4203482">
                  <a:extLst>
                    <a:ext uri="{9D8B030D-6E8A-4147-A177-3AD203B41FA5}">
                      <a16:colId xmlns:a16="http://schemas.microsoft.com/office/drawing/2014/main" val="20002"/>
                    </a:ext>
                  </a:extLst>
                </a:gridCol>
              </a:tblGrid>
              <a:tr h="1143751">
                <a:tc>
                  <a:txBody>
                    <a:bodyPr/>
                    <a:lstStyle/>
                    <a:p>
                      <a:r>
                        <a:rPr lang="ka-GE" sz="2400" b="1" kern="1200" dirty="0">
                          <a:solidFill>
                            <a:schemeClr val="tx1">
                              <a:lumMod val="95000"/>
                              <a:lumOff val="5000"/>
                            </a:schemeClr>
                          </a:solidFill>
                          <a:effectLst/>
                          <a:latin typeface="+mn-lt"/>
                          <a:ea typeface="+mn-ea"/>
                          <a:cs typeface="+mn-cs"/>
                        </a:rPr>
                        <a:t>სოლო ტაქსონომიის დონეები</a:t>
                      </a:r>
                      <a:endParaRPr lang="en-US" sz="2400" dirty="0">
                        <a:solidFill>
                          <a:schemeClr val="tx1">
                            <a:lumMod val="95000"/>
                            <a:lumOff val="5000"/>
                          </a:schemeClr>
                        </a:solidFill>
                      </a:endParaRPr>
                    </a:p>
                  </a:txBody>
                  <a:tcPr>
                    <a:solidFill>
                      <a:schemeClr val="accent4">
                        <a:lumMod val="60000"/>
                        <a:lumOff val="4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b="1" kern="1200" dirty="0">
                          <a:solidFill>
                            <a:schemeClr val="tx1">
                              <a:lumMod val="95000"/>
                              <a:lumOff val="5000"/>
                            </a:schemeClr>
                          </a:solidFill>
                          <a:effectLst/>
                          <a:latin typeface="+mn-lt"/>
                          <a:ea typeface="+mn-ea"/>
                          <a:cs typeface="+mn-cs"/>
                        </a:rPr>
                        <a:t>სამიზნე  ცნებები და კრიტერიუმები</a:t>
                      </a:r>
                      <a:endParaRPr lang="en-US" sz="2000" b="1" kern="1200" dirty="0">
                        <a:solidFill>
                          <a:schemeClr val="tx1">
                            <a:lumMod val="95000"/>
                            <a:lumOff val="5000"/>
                          </a:schemeClr>
                        </a:solidFill>
                        <a:effectLst/>
                        <a:latin typeface="+mn-lt"/>
                        <a:ea typeface="+mn-ea"/>
                        <a:cs typeface="+mn-cs"/>
                      </a:endParaRPr>
                    </a:p>
                    <a:p>
                      <a:endParaRPr lang="en-US" dirty="0"/>
                    </a:p>
                  </a:txBody>
                  <a:tcP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val="10000"/>
                  </a:ext>
                </a:extLst>
              </a:tr>
              <a:tr h="2075699">
                <a:tc>
                  <a:txBody>
                    <a:bodyPr/>
                    <a:lstStyle/>
                    <a:p>
                      <a:r>
                        <a:rPr lang="ka-GE" sz="1800" b="1" kern="1200" dirty="0">
                          <a:solidFill>
                            <a:schemeClr val="dk1"/>
                          </a:solidFill>
                          <a:effectLst/>
                          <a:latin typeface="+mn-lt"/>
                          <a:ea typeface="+mn-ea"/>
                          <a:cs typeface="+mn-cs"/>
                        </a:rPr>
                        <a:t>მულტისტრუქტურული</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მოსწავლეს  აქვს მხოლოდ რამდენიმე, ერთმანეთთან დაუკავშირებელი, უსისტემო ასოციაცია/წარმოდგენა განსახილველ საკითხთან დაკავშირებით.</a:t>
                      </a:r>
                      <a:endParaRPr lang="en-US" sz="1800" kern="1200" dirty="0">
                        <a:solidFill>
                          <a:schemeClr val="dk1"/>
                        </a:solidFill>
                        <a:effectLst/>
                        <a:latin typeface="+mn-lt"/>
                        <a:ea typeface="+mn-ea"/>
                        <a:cs typeface="+mn-cs"/>
                      </a:endParaRPr>
                    </a:p>
                    <a:p>
                      <a:endParaRPr lang="en-US" dirty="0"/>
                    </a:p>
                  </a:txBody>
                  <a:tcPr>
                    <a:solidFill>
                      <a:schemeClr val="accent4">
                        <a:lumMod val="40000"/>
                        <a:lumOff val="60000"/>
                      </a:schemeClr>
                    </a:solidFill>
                  </a:tcPr>
                </a:tc>
                <a:tc gridSpan="2">
                  <a:txBody>
                    <a:bodyPr/>
                    <a:lstStyle/>
                    <a:p>
                      <a:r>
                        <a:rPr lang="ka-GE" sz="2000" b="1" kern="1200" dirty="0">
                          <a:solidFill>
                            <a:schemeClr val="dk1"/>
                          </a:solidFill>
                          <a:effectLst/>
                          <a:latin typeface="+mn-lt"/>
                          <a:ea typeface="+mn-ea"/>
                          <a:cs typeface="+mn-cs"/>
                        </a:rPr>
                        <a:t>1სამიზნე ცნება:  ხელოვნების მხატვრულ-გამომსახველობითი საშუალებები(ელემენტები) და ხერხები(პრინციპები)</a:t>
                      </a:r>
                      <a:endParaRPr lang="en-US" sz="2000" dirty="0"/>
                    </a:p>
                  </a:txBody>
                  <a:tcPr>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0001"/>
                  </a:ext>
                </a:extLst>
              </a:tr>
              <a:tr h="9086099">
                <a:tc rowSpan="3">
                  <a:txBody>
                    <a:bodyPr/>
                    <a:lstStyle/>
                    <a:p>
                      <a:endParaRPr lang="en-US" dirty="0"/>
                    </a:p>
                  </a:txBody>
                  <a:tcPr>
                    <a:solidFill>
                      <a:schemeClr val="accent4">
                        <a:lumMod val="40000"/>
                        <a:lumOff val="60000"/>
                      </a:schemeClr>
                    </a:solidFill>
                  </a:tcPr>
                </a:tc>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 მეტნაკლებად სწორად და მიზანმიმართულად იყენებს ნამუშევრში  ფერებს,კონტრასტულს ნახევარტონებს, </a:t>
                      </a:r>
                      <a:r>
                        <a:rPr lang="ka-GE" sz="1800" kern="1200" baseline="0" dirty="0">
                          <a:solidFill>
                            <a:schemeClr val="dk1"/>
                          </a:solidFill>
                          <a:effectLst/>
                          <a:latin typeface="+mn-lt"/>
                          <a:ea typeface="+mn-ea"/>
                          <a:cs typeface="+mn-cs"/>
                        </a:rPr>
                        <a:t> ფორმებს,მოცულობას .ნამუშევარში იგრძნობა დინამიკა. ცდილობს ფერების და ფორმების საშუალებით გადმოსცეს ემოცია.  </a:t>
                      </a:r>
                      <a:endParaRPr lang="en-US" dirty="0"/>
                    </a:p>
                  </a:txBody>
                  <a:tcPr/>
                </a:tc>
                <a:tc>
                  <a:txBody>
                    <a:bodyPr/>
                    <a:lstStyle/>
                    <a:p>
                      <a:r>
                        <a:rPr lang="ka-GE" sz="1800" b="1" kern="1200" dirty="0">
                          <a:solidFill>
                            <a:schemeClr val="dk1"/>
                          </a:solidFill>
                          <a:effectLst/>
                          <a:latin typeface="+mn-lt"/>
                          <a:ea typeface="+mn-ea"/>
                          <a:cs typeface="+mn-cs"/>
                        </a:rPr>
                        <a:t>კომენტარი:</a:t>
                      </a:r>
                      <a:endParaRPr lang="en-US" sz="1800" kern="1200" dirty="0">
                        <a:solidFill>
                          <a:schemeClr val="dk1"/>
                        </a:solidFill>
                        <a:effectLst/>
                        <a:latin typeface="+mn-lt"/>
                        <a:ea typeface="+mn-ea"/>
                        <a:cs typeface="+mn-cs"/>
                      </a:endParaRPr>
                    </a:p>
                    <a:p>
                      <a:r>
                        <a:rPr lang="ka-GE" sz="1800" b="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 დავალების</a:t>
                      </a:r>
                      <a:r>
                        <a:rPr lang="ka-GE" sz="1800" kern="1200" baseline="0" dirty="0">
                          <a:solidFill>
                            <a:schemeClr val="dk1"/>
                          </a:solidFill>
                          <a:effectLst/>
                          <a:latin typeface="+mn-lt"/>
                          <a:ea typeface="+mn-ea"/>
                          <a:cs typeface="+mn-cs"/>
                        </a:rPr>
                        <a:t> პირობიდან გამომდინარე სწორად გაქვს გაგებული ფერები. და მათი გამოყენება, თუმცა პირობაში, ასევე მოცემული იყო თუ როგორი  ფორმები გამოგეყენებინა ,შენს ნამუშევარს აკლია მოცულობა,  ეცადე ხეებსაც და ადამიანებსაც ფერების საშუალებით მეტი მოცულობა შესძინო.  </a:t>
                      </a:r>
                      <a:endParaRPr lang="en-US" dirty="0">
                        <a:effectLst/>
                      </a:endParaRPr>
                    </a:p>
                  </a:txBody>
                  <a:tcPr/>
                </a:tc>
                <a:extLst>
                  <a:ext uri="{0D108BD9-81ED-4DB2-BD59-A6C34878D82A}">
                    <a16:rowId xmlns:a16="http://schemas.microsoft.com/office/drawing/2014/main" val="10002"/>
                  </a:ext>
                </a:extLst>
              </a:tr>
              <a:tr h="715571">
                <a:tc vMerge="1">
                  <a:txBody>
                    <a:bodyPr/>
                    <a:lstStyle/>
                    <a:p>
                      <a:endParaRPr lang="en-US"/>
                    </a:p>
                  </a:txBody>
                  <a:tcPr/>
                </a:tc>
                <a:tc gridSpan="2">
                  <a:txBody>
                    <a:bodyPr/>
                    <a:lstStyle/>
                    <a:p>
                      <a:r>
                        <a:rPr lang="ka-GE" sz="2400" b="1" kern="1200" dirty="0">
                          <a:solidFill>
                            <a:schemeClr val="dk1"/>
                          </a:solidFill>
                          <a:effectLst/>
                          <a:latin typeface="+mn-lt"/>
                          <a:ea typeface="+mn-ea"/>
                          <a:cs typeface="+mn-cs"/>
                        </a:rPr>
                        <a:t>2სამიზნე ცნება: სახვითი ხელოვნების ტექნიკა</a:t>
                      </a:r>
                      <a:endParaRPr lang="en-US" sz="2400" dirty="0"/>
                    </a:p>
                  </a:txBody>
                  <a:tcPr>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0003"/>
                  </a:ext>
                </a:extLst>
              </a:tr>
              <a:tr h="8300624">
                <a:tc vMerge="1">
                  <a:txBody>
                    <a:bodyPr/>
                    <a:lstStyle/>
                    <a:p>
                      <a:endParaRPr lang="en-US"/>
                    </a:p>
                  </a:txBody>
                  <a:tcPr/>
                </a:tc>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მოცემული</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ჩანაფიქრის</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შესაბამისად</a:t>
                      </a:r>
                      <a:r>
                        <a:rPr lang="en-US" sz="1800" kern="1200" dirty="0">
                          <a:solidFill>
                            <a:schemeClr val="dk1"/>
                          </a:solidFill>
                          <a:effectLst/>
                          <a:latin typeface="+mn-lt"/>
                          <a:ea typeface="+mn-ea"/>
                          <a:cs typeface="+mn-cs"/>
                        </a:rPr>
                        <a:t> </a:t>
                      </a:r>
                      <a:r>
                        <a:rPr lang="ka-GE" sz="1800" kern="1200" dirty="0">
                          <a:solidFill>
                            <a:schemeClr val="dk1"/>
                          </a:solidFill>
                          <a:effectLst/>
                          <a:latin typeface="+mn-lt"/>
                          <a:ea typeface="+mn-ea"/>
                          <a:cs typeface="+mn-cs"/>
                        </a:rPr>
                        <a:t>იყენებს  მხოლოდ გრაფიკის ტექნიკას და მასალას (ფერადი ფანქრები)</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ასახელებს ერთ მახასიათებელს,მის მიერ გამოყენებულ მასალაზე,  ასევე მსჯელობ რატომ აირჩია აირჩიე ეს ტექნიკა,არ არის თანმიმდევრული</a:t>
                      </a:r>
                      <a:endParaRPr lang="en-US" dirty="0"/>
                    </a:p>
                  </a:txBody>
                  <a:tcPr/>
                </a:tc>
                <a:tc>
                  <a:txBody>
                    <a:bodyPr/>
                    <a:lstStyle/>
                    <a:p>
                      <a:r>
                        <a:rPr lang="ka-GE" sz="1800" b="1" kern="1200" dirty="0">
                          <a:solidFill>
                            <a:schemeClr val="dk1"/>
                          </a:solidFill>
                          <a:effectLst/>
                          <a:latin typeface="+mn-lt"/>
                          <a:ea typeface="+mn-ea"/>
                          <a:cs typeface="+mn-cs"/>
                        </a:rPr>
                        <a:t>კომენტარი: </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შენს მიერ შესრულებულ სტილიზირებულ და რეალისტურ პორტრეტში ჩანს რომ:</a:t>
                      </a:r>
                      <a:endParaRPr lang="en-US" sz="1800" kern="1200" dirty="0">
                        <a:solidFill>
                          <a:schemeClr val="dk1"/>
                        </a:solidFill>
                        <a:effectLst/>
                        <a:latin typeface="+mn-lt"/>
                        <a:ea typeface="+mn-ea"/>
                        <a:cs typeface="+mn-cs"/>
                      </a:endParaRPr>
                    </a:p>
                    <a:p>
                      <a:pPr lvl="0"/>
                      <a:r>
                        <a:rPr lang="ka-GE" sz="1800" kern="1200" dirty="0">
                          <a:solidFill>
                            <a:schemeClr val="dk1"/>
                          </a:solidFill>
                          <a:effectLst/>
                          <a:latin typeface="+mn-lt"/>
                          <a:ea typeface="+mn-ea"/>
                          <a:cs typeface="+mn-cs"/>
                        </a:rPr>
                        <a:t>ფლობ გრაფიკის ტექნიკას</a:t>
                      </a:r>
                      <a:endParaRPr lang="en-US" sz="1800" kern="1200" dirty="0">
                        <a:solidFill>
                          <a:schemeClr val="dk1"/>
                        </a:solidFill>
                        <a:effectLst/>
                        <a:latin typeface="+mn-lt"/>
                        <a:ea typeface="+mn-ea"/>
                        <a:cs typeface="+mn-cs"/>
                      </a:endParaRPr>
                    </a:p>
                    <a:p>
                      <a:pPr lvl="0"/>
                      <a:r>
                        <a:rPr lang="ka-GE" sz="1800" kern="1200" dirty="0">
                          <a:solidFill>
                            <a:schemeClr val="dk1"/>
                          </a:solidFill>
                          <a:effectLst/>
                          <a:latin typeface="+mn-lt"/>
                          <a:ea typeface="+mn-ea"/>
                          <a:cs typeface="+mn-cs"/>
                        </a:rPr>
                        <a:t>საუბრობ შენს მიერ გამოყენებული გრაფიკის ტექნიკაზე და მასალაზე </a:t>
                      </a:r>
                      <a:endParaRPr lang="en-US" sz="1800" kern="1200" dirty="0">
                        <a:solidFill>
                          <a:schemeClr val="dk1"/>
                        </a:solidFill>
                        <a:effectLst/>
                        <a:latin typeface="+mn-lt"/>
                        <a:ea typeface="+mn-ea"/>
                        <a:cs typeface="+mn-cs"/>
                      </a:endParaRPr>
                    </a:p>
                    <a:p>
                      <a:pPr lvl="0"/>
                      <a:r>
                        <a:rPr lang="ka-GE" sz="1800" kern="1200" dirty="0">
                          <a:solidFill>
                            <a:schemeClr val="dk1"/>
                          </a:solidFill>
                          <a:effectLst/>
                          <a:latin typeface="+mn-lt"/>
                          <a:ea typeface="+mn-ea"/>
                          <a:cs typeface="+mn-cs"/>
                        </a:rPr>
                        <a:t>ასახელებ ერთ მიზეზს რატომ აირჩიე გრაფიკის ტექნიკა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რჩევა:საუბრის დროს კარგი იქნება თუ იქნები თანმიმდევრული, ასევე დაასახელებ, რაში დაგეხმარა და  როგორ გამოიყენე გრაფიკის ტექნიკის შესაძლებლობები შენი ნამუშევრების შექმნის დროს</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გთხოვ კიდევ ერთხელ გაიმეორო ეს მასალა </a:t>
                      </a:r>
                      <a:endParaRPr lang="en-US" sz="1800" kern="1200" dirty="0">
                        <a:solidFill>
                          <a:schemeClr val="dk1"/>
                        </a:solidFill>
                        <a:effectLst/>
                        <a:latin typeface="+mn-lt"/>
                        <a:ea typeface="+mn-ea"/>
                        <a:cs typeface="+mn-cs"/>
                      </a:endParaRPr>
                    </a:p>
                    <a:p>
                      <a:r>
                        <a:rPr lang="ka-GE" sz="1800" u="sng" kern="1200" dirty="0">
                          <a:solidFill>
                            <a:schemeClr val="dk1"/>
                          </a:solidFill>
                          <a:effectLst/>
                          <a:latin typeface="+mn-lt"/>
                          <a:ea typeface="+mn-ea"/>
                          <a:cs typeface="+mn-cs"/>
                          <a:hlinkClick r:id="rId3"/>
                        </a:rPr>
                        <a:t>ტექნიკა და მასალის შესაძლებლობები</a:t>
                      </a:r>
                      <a:endParaRPr lang="en-US" sz="1800" kern="1200" dirty="0">
                        <a:solidFill>
                          <a:schemeClr val="dk1"/>
                        </a:solidFill>
                        <a:effectLst/>
                        <a:latin typeface="+mn-lt"/>
                        <a:ea typeface="+mn-ea"/>
                        <a:cs typeface="+mn-cs"/>
                      </a:endParaRPr>
                    </a:p>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45116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2000" b="1" dirty="0"/>
              <a:t>მიმართებითი დონე</a:t>
            </a:r>
            <a:br>
              <a:rPr lang="en-US" sz="2000" dirty="0"/>
            </a:br>
            <a:r>
              <a:rPr lang="ka-GE" sz="2000" dirty="0"/>
              <a:t>მოსწავლეს ესმის განსახილველი საკითხის არსი; ხედავს ურთიერთმიმართებებს საკითხთან დაკავშირებულ არსებით სტრუქტურულ ერთეულებს შორის</a:t>
            </a:r>
            <a:r>
              <a:rPr lang="ka-GE" dirty="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4297905"/>
              </p:ext>
            </p:extLst>
          </p:nvPr>
        </p:nvGraphicFramePr>
        <p:xfrm>
          <a:off x="838200" y="1825625"/>
          <a:ext cx="8057711" cy="4017084"/>
        </p:xfrm>
        <a:graphic>
          <a:graphicData uri="http://schemas.openxmlformats.org/drawingml/2006/table">
            <a:tbl>
              <a:tblPr firstRow="1" bandRow="1">
                <a:tableStyleId>{5C22544A-7EE6-4342-B048-85BDC9FD1C3A}</a:tableStyleId>
              </a:tblPr>
              <a:tblGrid>
                <a:gridCol w="3923421">
                  <a:extLst>
                    <a:ext uri="{9D8B030D-6E8A-4147-A177-3AD203B41FA5}">
                      <a16:colId xmlns:a16="http://schemas.microsoft.com/office/drawing/2014/main" val="20000"/>
                    </a:ext>
                  </a:extLst>
                </a:gridCol>
                <a:gridCol w="4134290">
                  <a:extLst>
                    <a:ext uri="{9D8B030D-6E8A-4147-A177-3AD203B41FA5}">
                      <a16:colId xmlns:a16="http://schemas.microsoft.com/office/drawing/2014/main" val="20001"/>
                    </a:ext>
                  </a:extLst>
                </a:gridCol>
              </a:tblGrid>
              <a:tr h="633804">
                <a:tc gridSpan="2">
                  <a:txBody>
                    <a:bodyPr/>
                    <a:lstStyle/>
                    <a:p>
                      <a:r>
                        <a:rPr lang="ka-GE" sz="1800" b="1" kern="1200" dirty="0">
                          <a:solidFill>
                            <a:schemeClr val="dk1"/>
                          </a:solidFill>
                          <a:effectLst/>
                          <a:latin typeface="+mn-lt"/>
                          <a:ea typeface="+mn-ea"/>
                          <a:cs typeface="+mn-cs"/>
                        </a:rPr>
                        <a:t>2სამიზნე ცნება: სახვითი ხელოვნების ტექნიკა</a:t>
                      </a:r>
                      <a:endParaRPr lang="en-US" dirty="0"/>
                    </a:p>
                  </a:txBody>
                  <a:tcPr>
                    <a:solidFill>
                      <a:schemeClr val="accent4">
                        <a:lumMod val="60000"/>
                        <a:lumOff val="40000"/>
                      </a:schemeClr>
                    </a:solidFill>
                  </a:tcPr>
                </a:tc>
                <a:tc hMerge="1">
                  <a:txBody>
                    <a:bodyPr/>
                    <a:lstStyle/>
                    <a:p>
                      <a:endParaRPr lang="en-US"/>
                    </a:p>
                  </a:txBody>
                  <a:tcPr/>
                </a:tc>
                <a:extLst>
                  <a:ext uri="{0D108BD9-81ED-4DB2-BD59-A6C34878D82A}">
                    <a16:rowId xmlns:a16="http://schemas.microsoft.com/office/drawing/2014/main" val="10000"/>
                  </a:ext>
                </a:extLst>
              </a:tr>
              <a:tr h="633804">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მოსწავლემ  გაიგო დავალების არსი,  </a:t>
                      </a:r>
                      <a:endParaRPr lang="en-US" dirty="0">
                        <a:effectLst/>
                      </a:endParaRPr>
                    </a:p>
                    <a:p>
                      <a:r>
                        <a:rPr lang="ka-GE" sz="1800" kern="1200" baseline="0" dirty="0">
                          <a:solidFill>
                            <a:schemeClr val="dk1"/>
                          </a:solidFill>
                          <a:effectLst/>
                          <a:latin typeface="+mn-lt"/>
                          <a:ea typeface="+mn-ea"/>
                          <a:cs typeface="+mn-cs"/>
                        </a:rPr>
                        <a:t>ის ქმნის ორ ნამუშევარს ფერწერული ტექნიკის გამოყენებით და ციფრული ტექნიკით ახდენს ნამუშევრების  შეერთებას. </a:t>
                      </a:r>
                    </a:p>
                    <a:p>
                      <a:r>
                        <a:rPr lang="ka-GE" sz="1800" kern="1200" baseline="0" dirty="0">
                          <a:solidFill>
                            <a:schemeClr val="dk1"/>
                          </a:solidFill>
                          <a:effectLst/>
                          <a:latin typeface="+mn-lt"/>
                          <a:ea typeface="+mn-ea"/>
                          <a:cs typeface="+mn-cs"/>
                        </a:rPr>
                        <a:t>ასევე გააზრებულად საუბრობს ციფრულ ტექნიკაზე, რომლის საშუალებითაც შეასრულა ნამუშევარი. </a:t>
                      </a:r>
                      <a:endParaRPr lang="en-US" dirty="0"/>
                    </a:p>
                  </a:txBody>
                  <a:tcPr/>
                </a:tc>
                <a:tc>
                  <a:txBody>
                    <a:bodyPr/>
                    <a:lstStyle/>
                    <a:p>
                      <a:r>
                        <a:rPr lang="ka-GE" sz="1800" kern="1200" dirty="0">
                          <a:solidFill>
                            <a:schemeClr val="dk1"/>
                          </a:solidFill>
                          <a:effectLst/>
                          <a:latin typeface="+mn-lt"/>
                          <a:ea typeface="+mn-ea"/>
                          <a:cs typeface="+mn-cs"/>
                        </a:rPr>
                        <a:t>ვთვლი, რომ  შესანიშნავად გაართვი თავი დავალებას. შექმენი როგორც</a:t>
                      </a:r>
                      <a:r>
                        <a:rPr lang="ka-GE" sz="1800" kern="1200" baseline="0" dirty="0">
                          <a:solidFill>
                            <a:schemeClr val="dk1"/>
                          </a:solidFill>
                          <a:effectLst/>
                          <a:latin typeface="+mn-lt"/>
                          <a:ea typeface="+mn-ea"/>
                          <a:cs typeface="+mn-cs"/>
                        </a:rPr>
                        <a:t> ფერწერული ნამუშევარი, ასევე  ციფრული ნამუშევარი,  ეცადე პროპორციულად თანხვედრაში იყოს ნამუშევრები ერთმანეთთან. მიმაჩნია რომ ომის ამსახველი სცენიდან ამოჭრილი დეტალი დიდი ზომის არის და კომპოზიციურად კარგად ვერ ჯდება მეორე ნამუშევარში.  </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1509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187123928"/>
              </p:ext>
            </p:extLst>
          </p:nvPr>
        </p:nvGraphicFramePr>
        <p:xfrm>
          <a:off x="-1" y="-1"/>
          <a:ext cx="11422251" cy="8785055"/>
        </p:xfrm>
        <a:graphic>
          <a:graphicData uri="http://schemas.openxmlformats.org/drawingml/2006/table">
            <a:tbl>
              <a:tblPr firstRow="1" bandRow="1">
                <a:tableStyleId>{5C22544A-7EE6-4342-B048-85BDC9FD1C3A}</a:tableStyleId>
              </a:tblPr>
              <a:tblGrid>
                <a:gridCol w="3807417">
                  <a:extLst>
                    <a:ext uri="{9D8B030D-6E8A-4147-A177-3AD203B41FA5}">
                      <a16:colId xmlns:a16="http://schemas.microsoft.com/office/drawing/2014/main" val="20000"/>
                    </a:ext>
                  </a:extLst>
                </a:gridCol>
                <a:gridCol w="3807417">
                  <a:extLst>
                    <a:ext uri="{9D8B030D-6E8A-4147-A177-3AD203B41FA5}">
                      <a16:colId xmlns:a16="http://schemas.microsoft.com/office/drawing/2014/main" val="20001"/>
                    </a:ext>
                  </a:extLst>
                </a:gridCol>
                <a:gridCol w="3807417">
                  <a:extLst>
                    <a:ext uri="{9D8B030D-6E8A-4147-A177-3AD203B41FA5}">
                      <a16:colId xmlns:a16="http://schemas.microsoft.com/office/drawing/2014/main" val="20002"/>
                    </a:ext>
                  </a:extLst>
                </a:gridCol>
              </a:tblGrid>
              <a:tr h="1821491">
                <a:tc>
                  <a:txBody>
                    <a:bodyPr/>
                    <a:lstStyle/>
                    <a:p>
                      <a:r>
                        <a:rPr lang="ka-GE" sz="1800" b="1" kern="1200" dirty="0">
                          <a:solidFill>
                            <a:schemeClr val="tx1"/>
                          </a:solidFill>
                          <a:effectLst/>
                          <a:latin typeface="+mn-lt"/>
                          <a:ea typeface="+mn-ea"/>
                          <a:cs typeface="+mn-cs"/>
                        </a:rPr>
                        <a:t>მულტისტრუქტურული დონე </a:t>
                      </a:r>
                      <a:endParaRPr lang="en-US" sz="1800" b="1" kern="1200" dirty="0">
                        <a:solidFill>
                          <a:schemeClr val="tx1"/>
                        </a:solidFill>
                        <a:effectLst/>
                        <a:latin typeface="+mn-lt"/>
                        <a:ea typeface="+mn-ea"/>
                        <a:cs typeface="+mn-cs"/>
                      </a:endParaRPr>
                    </a:p>
                    <a:p>
                      <a:r>
                        <a:rPr lang="ka-GE" sz="1800" b="0" kern="1200" dirty="0">
                          <a:solidFill>
                            <a:schemeClr val="tx1"/>
                          </a:solidFill>
                          <a:effectLst/>
                          <a:latin typeface="+mn-lt"/>
                          <a:ea typeface="+mn-ea"/>
                          <a:cs typeface="+mn-cs"/>
                        </a:rPr>
                        <a:t>მოსწავლეს  აქვს მხოლოდ რამდენიმე, ერთმანეთთან დაუკავშირებელი, უსისტემო ასოციაცია/წარმოდგენა განსახილველ საკითხთან დაკავშირებით.</a:t>
                      </a:r>
                      <a:endParaRPr lang="en-US" sz="1800" b="0" kern="1200" dirty="0">
                        <a:solidFill>
                          <a:schemeClr val="tx1"/>
                        </a:solidFill>
                        <a:effectLst/>
                        <a:latin typeface="+mn-lt"/>
                        <a:ea typeface="+mn-ea"/>
                        <a:cs typeface="+mn-cs"/>
                      </a:endParaRPr>
                    </a:p>
                    <a:p>
                      <a:endParaRPr lang="en-US" dirty="0"/>
                    </a:p>
                  </a:txBody>
                  <a:tcPr>
                    <a:solidFill>
                      <a:schemeClr val="accent4">
                        <a:lumMod val="40000"/>
                        <a:lumOff val="6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b="1" kern="1200" dirty="0">
                          <a:solidFill>
                            <a:schemeClr val="tx1">
                              <a:lumMod val="95000"/>
                              <a:lumOff val="5000"/>
                            </a:schemeClr>
                          </a:solidFill>
                          <a:effectLst/>
                          <a:latin typeface="+mn-lt"/>
                          <a:ea typeface="+mn-ea"/>
                          <a:cs typeface="+mn-cs"/>
                        </a:rPr>
                        <a:t>3სამიზნე ცნება:სახვითი ხელოვნების დარგები ჟანრები.</a:t>
                      </a:r>
                      <a:endParaRPr lang="en-US" sz="2000" b="1" kern="1200" dirty="0">
                        <a:solidFill>
                          <a:schemeClr val="tx1">
                            <a:lumMod val="95000"/>
                            <a:lumOff val="5000"/>
                          </a:schemeClr>
                        </a:solidFill>
                        <a:effectLst/>
                        <a:latin typeface="+mn-lt"/>
                        <a:ea typeface="+mn-ea"/>
                        <a:cs typeface="+mn-cs"/>
                      </a:endParaRPr>
                    </a:p>
                    <a:p>
                      <a:endParaRPr lang="en-US" dirty="0"/>
                    </a:p>
                    <a:p>
                      <a:endParaRPr lang="en-US" dirty="0"/>
                    </a:p>
                  </a:txBody>
                  <a:tcPr>
                    <a:solidFill>
                      <a:schemeClr val="accent4">
                        <a:lumMod val="40000"/>
                        <a:lumOff val="60000"/>
                      </a:schemeClr>
                    </a:solidFill>
                  </a:tcPr>
                </a:tc>
                <a:tc hMerge="1">
                  <a:txBody>
                    <a:bodyPr/>
                    <a:lstStyle/>
                    <a:p>
                      <a:endParaRPr lang="en-US" dirty="0"/>
                    </a:p>
                  </a:txBody>
                  <a:tcPr>
                    <a:solidFill>
                      <a:schemeClr val="accent1">
                        <a:lumMod val="20000"/>
                        <a:lumOff val="80000"/>
                      </a:schemeClr>
                    </a:solidFill>
                  </a:tcPr>
                </a:tc>
                <a:extLst>
                  <a:ext uri="{0D108BD9-81ED-4DB2-BD59-A6C34878D82A}">
                    <a16:rowId xmlns:a16="http://schemas.microsoft.com/office/drawing/2014/main" val="10000"/>
                  </a:ext>
                </a:extLst>
              </a:tr>
              <a:tr h="5637230">
                <a:tc>
                  <a:txBody>
                    <a:bodyPr/>
                    <a:lstStyle/>
                    <a:p>
                      <a:endParaRPr lang="en-US" sz="1800" kern="1200" dirty="0">
                        <a:solidFill>
                          <a:schemeClr val="dk1"/>
                        </a:solidFill>
                        <a:effectLst/>
                        <a:latin typeface="+mn-lt"/>
                        <a:ea typeface="+mn-ea"/>
                        <a:cs typeface="+mn-cs"/>
                      </a:endParaRPr>
                    </a:p>
                  </a:txBody>
                  <a:tcPr>
                    <a:solidFill>
                      <a:schemeClr val="accent4">
                        <a:lumMod val="40000"/>
                        <a:lumOff val="60000"/>
                      </a:schemeClr>
                    </a:solidFill>
                  </a:tcPr>
                </a:tc>
                <a:tc>
                  <a:txBody>
                    <a:bodyPr/>
                    <a:lstStyle/>
                    <a:p>
                      <a:r>
                        <a:rPr lang="ka-GE" sz="1800" b="1" kern="1200" dirty="0">
                          <a:solidFill>
                            <a:schemeClr val="dk1"/>
                          </a:solidFill>
                          <a:effectLst/>
                          <a:latin typeface="+mn-lt"/>
                          <a:ea typeface="+mn-ea"/>
                          <a:cs typeface="+mn-cs"/>
                        </a:rPr>
                        <a:t>აღწერილობა:</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მოსწავლეს</a:t>
                      </a:r>
                      <a:r>
                        <a:rPr lang="ka-GE" sz="1800" kern="1200" baseline="0" dirty="0">
                          <a:solidFill>
                            <a:schemeClr val="dk1"/>
                          </a:solidFill>
                          <a:effectLst/>
                          <a:latin typeface="+mn-lt"/>
                          <a:ea typeface="+mn-ea"/>
                          <a:cs typeface="+mn-cs"/>
                        </a:rPr>
                        <a:t> პირობაში ჰქონდა რომ შეექმნა ორი ნამუშევარი ერთი პეიზაჟი ხოლო მეორე ისტორიული ჟანრის, მოსწავლე ქმნის მხოლოდ ერთ ნამუშევარს პეიზაჟს, სადაც ადამიანის ფიგურაც ჰყავს დახატული და პეიზაჟს თითქოს მხოლოდ ფონის დატვირთვა აქვს. ხოლო  ომის ამსახველ   ნამუშევარს საერთოდ  არ ქმნის, მაგრამ ის სიუჟეტის ამსახველ დეტალს სხვა ცნობილი მხატვრის ნამუშევრიდან იღებს. თუმცა პრეზენტაციის დროს იგრძნობა რომ მოსწავლემ იცის ორივე ჟანრი და იყენებს სწორად ტერმინებს. ნამიშევრის განხილვაში. </a:t>
                      </a:r>
                      <a:endParaRPr lang="en-US" dirty="0"/>
                    </a:p>
                  </a:txBody>
                  <a:tcPr/>
                </a:tc>
                <a:tc>
                  <a:txBody>
                    <a:bodyPr/>
                    <a:lstStyle/>
                    <a:p>
                      <a:r>
                        <a:rPr lang="ka-GE" sz="1800" b="1" kern="1200" dirty="0">
                          <a:solidFill>
                            <a:schemeClr val="dk1"/>
                          </a:solidFill>
                          <a:effectLst/>
                          <a:latin typeface="+mn-lt"/>
                          <a:ea typeface="+mn-ea"/>
                          <a:cs typeface="+mn-cs"/>
                        </a:rPr>
                        <a:t>კომენტარი:</a:t>
                      </a:r>
                      <a:endParaRPr lang="en-US" sz="1800" kern="1200" dirty="0">
                        <a:solidFill>
                          <a:schemeClr val="dk1"/>
                        </a:solidFill>
                        <a:effectLst/>
                        <a:latin typeface="+mn-lt"/>
                        <a:ea typeface="+mn-ea"/>
                        <a:cs typeface="+mn-cs"/>
                      </a:endParaRPr>
                    </a:p>
                    <a:p>
                      <a:r>
                        <a:rPr lang="ka-GE" sz="1800" kern="1200" dirty="0">
                          <a:solidFill>
                            <a:schemeClr val="dk1"/>
                          </a:solidFill>
                          <a:effectLst/>
                          <a:latin typeface="+mn-lt"/>
                          <a:ea typeface="+mn-ea"/>
                          <a:cs typeface="+mn-cs"/>
                        </a:rPr>
                        <a:t>წარდგენილი პრეზენტაციიდან იკვეთება,</a:t>
                      </a:r>
                      <a:r>
                        <a:rPr lang="ka-GE" sz="1800" kern="1200" baseline="0" dirty="0">
                          <a:solidFill>
                            <a:schemeClr val="dk1"/>
                          </a:solidFill>
                          <a:effectLst/>
                          <a:latin typeface="+mn-lt"/>
                          <a:ea typeface="+mn-ea"/>
                          <a:cs typeface="+mn-cs"/>
                        </a:rPr>
                        <a:t> რომ შენ სწორად გაიგე დავალების პირობა.მაგრამ შექმენი მხოლოდ ერთი ნამუშევარი,რა თქმა უნდა შეგიძლია პეიზაჟის ხატვისას ადამაინების გამოსახულების დახატვაც, მაგრამ ამას არ უნდა ჰქონდეს ისეთი სახე რომ პეიზაჟი ფონად აქციო, შენ ნამუშევაში მეტი ყურადღება  ადამიანს ექცევა და არა პეიზაჟს. ასევე შენ არ შეასრულე მეორე ნამუშევარი სადაც თავად უნდა მოგეფიქრებინა ბატალური სცენა, უბრალოდ ცნობილი ბატალური ნამუშევრიდან ამოიღე დეტალი, ეცადე შემდგეგში სწორად და თანმიმდევრულად გაჰყვე  დავალების პირობას და ისე შეასრულო ნამუშევარი.. </a:t>
                      </a:r>
                      <a:endParaRPr lang="en-US" dirty="0"/>
                    </a:p>
                  </a:txBody>
                  <a:tcPr/>
                </a:tc>
                <a:extLst>
                  <a:ext uri="{0D108BD9-81ED-4DB2-BD59-A6C34878D82A}">
                    <a16:rowId xmlns:a16="http://schemas.microsoft.com/office/drawing/2014/main" val="10001"/>
                  </a:ext>
                </a:extLst>
              </a:tr>
              <a:tr h="646895">
                <a:tc>
                  <a:txBody>
                    <a:bodyPr/>
                    <a:lstStyle/>
                    <a:p>
                      <a:r>
                        <a:rPr lang="ka-GE"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endParaRPr lang="en-US" dirty="0"/>
                    </a:p>
                  </a:txBody>
                  <a:tcPr>
                    <a:solidFill>
                      <a:schemeClr val="accent4">
                        <a:lumMod val="40000"/>
                        <a:lumOff val="60000"/>
                      </a:schemeClr>
                    </a:solidFill>
                  </a:tcPr>
                </a:tc>
                <a:tc gridSpan="2">
                  <a:txBody>
                    <a:bodyPr/>
                    <a:lstStyle/>
                    <a:p>
                      <a:endParaRPr lang="en-US" dirty="0"/>
                    </a:p>
                  </a:txBody>
                  <a:tcPr>
                    <a:solidFill>
                      <a:schemeClr val="accent4">
                        <a:lumMod val="40000"/>
                        <a:lumOff val="60000"/>
                      </a:schemeClr>
                    </a:solidFill>
                  </a:tcPr>
                </a:tc>
                <a:tc hMerge="1">
                  <a:txBody>
                    <a:bodyPr/>
                    <a:lstStyle/>
                    <a:p>
                      <a:endParaRPr lang="en-US"/>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50166163"/>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ka-GE" dirty="0"/>
              <a:t>მადლობა ყურადღებისთვის.</a:t>
            </a:r>
            <a:endParaRPr lang="en-US" dirty="0"/>
          </a:p>
        </p:txBody>
      </p:sp>
    </p:spTree>
    <p:extLst>
      <p:ext uri="{BB962C8B-B14F-4D97-AF65-F5344CB8AC3E}">
        <p14:creationId xmlns:p14="http://schemas.microsoft.com/office/powerpoint/2010/main" val="128289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ka-GE" dirty="0"/>
              <a:t>საბაზო საფეხური: </a:t>
            </a:r>
            <a:r>
              <a:rPr lang="en-US" dirty="0"/>
              <a:t>VIII </a:t>
            </a:r>
            <a:r>
              <a:rPr lang="ka-GE" dirty="0"/>
              <a:t>კლასი.</a:t>
            </a:r>
            <a:br>
              <a:rPr lang="ka-GE" dirty="0"/>
            </a:br>
            <a:r>
              <a:rPr lang="en-US" dirty="0">
                <a:ea typeface="+mn-lt"/>
                <a:cs typeface="+mn-lt"/>
              </a:rPr>
              <a:t>(VIII </a:t>
            </a:r>
            <a:r>
              <a:rPr lang="en-US" dirty="0" err="1">
                <a:ea typeface="+mn-lt"/>
                <a:cs typeface="+mn-lt"/>
              </a:rPr>
              <a:t>კლასის</a:t>
            </a:r>
            <a:r>
              <a:rPr lang="en-US" dirty="0">
                <a:ea typeface="+mn-lt"/>
                <a:cs typeface="+mn-lt"/>
              </a:rPr>
              <a:t> </a:t>
            </a:r>
            <a:r>
              <a:rPr lang="en-US" dirty="0" err="1">
                <a:ea typeface="+mn-lt"/>
                <a:cs typeface="+mn-lt"/>
              </a:rPr>
              <a:t>სახელმძღვანელო</a:t>
            </a:r>
            <a:r>
              <a:rPr lang="ka-GE" dirty="0">
                <a:ea typeface="+mn-lt"/>
                <a:cs typeface="+mn-lt"/>
              </a:rPr>
              <a:t>ს</a:t>
            </a:r>
            <a:r>
              <a:rPr lang="en-US" dirty="0">
                <a:ea typeface="+mn-lt"/>
                <a:cs typeface="+mn-lt"/>
              </a:rPr>
              <a:t>,</a:t>
            </a:r>
            <a:r>
              <a:rPr lang="ka-GE" dirty="0">
                <a:ea typeface="+mn-lt"/>
                <a:cs typeface="+mn-lt"/>
              </a:rPr>
              <a:t> </a:t>
            </a:r>
            <a:r>
              <a:rPr lang="en-US" dirty="0" err="1">
                <a:ea typeface="+mn-lt"/>
                <a:cs typeface="+mn-lt"/>
              </a:rPr>
              <a:t>გამომცემლობა</a:t>
            </a:r>
            <a:r>
              <a:rPr lang="en-US" dirty="0">
                <a:ea typeface="+mn-lt"/>
                <a:cs typeface="+mn-lt"/>
              </a:rPr>
              <a:t> ,,</a:t>
            </a:r>
            <a:r>
              <a:rPr lang="ka-GE" dirty="0">
                <a:ea typeface="+mn-lt"/>
                <a:cs typeface="+mn-lt"/>
              </a:rPr>
              <a:t>სულაკაურის“</a:t>
            </a:r>
            <a:r>
              <a:rPr lang="en-US" dirty="0">
                <a:ea typeface="+mn-lt"/>
                <a:cs typeface="+mn-lt"/>
              </a:rPr>
              <a:t> </a:t>
            </a:r>
            <a:r>
              <a:rPr lang="en-US" dirty="0" err="1">
                <a:ea typeface="+mn-lt"/>
                <a:cs typeface="+mn-lt"/>
              </a:rPr>
              <a:t>მიხედვით</a:t>
            </a:r>
            <a:r>
              <a:rPr lang="en-US" dirty="0">
                <a:ea typeface="+mn-lt"/>
                <a:cs typeface="+mn-lt"/>
              </a:rPr>
              <a:t>)</a:t>
            </a:r>
            <a:br>
              <a:rPr lang="en-US" dirty="0">
                <a:ea typeface="+mn-lt"/>
                <a:cs typeface="+mn-lt"/>
              </a:rPr>
            </a:br>
            <a:r>
              <a:rPr lang="en-US" dirty="0">
                <a:ea typeface="+mn-lt"/>
                <a:cs typeface="+mn-lt"/>
              </a:rPr>
              <a:t> </a:t>
            </a:r>
            <a:r>
              <a:rPr lang="en-US" dirty="0" err="1">
                <a:ea typeface="+mn-lt"/>
                <a:cs typeface="+mn-lt"/>
              </a:rPr>
              <a:t>თემატური</a:t>
            </a:r>
            <a:r>
              <a:rPr lang="en-US" dirty="0">
                <a:ea typeface="+mn-lt"/>
                <a:cs typeface="+mn-lt"/>
              </a:rPr>
              <a:t> </a:t>
            </a:r>
            <a:r>
              <a:rPr lang="en-US" dirty="0" err="1">
                <a:ea typeface="+mn-lt"/>
                <a:cs typeface="+mn-lt"/>
              </a:rPr>
              <a:t>ბლოკი</a:t>
            </a:r>
            <a:r>
              <a:rPr lang="en-US" dirty="0">
                <a:ea typeface="+mn-lt"/>
                <a:cs typeface="+mn-lt"/>
              </a:rPr>
              <a:t>:</a:t>
            </a:r>
            <a:r>
              <a:rPr lang="ka-GE" dirty="0">
                <a:ea typeface="+mn-lt"/>
                <a:cs typeface="+mn-lt"/>
              </a:rPr>
              <a:t> საზოგადოება და ხელოვნება . </a:t>
            </a:r>
            <a:r>
              <a:rPr lang="en-US" dirty="0">
                <a:ea typeface="+mn-lt"/>
                <a:cs typeface="+mn-lt"/>
              </a:rPr>
              <a:t>  </a:t>
            </a:r>
            <a:br>
              <a:rPr lang="en-US" dirty="0">
                <a:ea typeface="+mn-lt"/>
                <a:cs typeface="+mn-lt"/>
              </a:rPr>
            </a:br>
            <a:r>
              <a:rPr lang="en-US" dirty="0">
                <a:ea typeface="+mn-lt"/>
                <a:cs typeface="+mn-lt"/>
              </a:rPr>
              <a:t> </a:t>
            </a:r>
            <a:r>
              <a:rPr lang="en-US" dirty="0" err="1">
                <a:ea typeface="+mn-lt"/>
                <a:cs typeface="+mn-lt"/>
              </a:rPr>
              <a:t>თემა</a:t>
            </a:r>
            <a:r>
              <a:rPr lang="en-US" dirty="0">
                <a:ea typeface="+mn-lt"/>
                <a:cs typeface="+mn-lt"/>
              </a:rPr>
              <a:t>:</a:t>
            </a:r>
            <a:r>
              <a:rPr lang="ka-GE" dirty="0">
                <a:ea typeface="+mn-lt"/>
                <a:cs typeface="+mn-lt"/>
              </a:rPr>
              <a:t> ხელოვნება კომუნიკაციის საშუალება.</a:t>
            </a:r>
            <a:endParaRPr lang="en-US" dirty="0"/>
          </a:p>
        </p:txBody>
      </p:sp>
    </p:spTree>
    <p:extLst>
      <p:ext uri="{BB962C8B-B14F-4D97-AF65-F5344CB8AC3E}">
        <p14:creationId xmlns:p14="http://schemas.microsoft.com/office/powerpoint/2010/main" val="92177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b="1" dirty="0"/>
              <a:t>თემასთან დაკავშირებული მკვიდრი წარმოდგენები: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ka-GE" dirty="0"/>
              <a:t>  </a:t>
            </a:r>
            <a:endParaRPr lang="en-US" dirty="0"/>
          </a:p>
          <a:p>
            <a:r>
              <a:rPr lang="ka-GE" dirty="0"/>
              <a:t>ხელოვნება</a:t>
            </a:r>
            <a:r>
              <a:rPr lang="en-US" dirty="0"/>
              <a:t> </a:t>
            </a:r>
            <a:r>
              <a:rPr lang="ka-GE" dirty="0"/>
              <a:t>არავერბალური კომუნიკაციის ერთ-ერთი საშუალებაა;</a:t>
            </a:r>
            <a:endParaRPr lang="en-US" dirty="0"/>
          </a:p>
          <a:p>
            <a:r>
              <a:rPr lang="ka-GE" dirty="0"/>
              <a:t>სათქმელის, იდეების, ინფორმაციის გადმოსაცემად შეიძლება გამოვიყენოთ სხვადასხვა მხატვრულ-გამომსახველობითი საშუალება, ხერხი, მასალა, ტექნიკა, თანამედროვე საკომუნიკაციო ციფრული ტექნოლოგია.</a:t>
            </a:r>
            <a:endParaRPr lang="en-US" dirty="0"/>
          </a:p>
          <a:p>
            <a:r>
              <a:rPr lang="ka-GE" dirty="0"/>
              <a:t>ხელოვნების ნიმუშის საშუალებით შეგვიძლია გადმოვცეთ რაიმე მოვლენისადმი საკუთარი დამოკიდებულება. </a:t>
            </a:r>
          </a:p>
          <a:p>
            <a:r>
              <a:rPr lang="ka-GE" dirty="0"/>
              <a:t>სხვადასხვა ეპოქაში ხელოვნება ემსახურება პოკიტიკას, რელიგიას და ხალხის სოციალურ მოთხოვნილებებს ასახავს. </a:t>
            </a:r>
            <a:endParaRPr lang="en-US" dirty="0"/>
          </a:p>
          <a:p>
            <a:pPr marL="0" indent="0">
              <a:buNone/>
            </a:pPr>
            <a:r>
              <a:rPr lang="ka-GE" dirty="0"/>
              <a:t> </a:t>
            </a:r>
            <a:endParaRPr lang="en-US" dirty="0"/>
          </a:p>
          <a:p>
            <a:pPr marL="0" indent="0">
              <a:buNone/>
            </a:pPr>
            <a:r>
              <a:rPr lang="ka-GE" b="1" dirty="0"/>
              <a:t> </a:t>
            </a:r>
            <a:endParaRPr lang="en-US" dirty="0"/>
          </a:p>
          <a:p>
            <a:endParaRPr lang="en-US" dirty="0"/>
          </a:p>
        </p:txBody>
      </p:sp>
    </p:spTree>
    <p:extLst>
      <p:ext uri="{BB962C8B-B14F-4D97-AF65-F5344CB8AC3E}">
        <p14:creationId xmlns:p14="http://schemas.microsoft.com/office/powerpoint/2010/main" val="4865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b="1" dirty="0"/>
              <a:t>თემასთან დაკავშირებული საკვანძო შეკითხვები:</a:t>
            </a:r>
            <a:endParaRPr lang="en-US" dirty="0"/>
          </a:p>
        </p:txBody>
      </p:sp>
      <p:sp>
        <p:nvSpPr>
          <p:cNvPr id="3" name="Content Placeholder 2"/>
          <p:cNvSpPr>
            <a:spLocks noGrp="1"/>
          </p:cNvSpPr>
          <p:nvPr>
            <p:ph idx="1"/>
          </p:nvPr>
        </p:nvSpPr>
        <p:spPr>
          <a:xfrm>
            <a:off x="838200" y="1825625"/>
            <a:ext cx="10464384" cy="4665116"/>
          </a:xfrm>
        </p:spPr>
        <p:txBody>
          <a:bodyPr>
            <a:normAutofit lnSpcReduction="10000"/>
          </a:bodyPr>
          <a:lstStyle/>
          <a:p>
            <a:r>
              <a:rPr lang="ka-GE" dirty="0"/>
              <a:t>როგორ შეიძლება გადმოვცეთ საკუთარი დამოკიდებულება რაიმე მოვლენის მიმართ ხელოვნების საშუალებით?</a:t>
            </a:r>
          </a:p>
          <a:p>
            <a:r>
              <a:rPr lang="ka-GE" dirty="0"/>
              <a:t>რა ფაქტორები ახდენენ გავლენას ხელოვნების ნიმუშის იერსახეზე?</a:t>
            </a:r>
            <a:endParaRPr lang="en-US" dirty="0"/>
          </a:p>
          <a:p>
            <a:r>
              <a:rPr lang="ka-GE" dirty="0"/>
              <a:t>შეუძლია თუ არა ხელოვნებას ძალადობის შეჩერება?</a:t>
            </a:r>
            <a:endParaRPr lang="en-US" dirty="0"/>
          </a:p>
          <a:p>
            <a:r>
              <a:rPr lang="ka-GE" dirty="0"/>
              <a:t>როგორ იყენებენ ადამიანები ხელოვნების ენას თვითგამოხატვისათვის</a:t>
            </a:r>
            <a:r>
              <a:rPr lang="en-US" dirty="0"/>
              <a:t>?</a:t>
            </a:r>
          </a:p>
          <a:p>
            <a:r>
              <a:rPr lang="ka-GE" dirty="0"/>
              <a:t>შეუძლია თუ არა ხელოვნებას შეცვალოს სამყარო უკეთესობისკენ?</a:t>
            </a:r>
            <a:endParaRPr lang="en-US" dirty="0"/>
          </a:p>
          <a:p>
            <a:r>
              <a:rPr lang="ka-GE" dirty="0"/>
              <a:t>რა როლი აქვს საზოგადოებას ხელოვნების ფორმირებაში?</a:t>
            </a:r>
          </a:p>
          <a:p>
            <a:r>
              <a:rPr lang="ka-GE" dirty="0"/>
              <a:t>რა როლი აქვს ხელოვნებას საზოგადოების ცხოვრებაში?</a:t>
            </a:r>
          </a:p>
          <a:p>
            <a:endParaRPr lang="en-US" dirty="0"/>
          </a:p>
        </p:txBody>
      </p:sp>
    </p:spTree>
    <p:extLst>
      <p:ext uri="{BB962C8B-B14F-4D97-AF65-F5344CB8AC3E}">
        <p14:creationId xmlns:p14="http://schemas.microsoft.com/office/powerpoint/2010/main" val="194373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b="1" dirty="0"/>
              <a:t>საკითხი/ქვეცნებები:</a:t>
            </a:r>
            <a:br>
              <a:rPr lang="en-US" dirty="0"/>
            </a:br>
            <a:endParaRPr lang="en-US" dirty="0"/>
          </a:p>
        </p:txBody>
      </p:sp>
      <p:sp>
        <p:nvSpPr>
          <p:cNvPr id="3" name="Content Placeholder 2"/>
          <p:cNvSpPr>
            <a:spLocks noGrp="1"/>
          </p:cNvSpPr>
          <p:nvPr>
            <p:ph idx="1"/>
          </p:nvPr>
        </p:nvSpPr>
        <p:spPr/>
        <p:txBody>
          <a:bodyPr/>
          <a:lstStyle/>
          <a:p>
            <a:pPr marL="0" indent="0">
              <a:buNone/>
            </a:pPr>
            <a:r>
              <a:rPr lang="ka-GE" b="1" dirty="0"/>
              <a:t>ელემენტები: </a:t>
            </a:r>
            <a:r>
              <a:rPr lang="ka-GE" dirty="0"/>
              <a:t>ფერი- კონტრასრული, ცივი და თბილი, ნახევარტონი.</a:t>
            </a:r>
            <a:r>
              <a:rPr lang="ka-GE" b="1" dirty="0"/>
              <a:t> </a:t>
            </a:r>
            <a:r>
              <a:rPr lang="ka-GE" dirty="0"/>
              <a:t>ფორმა-  ბრტყელი , მოცულობით, ბუნებაში არსებული.</a:t>
            </a:r>
          </a:p>
          <a:p>
            <a:pPr marL="0" indent="0">
              <a:buNone/>
            </a:pPr>
            <a:r>
              <a:rPr lang="ka-GE" b="1" dirty="0"/>
              <a:t>ხერხები</a:t>
            </a:r>
            <a:r>
              <a:rPr lang="ka-GE" dirty="0"/>
              <a:t>: კომპოზიციის განაწილება. სტატიკა- დინამიკა, თანაფარდობა.  </a:t>
            </a:r>
            <a:endParaRPr lang="en-US" dirty="0"/>
          </a:p>
          <a:p>
            <a:pPr marL="0" indent="0">
              <a:buNone/>
            </a:pPr>
            <a:r>
              <a:rPr lang="ka-GE" b="1" dirty="0"/>
              <a:t>ტექნიკა: </a:t>
            </a:r>
            <a:r>
              <a:rPr lang="ka-GE" dirty="0"/>
              <a:t>ფერწერა, ციფრული კოლაჟი,</a:t>
            </a:r>
            <a:endParaRPr lang="en-US" dirty="0"/>
          </a:p>
          <a:p>
            <a:pPr marL="0" indent="0">
              <a:buNone/>
            </a:pPr>
            <a:r>
              <a:rPr lang="ka-GE" b="1" dirty="0"/>
              <a:t>დარგები და ჟანრები:</a:t>
            </a:r>
            <a:r>
              <a:rPr lang="ka-GE" dirty="0"/>
              <a:t> პეიზაჟი,  ისტორიული. </a:t>
            </a:r>
            <a:endParaRPr lang="en-US" dirty="0"/>
          </a:p>
          <a:p>
            <a:endParaRPr lang="en-US" dirty="0"/>
          </a:p>
        </p:txBody>
      </p:sp>
    </p:spTree>
    <p:extLst>
      <p:ext uri="{BB962C8B-B14F-4D97-AF65-F5344CB8AC3E}">
        <p14:creationId xmlns:p14="http://schemas.microsoft.com/office/powerpoint/2010/main" val="4257910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4871"/>
            <a:ext cx="10515600" cy="914399"/>
          </a:xfrm>
        </p:spPr>
        <p:txBody>
          <a:bodyPr/>
          <a:lstStyle/>
          <a:p>
            <a:r>
              <a:rPr lang="ka-GE" dirty="0"/>
              <a:t>კომპლექსური დავალების პირობა:</a:t>
            </a:r>
            <a:endParaRPr lang="en-US" dirty="0"/>
          </a:p>
        </p:txBody>
      </p:sp>
      <p:sp>
        <p:nvSpPr>
          <p:cNvPr id="3" name="Content Placeholder 2"/>
          <p:cNvSpPr>
            <a:spLocks noGrp="1"/>
          </p:cNvSpPr>
          <p:nvPr>
            <p:ph idx="1"/>
          </p:nvPr>
        </p:nvSpPr>
        <p:spPr>
          <a:xfrm>
            <a:off x="838200" y="719528"/>
            <a:ext cx="10515600" cy="6625652"/>
          </a:xfrm>
        </p:spPr>
        <p:txBody>
          <a:bodyPr>
            <a:noAutofit/>
          </a:bodyPr>
          <a:lstStyle/>
          <a:p>
            <a:pPr marL="0" indent="0">
              <a:buNone/>
            </a:pPr>
            <a:r>
              <a:rPr lang="ka-GE" sz="2400" b="1" dirty="0"/>
              <a:t>   </a:t>
            </a:r>
            <a:r>
              <a:rPr lang="ka-GE" sz="2000" b="1" dirty="0"/>
              <a:t>ციფრული კოლაჟის </a:t>
            </a:r>
            <a:r>
              <a:rPr lang="ka-GE" sz="2000" dirty="0"/>
              <a:t>ტექნიკით</a:t>
            </a:r>
            <a:r>
              <a:rPr lang="ka-GE" sz="2000" b="1" dirty="0"/>
              <a:t> </a:t>
            </a:r>
            <a:r>
              <a:rPr lang="ka-GE" sz="2000" dirty="0"/>
              <a:t>შეასრულე ნამუშევარი თემაზე „ხელოვნება ომის წინააღმდეგ“</a:t>
            </a:r>
            <a:endParaRPr lang="en-US" sz="2000" dirty="0"/>
          </a:p>
          <a:p>
            <a:pPr marL="0" indent="0">
              <a:buNone/>
            </a:pPr>
            <a:r>
              <a:rPr lang="ka-GE" sz="2000" dirty="0"/>
              <a:t>ამისათვის: </a:t>
            </a:r>
            <a:endParaRPr lang="en-US" sz="2000" dirty="0"/>
          </a:p>
          <a:p>
            <a:r>
              <a:rPr lang="ka-GE" sz="2000" dirty="0"/>
              <a:t>დახატე ორი </a:t>
            </a:r>
            <a:r>
              <a:rPr lang="ka-GE" sz="2000" b="1" dirty="0"/>
              <a:t>ფერწერული</a:t>
            </a:r>
            <a:r>
              <a:rPr lang="ka-GE" sz="2000" dirty="0"/>
              <a:t> ნახატი.</a:t>
            </a:r>
            <a:endParaRPr lang="en-US" sz="2000" dirty="0"/>
          </a:p>
          <a:p>
            <a:r>
              <a:rPr lang="ka-GE" sz="2000" dirty="0"/>
              <a:t>პირველი- </a:t>
            </a:r>
            <a:r>
              <a:rPr lang="ka-GE" sz="2000" b="1" dirty="0"/>
              <a:t> პეიზაჟი</a:t>
            </a:r>
            <a:r>
              <a:rPr lang="ka-GE" sz="2000" dirty="0"/>
              <a:t> სადაც ასახული იქნება მყუდრო და მშვიდი გარემო; </a:t>
            </a:r>
            <a:endParaRPr lang="en-US" sz="2000" dirty="0"/>
          </a:p>
          <a:p>
            <a:r>
              <a:rPr lang="ka-GE" sz="2000" dirty="0"/>
              <a:t> მეორე</a:t>
            </a:r>
            <a:r>
              <a:rPr lang="ka-GE" sz="2000" b="1" dirty="0"/>
              <a:t>-ისტორიული ჟანრის </a:t>
            </a:r>
            <a:r>
              <a:rPr lang="ka-GE" sz="2000" dirty="0"/>
              <a:t>ფრწერული ნამუშევარი </a:t>
            </a:r>
            <a:r>
              <a:rPr lang="ka-GE" sz="2000" b="1" dirty="0"/>
              <a:t>ომის თემაზე</a:t>
            </a:r>
            <a:r>
              <a:rPr lang="ka-GE" sz="2000" dirty="0"/>
              <a:t>, სადაც გამოხატული იქნება შენი დამოკიდებულება ომის მიმართ.</a:t>
            </a:r>
          </a:p>
          <a:p>
            <a:r>
              <a:rPr lang="ka-GE" sz="2000" dirty="0"/>
              <a:t>ნამუშევრების შექმნისას გამოიყენე </a:t>
            </a:r>
            <a:r>
              <a:rPr lang="ka-GE" sz="2000" b="1" dirty="0"/>
              <a:t>ფორმები</a:t>
            </a:r>
            <a:r>
              <a:rPr lang="ka-GE" sz="2000" dirty="0"/>
              <a:t> ბრტყელი, მოცულობითი, მარტივი გეომეტრიული, ბუნებაში არსებული</a:t>
            </a:r>
            <a:r>
              <a:rPr lang="ka-GE" sz="2000" b="1" dirty="0"/>
              <a:t>.</a:t>
            </a:r>
          </a:p>
          <a:p>
            <a:r>
              <a:rPr lang="ka-GE" sz="2000" dirty="0"/>
              <a:t>კომოზიცია შესაძლოა იყოს  როგორც  </a:t>
            </a:r>
            <a:r>
              <a:rPr lang="ka-GE" sz="2000" b="1" dirty="0"/>
              <a:t>დინამიკური</a:t>
            </a:r>
            <a:r>
              <a:rPr lang="ka-GE" sz="2000" dirty="0"/>
              <a:t> ასევე  </a:t>
            </a:r>
            <a:r>
              <a:rPr lang="ka-GE" sz="2000" b="1" dirty="0"/>
              <a:t>სტატიკური. </a:t>
            </a:r>
            <a:r>
              <a:rPr lang="ka-GE" sz="2000" dirty="0"/>
              <a:t>ეცადე ნამუშევრების შექმნისას დაიცვა  გამოსახულებებს შორის </a:t>
            </a:r>
            <a:r>
              <a:rPr lang="ka-GE" sz="2000" b="1" dirty="0"/>
              <a:t>თანაფარდობა.</a:t>
            </a:r>
            <a:r>
              <a:rPr lang="ka-GE" sz="2000" dirty="0"/>
              <a:t>  </a:t>
            </a:r>
            <a:endParaRPr lang="en-US" sz="2000" b="1" dirty="0"/>
          </a:p>
          <a:p>
            <a:r>
              <a:rPr lang="ka-GE" sz="2000" dirty="0"/>
              <a:t>პეიზაჟის ხატვისას  გამოიყენე თბილი და ცივი </a:t>
            </a:r>
            <a:r>
              <a:rPr lang="ka-GE" sz="2000" b="1" dirty="0"/>
              <a:t>ფერები</a:t>
            </a:r>
            <a:r>
              <a:rPr lang="ka-GE" sz="2000" dirty="0"/>
              <a:t>,  ნახევარტონები, შესაბამისი </a:t>
            </a:r>
            <a:r>
              <a:rPr lang="ka-GE" sz="2000" b="1" dirty="0"/>
              <a:t>კომპოზიცია</a:t>
            </a:r>
            <a:r>
              <a:rPr lang="ka-GE" sz="2000" dirty="0"/>
              <a:t> და</a:t>
            </a:r>
            <a:r>
              <a:rPr lang="ka-GE" sz="2000" b="1" dirty="0"/>
              <a:t> </a:t>
            </a:r>
            <a:r>
              <a:rPr lang="ka-GE" sz="2000" dirty="0"/>
              <a:t>შექმნი მშვიდი განწყობა.       </a:t>
            </a:r>
            <a:endParaRPr lang="en-US" sz="2000" dirty="0"/>
          </a:p>
          <a:p>
            <a:r>
              <a:rPr lang="ka-GE" sz="2000" dirty="0"/>
              <a:t>ომის თემაზე ნამუშევარის შექმენისას კი- მკვეთრი და </a:t>
            </a:r>
            <a:r>
              <a:rPr lang="ka-GE" sz="2000" b="1" dirty="0"/>
              <a:t>კონტრასტული ფერები</a:t>
            </a:r>
            <a:r>
              <a:rPr lang="ka-GE" sz="2000" dirty="0"/>
              <a:t> გამოიყენე, რათა   გაამძაფრო ემოცია და გამოხატო შენი დამოკოდებილება ომით გამოწვეული შედეგების მიმართ.</a:t>
            </a:r>
            <a:endParaRPr lang="en-US" sz="2000" dirty="0"/>
          </a:p>
          <a:p>
            <a:r>
              <a:rPr lang="ka-GE" sz="2000" b="1" dirty="0"/>
              <a:t>ციფრული კოლაჟის </a:t>
            </a:r>
            <a:r>
              <a:rPr lang="ka-GE" sz="2000" dirty="0"/>
              <a:t>შესაქმნელად, მეორე ნამუშევრიდან ამოჭერი  ომის საწინააღმდეგო დეტალი  და ჩასვი პეიზაჟში, ისე რომ აქციო ერთ ნამუშევრად და პეიზაჟმა შეიცვალოს შინაარსი. </a:t>
            </a:r>
            <a:endParaRPr lang="en-US" sz="2000" dirty="0"/>
          </a:p>
        </p:txBody>
      </p:sp>
    </p:spTree>
    <p:extLst>
      <p:ext uri="{BB962C8B-B14F-4D97-AF65-F5344CB8AC3E}">
        <p14:creationId xmlns:p14="http://schemas.microsoft.com/office/powerpoint/2010/main" val="26467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dirty="0"/>
              <a:t>პრეზენტაციის წარდგენისას  იმსჯელე და ისაუბრე:</a:t>
            </a:r>
            <a:br>
              <a:rPr lang="en-US" dirty="0"/>
            </a:br>
            <a:endParaRPr lang="en-US" dirty="0"/>
          </a:p>
        </p:txBody>
      </p:sp>
      <p:sp>
        <p:nvSpPr>
          <p:cNvPr id="3" name="Content Placeholder 2"/>
          <p:cNvSpPr>
            <a:spLocks noGrp="1"/>
          </p:cNvSpPr>
          <p:nvPr>
            <p:ph idx="1"/>
          </p:nvPr>
        </p:nvSpPr>
        <p:spPr>
          <a:xfrm>
            <a:off x="838200" y="1124262"/>
            <a:ext cx="10515600" cy="5733737"/>
          </a:xfrm>
        </p:spPr>
        <p:txBody>
          <a:bodyPr>
            <a:normAutofit/>
          </a:bodyPr>
          <a:lstStyle/>
          <a:p>
            <a:pPr marL="0" indent="0">
              <a:buNone/>
            </a:pPr>
            <a:endParaRPr lang="en-US" dirty="0"/>
          </a:p>
          <a:p>
            <a:r>
              <a:rPr lang="ka-GE" dirty="0"/>
              <a:t>შეიცვალა თუ არა პეიზაჟის შინაარსი და განწყობა ციფრული სამუშაოს ჩატარების შემდეგ?</a:t>
            </a:r>
            <a:endParaRPr lang="en-US" dirty="0"/>
          </a:p>
          <a:p>
            <a:r>
              <a:rPr lang="ka-GE" dirty="0"/>
              <a:t> რა აზრს გამოხატავს, რა გრძნობას აღძრავს ნამუშევარი შენში?.</a:t>
            </a:r>
            <a:endParaRPr lang="en-US" dirty="0"/>
          </a:p>
          <a:p>
            <a:r>
              <a:rPr lang="ka-GE" dirty="0"/>
              <a:t>ომის თემაზე შექმნილ  ნამუშევარში როგორი დამოკიდებულება გამოხატე ომის და მისი შედეგების მიმართ?</a:t>
            </a:r>
            <a:endParaRPr lang="en-US" dirty="0"/>
          </a:p>
          <a:p>
            <a:r>
              <a:rPr lang="ka-GE" dirty="0"/>
              <a:t> რა მხატვრულ-გამომსახველობითი ხერხები და საშუალებები გამოიყენე ორივე ნამუშევარში განწყობილების გამოსახატავად?</a:t>
            </a:r>
            <a:endParaRPr lang="en-US" dirty="0"/>
          </a:p>
          <a:p>
            <a:r>
              <a:rPr lang="ka-GE" dirty="0"/>
              <a:t> იმსჯელე ციფრული სამუშაოს შესრულებამ რა შეცვალა შენს ნამუშევარში და რისი თქმა გსურდა ამით?</a:t>
            </a:r>
          </a:p>
          <a:p>
            <a:endParaRPr lang="en-US" dirty="0"/>
          </a:p>
          <a:p>
            <a:endParaRPr lang="ka-GE" dirty="0"/>
          </a:p>
          <a:p>
            <a:pPr marL="0" indent="0">
              <a:buNone/>
            </a:pPr>
            <a:endParaRPr lang="en-US" dirty="0"/>
          </a:p>
          <a:p>
            <a:endParaRPr lang="en-US" dirty="0"/>
          </a:p>
        </p:txBody>
      </p:sp>
    </p:spTree>
    <p:extLst>
      <p:ext uri="{BB962C8B-B14F-4D97-AF65-F5344CB8AC3E}">
        <p14:creationId xmlns:p14="http://schemas.microsoft.com/office/powerpoint/2010/main" val="1578569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883"/>
            <a:ext cx="10515600" cy="779488"/>
          </a:xfrm>
        </p:spPr>
        <p:txBody>
          <a:bodyPr>
            <a:noAutofit/>
          </a:bodyPr>
          <a:lstStyle/>
          <a:p>
            <a:r>
              <a:rPr lang="ka-GE" sz="2800" b="1" dirty="0"/>
              <a:t>ეტაპები კომპლექსური დავალების დასამუშავებლად.</a:t>
            </a:r>
            <a:br>
              <a:rPr lang="en-US" sz="2800" dirty="0"/>
            </a:br>
            <a:endParaRPr lang="en-US" sz="2800" dirty="0"/>
          </a:p>
        </p:txBody>
      </p:sp>
      <p:sp>
        <p:nvSpPr>
          <p:cNvPr id="3" name="Content Placeholder 2"/>
          <p:cNvSpPr>
            <a:spLocks noGrp="1"/>
          </p:cNvSpPr>
          <p:nvPr>
            <p:ph idx="1"/>
          </p:nvPr>
        </p:nvSpPr>
        <p:spPr>
          <a:xfrm>
            <a:off x="838200" y="1069382"/>
            <a:ext cx="10515600" cy="5331417"/>
          </a:xfrm>
        </p:spPr>
        <p:txBody>
          <a:bodyPr>
            <a:normAutofit fontScale="70000" lnSpcReduction="20000"/>
          </a:bodyPr>
          <a:lstStyle/>
          <a:p>
            <a:r>
              <a:rPr lang="ka-GE" dirty="0"/>
              <a:t>რას ასახავს ისტორიული ჟანრი? </a:t>
            </a:r>
          </a:p>
          <a:p>
            <a:r>
              <a:rPr lang="ka-GE" dirty="0"/>
              <a:t>რას ასახავს ბატალური ჟანრი?</a:t>
            </a:r>
          </a:p>
          <a:p>
            <a:r>
              <a:rPr lang="ka-GE" dirty="0"/>
              <a:t>რა მხატვრულ ხერხებს და ელემენტებს იყენებდნენ  ცნობილი მხატვრები </a:t>
            </a:r>
            <a:r>
              <a:rPr lang="ka-GE" u="sng" dirty="0">
                <a:hlinkClick r:id="rId3"/>
              </a:rPr>
              <a:t>პეიზაჟი</a:t>
            </a:r>
            <a:r>
              <a:rPr lang="ka-GE" u="sng" dirty="0"/>
              <a:t>ს</a:t>
            </a:r>
            <a:r>
              <a:rPr lang="ka-GE" dirty="0"/>
              <a:t> შესაქმნელად?</a:t>
            </a:r>
          </a:p>
          <a:p>
            <a:r>
              <a:rPr lang="ka-GE" dirty="0"/>
              <a:t>ფერების საშუალებთ რამდენად შესაძლებელია განწყობის და ამინდის გადმოცემა პეიზაჟში?</a:t>
            </a:r>
          </a:p>
          <a:p>
            <a:r>
              <a:rPr lang="ka-GE" dirty="0"/>
              <a:t>რა მხარვრული ხერხებითა და საშუალებებით გამოხატავენ ომის მიმართ პროტესტს თანამედროვე მხატვრები?</a:t>
            </a:r>
          </a:p>
          <a:p>
            <a:r>
              <a:rPr lang="ka-GE" dirty="0"/>
              <a:t>რა ხერხებით გვიჩვენებს ხელოვნება საზოგადოების სტკივარს? </a:t>
            </a:r>
          </a:p>
          <a:p>
            <a:endParaRPr lang="ka-GE" dirty="0"/>
          </a:p>
          <a:p>
            <a:r>
              <a:rPr lang="ka-GE" dirty="0"/>
              <a:t>რამდენად შესაძლებელია მხატვარმა ან ფოტოხელოვანმა საკუთარი დამოკიდებულება გადმოსცეს ომის შესახებ  ნახატით ან ფოტომასალით?</a:t>
            </a:r>
          </a:p>
          <a:p>
            <a:r>
              <a:rPr lang="ka-GE" u="sng" dirty="0">
                <a:hlinkClick r:id="rId4"/>
              </a:rPr>
              <a:t>ბატალური ფერწერა</a:t>
            </a:r>
            <a:endParaRPr lang="en-US" dirty="0"/>
          </a:p>
          <a:p>
            <a:r>
              <a:rPr lang="ka-GE" u="sng" dirty="0">
                <a:hlinkClick r:id="rId5"/>
              </a:rPr>
              <a:t>ფოტოხელოვნება</a:t>
            </a:r>
            <a:endParaRPr lang="en-US" dirty="0"/>
          </a:p>
          <a:p>
            <a:r>
              <a:rPr lang="ka-GE" dirty="0"/>
              <a:t> ომის თემაზე შექმნილი ნამუშევიდან ამოღებულმა და სხვა ჟანრის ნამუშევარში ჩასმულმა ერთმა დეტალმა შეიძლება თუ არა შეცვალოს მთლიანად ნამუშევრის შინაარსი?</a:t>
            </a:r>
          </a:p>
          <a:p>
            <a:endParaRPr lang="ka-GE" dirty="0"/>
          </a:p>
          <a:p>
            <a:endParaRPr lang="ka-GE" dirty="0"/>
          </a:p>
        </p:txBody>
      </p:sp>
    </p:spTree>
    <p:extLst>
      <p:ext uri="{BB962C8B-B14F-4D97-AF65-F5344CB8AC3E}">
        <p14:creationId xmlns:p14="http://schemas.microsoft.com/office/powerpoint/2010/main" val="812811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640643" y="365124"/>
            <a:ext cx="5551357" cy="5678895"/>
          </a:xfr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60393"/>
            <a:ext cx="5334388" cy="5678896"/>
          </a:xfrm>
          <a:prstGeom prst="rect">
            <a:avLst/>
          </a:prstGeom>
        </p:spPr>
        <p:style>
          <a:lnRef idx="2">
            <a:schemeClr val="accent6">
              <a:shade val="50000"/>
            </a:schemeClr>
          </a:lnRef>
          <a:fillRef idx="1">
            <a:schemeClr val="accent6"/>
          </a:fillRef>
          <a:effectRef idx="0">
            <a:schemeClr val="accent6"/>
          </a:effectRef>
          <a:fontRef idx="minor">
            <a:schemeClr val="lt1"/>
          </a:fontRef>
        </p:style>
      </p:pic>
    </p:spTree>
    <p:extLst>
      <p:ext uri="{BB962C8B-B14F-4D97-AF65-F5344CB8AC3E}">
        <p14:creationId xmlns:p14="http://schemas.microsoft.com/office/powerpoint/2010/main" val="3366546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2258</TotalTime>
  <Words>1219</Words>
  <Application>Microsoft Office PowerPoint</Application>
  <PresentationFormat>Widescreen</PresentationFormat>
  <Paragraphs>132</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Sylfaen</vt:lpstr>
      <vt:lpstr>Office Theme</vt:lpstr>
      <vt:lpstr>  სსიპ  წეროვნის  N3 საჯარო  სკოლის  სახვითი  და გამოყენებითი ხელოვნების მასწავლებლის ლეილა ოვაშვილის პრეზენტაცია  </vt:lpstr>
      <vt:lpstr>PowerPoint Presentation</vt:lpstr>
      <vt:lpstr>თემასთან დაკავშირებული მკვიდრი წარმოდგენები:  </vt:lpstr>
      <vt:lpstr>თემასთან დაკავშირებული საკვანძო შეკითხვები:</vt:lpstr>
      <vt:lpstr>საკითხი/ქვეცნებები: </vt:lpstr>
      <vt:lpstr>კომპლექსური დავალების პირობა:</vt:lpstr>
      <vt:lpstr>პრეზენტაციის წარდგენისას  იმსჯელე და ისაუბრე: </vt:lpstr>
      <vt:lpstr>ეტაპები კომპლექსური დავალების დასამუშავებლად. </vt:lpstr>
      <vt:lpstr>PowerPoint Presentation</vt:lpstr>
      <vt:lpstr>PowerPoint Presentation</vt:lpstr>
      <vt:lpstr>PowerPoint Presentation</vt:lpstr>
      <vt:lpstr>PowerPoint Presentation</vt:lpstr>
      <vt:lpstr>PowerPoint Presentation</vt:lpstr>
      <vt:lpstr>მიმართებითი დონე მოსწავლეს ესმის განსახილველი საკითხის არსი; ხედავს ურთიერთმიმართებებს საკითხთან დაკავშირებულ არსებით სტრუქტურულ ერთეულებს შორის.</vt:lpstr>
      <vt:lpstr>PowerPoint Presentation</vt:lpstr>
      <vt:lpstr>PowerPoint Presentation</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სსიპ  წეროვნის  N3 საჯარო  სკოლის  სახვითი  და გამოყენებითი ხელოვნების ,მასწავლებლის ლეილა ოვაშვლის პრეზენტაცია  </dc:title>
  <dc:creator>PC</dc:creator>
  <cp:lastModifiedBy>User</cp:lastModifiedBy>
  <cp:revision>63</cp:revision>
  <dcterms:created xsi:type="dcterms:W3CDTF">2021-01-11T14:42:39Z</dcterms:created>
  <dcterms:modified xsi:type="dcterms:W3CDTF">2021-01-15T21:25:07Z</dcterms:modified>
</cp:coreProperties>
</file>