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25570-915D-42BB-9518-EB3A46CF838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D59-0817-45FB-83C7-34AB0778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7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Тбилисская публичная школа №37</a:t>
            </a:r>
            <a:endParaRPr lang="ru-RU" sz="32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C:\Users\User\Downloads\FB_IMG_1606071788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066800"/>
            <a:ext cx="3012174" cy="20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953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Sylfaen" panose="010A0502050306030303" pitchFamily="18" charset="0"/>
              </a:rPr>
              <a:t>Салакаия</a:t>
            </a:r>
            <a:r>
              <a:rPr lang="ru-RU" sz="2000" dirty="0" smtClean="0">
                <a:latin typeface="Sylfaen" panose="010A0502050306030303" pitchFamily="18" charset="0"/>
              </a:rPr>
              <a:t>  </a:t>
            </a:r>
            <a:r>
              <a:rPr lang="ru-RU" sz="2000" dirty="0" smtClean="0">
                <a:latin typeface="Sylfaen" panose="010A0502050306030303" pitchFamily="18" charset="0"/>
              </a:rPr>
              <a:t>Лука                        3 «б» класс</a:t>
            </a:r>
            <a:endParaRPr lang="ru-RU" sz="2000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86200"/>
            <a:ext cx="877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Право ребёнка на образование</a:t>
            </a:r>
            <a:endParaRPr lang="ru-RU" sz="3200" dirty="0">
              <a:latin typeface="Sylfaen" panose="010A05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877" y="6031468"/>
            <a:ext cx="877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ylfaen" panose="010A0502050306030303" pitchFamily="18" charset="0"/>
              </a:rPr>
              <a:t>Тбилиси</a:t>
            </a:r>
          </a:p>
          <a:p>
            <a:pPr algn="ctr"/>
            <a:r>
              <a:rPr lang="ru-RU" sz="1400" dirty="0" smtClean="0">
                <a:latin typeface="Sylfaen" panose="010A0502050306030303" pitchFamily="18" charset="0"/>
              </a:rPr>
              <a:t>2020</a:t>
            </a:r>
            <a:endParaRPr lang="ru-RU" sz="1400" dirty="0">
              <a:latin typeface="Sylfaen" panose="010A05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00400"/>
            <a:ext cx="877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Я и общество</a:t>
            </a:r>
            <a:endParaRPr lang="ru-RU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1302603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ylfaen" panose="010A0502050306030303" pitchFamily="18" charset="0"/>
              </a:rPr>
              <a:t>	Есть ли права у нас</a:t>
            </a:r>
            <a:r>
              <a:rPr lang="ka-GE" sz="2000" dirty="0" smtClean="0">
                <a:latin typeface="Sylfaen" panose="010A0502050306030303" pitchFamily="18" charset="0"/>
              </a:rPr>
              <a:t>,</a:t>
            </a:r>
            <a:r>
              <a:rPr lang="ru-RU" sz="2000" dirty="0" smtClean="0">
                <a:latin typeface="Sylfaen" panose="010A0502050306030303" pitchFamily="18" charset="0"/>
              </a:rPr>
              <a:t> у детей? Существуют ли документы,   где прописаны права ребёнка? </a:t>
            </a:r>
            <a:endParaRPr lang="ru-RU" sz="2000" dirty="0">
              <a:latin typeface="Sylfaen" panose="010A05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77472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Я ребёнок. У меня есть права!</a:t>
            </a:r>
            <a:endParaRPr lang="ru-RU" sz="3200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609600"/>
            <a:ext cx="89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ylfaen" panose="010A0502050306030303" pitchFamily="18" charset="0"/>
              </a:rPr>
              <a:t>(Ребёнком признаётся каждый человек до 18 лет).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471678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ylfaen" panose="010A0502050306030303" pitchFamily="18" charset="0"/>
              </a:rPr>
              <a:t>	Да, такой </a:t>
            </a:r>
            <a:r>
              <a:rPr lang="ru-RU" sz="2000" dirty="0">
                <a:latin typeface="Sylfaen" panose="010A0502050306030303" pitchFamily="18" charset="0"/>
              </a:rPr>
              <a:t>документ</a:t>
            </a:r>
            <a:r>
              <a:rPr lang="ru-RU" sz="2000" dirty="0" smtClean="0">
                <a:latin typeface="Sylfaen" panose="010A0502050306030303" pitchFamily="18" charset="0"/>
              </a:rPr>
              <a:t> существует. Это Конвенция о правах ребёнка. Она была принята 20 ноября 1989 года. Это главный документ международного права, касающийся детей. </a:t>
            </a:r>
          </a:p>
          <a:p>
            <a:pPr algn="just"/>
            <a:r>
              <a:rPr lang="ru-RU" sz="2000" dirty="0" smtClean="0">
                <a:latin typeface="Sylfaen" panose="010A0502050306030303" pitchFamily="18" charset="0"/>
              </a:rPr>
              <a:t>	Ежегодно </a:t>
            </a:r>
            <a:r>
              <a:rPr lang="ru-RU" sz="2000" dirty="0">
                <a:latin typeface="Sylfaen" panose="010A0502050306030303" pitchFamily="18" charset="0"/>
              </a:rPr>
              <a:t>20 ноября </a:t>
            </a:r>
            <a:r>
              <a:rPr lang="ru-RU" sz="2000" dirty="0" smtClean="0">
                <a:latin typeface="Sylfaen" panose="010A0502050306030303" pitchFamily="18" charset="0"/>
              </a:rPr>
              <a:t>отмечается Всемирный День прав детей. </a:t>
            </a:r>
          </a:p>
          <a:p>
            <a:pPr algn="just"/>
            <a:r>
              <a:rPr lang="ru-RU" sz="2000" dirty="0">
                <a:latin typeface="Sylfaen" panose="010A0502050306030303" pitchFamily="18" charset="0"/>
              </a:rPr>
              <a:t>	</a:t>
            </a:r>
            <a:r>
              <a:rPr lang="ru-RU" sz="2000" dirty="0" smtClean="0">
                <a:latin typeface="Sylfaen" panose="010A0502050306030303" pitchFamily="18" charset="0"/>
              </a:rPr>
              <a:t>Грузия присоединилась к Конвенции </a:t>
            </a:r>
            <a:r>
              <a:rPr lang="ru-RU" sz="2000" dirty="0">
                <a:latin typeface="Sylfaen" panose="010A0502050306030303" pitchFamily="18" charset="0"/>
              </a:rPr>
              <a:t>о правах </a:t>
            </a:r>
            <a:r>
              <a:rPr lang="ru-RU" sz="2000" dirty="0" smtClean="0">
                <a:latin typeface="Sylfaen" panose="010A0502050306030303" pitchFamily="18" charset="0"/>
              </a:rPr>
              <a:t>ребёнка в 1994 году.</a:t>
            </a:r>
            <a:endParaRPr lang="ru-RU" sz="2000" dirty="0">
              <a:latin typeface="Sylfaen" panose="010A0502050306030303" pitchFamily="18" charset="0"/>
            </a:endParaRPr>
          </a:p>
        </p:txBody>
      </p:sp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524252"/>
            <a:ext cx="3428998" cy="25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154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984740"/>
            <a:ext cx="3428997" cy="24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7472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Право ребёнка на образование.</a:t>
            </a:r>
            <a:endParaRPr lang="ru-RU" sz="3200" dirty="0">
              <a:latin typeface="Sylfaen" panose="010A05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914400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ylfaen" panose="010A0502050306030303" pitchFamily="18" charset="0"/>
              </a:rPr>
              <a:t>	</a:t>
            </a:r>
            <a:r>
              <a:rPr lang="ru-RU" sz="2000" dirty="0">
                <a:latin typeface="Sylfaen" panose="010A0502050306030303" pitchFamily="18" charset="0"/>
              </a:rPr>
              <a:t> </a:t>
            </a:r>
            <a:r>
              <a:rPr lang="ka-GE" sz="2000" dirty="0">
                <a:latin typeface="Sylfaen" panose="010A0502050306030303" pitchFamily="18" charset="0"/>
              </a:rPr>
              <a:t>„</a:t>
            </a:r>
            <a:r>
              <a:rPr lang="ru-RU" sz="2000" dirty="0" smtClean="0">
                <a:latin typeface="Sylfaen" panose="010A0502050306030303" pitchFamily="18" charset="0"/>
              </a:rPr>
              <a:t>Право </a:t>
            </a:r>
            <a:r>
              <a:rPr lang="ru-RU" sz="2000" dirty="0">
                <a:latin typeface="Sylfaen" panose="010A0502050306030303" pitchFamily="18" charset="0"/>
              </a:rPr>
              <a:t>ребёнка на </a:t>
            </a:r>
            <a:r>
              <a:rPr lang="ru-RU" sz="2000" dirty="0" smtClean="0">
                <a:latin typeface="Sylfaen" panose="010A0502050306030303" pitchFamily="18" charset="0"/>
              </a:rPr>
              <a:t>образование</a:t>
            </a:r>
            <a:r>
              <a:rPr lang="ka-GE" sz="2000" dirty="0" smtClean="0">
                <a:latin typeface="Sylfaen" panose="010A0502050306030303" pitchFamily="18" charset="0"/>
              </a:rPr>
              <a:t>“</a:t>
            </a:r>
            <a:r>
              <a:rPr lang="ru-RU" sz="2000" dirty="0" smtClean="0">
                <a:latin typeface="Sylfaen" panose="010A0502050306030303" pitchFamily="18" charset="0"/>
              </a:rPr>
              <a:t> значит, что в стране, которая подписала Конвенцию, должны быть созданы условия для бесплатного образования. </a:t>
            </a:r>
          </a:p>
          <a:p>
            <a:pPr algn="just"/>
            <a:r>
              <a:rPr lang="ru-RU" sz="2000" dirty="0">
                <a:latin typeface="Sylfaen" panose="010A0502050306030303" pitchFamily="18" charset="0"/>
              </a:rPr>
              <a:t>	</a:t>
            </a:r>
            <a:r>
              <a:rPr lang="ru-RU" sz="2000" dirty="0" smtClean="0">
                <a:latin typeface="Sylfaen" panose="010A0502050306030303" pitchFamily="18" charset="0"/>
              </a:rPr>
              <a:t>Дети должны иметь возможность учиться. Для этого необходимы школы, в школах оборудованные классы, в классах </a:t>
            </a:r>
            <a:r>
              <a:rPr lang="ru-RU" sz="2000" dirty="0">
                <a:latin typeface="Sylfaen" panose="010A0502050306030303" pitchFamily="18" charset="0"/>
              </a:rPr>
              <a:t>должны быть </a:t>
            </a:r>
            <a:r>
              <a:rPr lang="ru-RU" sz="2000" dirty="0" smtClean="0">
                <a:latin typeface="Sylfaen" panose="010A0502050306030303" pitchFamily="18" charset="0"/>
              </a:rPr>
              <a:t>парты, стулья, доски, мел, учебники, тетради и многое другое. Чтобы обеспечить право детей </a:t>
            </a:r>
            <a:r>
              <a:rPr lang="ru-RU" sz="2000" dirty="0">
                <a:latin typeface="Sylfaen" panose="010A0502050306030303" pitchFamily="18" charset="0"/>
              </a:rPr>
              <a:t>на </a:t>
            </a:r>
            <a:r>
              <a:rPr lang="ru-RU" sz="2000" dirty="0" smtClean="0">
                <a:latin typeface="Sylfaen" panose="010A0502050306030303" pitchFamily="18" charset="0"/>
              </a:rPr>
              <a:t>образование, школа должна помочь ребёнку развивать свои способности, таланты, давать знания, которые помогут ему подготовиться к самостоятельной жизни. </a:t>
            </a:r>
            <a:endParaRPr lang="ru-RU" sz="2000" dirty="0">
              <a:latin typeface="Sylfaen" panose="010A0502050306030303" pitchFamily="18" charset="0"/>
            </a:endParaRPr>
          </a:p>
        </p:txBody>
      </p:sp>
      <p:pic>
        <p:nvPicPr>
          <p:cNvPr id="3074" name="Picture 2" descr="C:\Users\User\Desktop\img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2" y="3562211"/>
            <a:ext cx="3448538" cy="32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7472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ylfaen" panose="010A0502050306030303" pitchFamily="18" charset="0"/>
              </a:rPr>
              <a:t>Знай свои права!</a:t>
            </a:r>
            <a:endParaRPr lang="ru-RU" sz="3200" dirty="0">
              <a:latin typeface="Sylfaen" panose="010A05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9144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ylfaen" panose="010A0502050306030303" pitchFamily="18" charset="0"/>
              </a:rPr>
              <a:t>	</a:t>
            </a:r>
            <a:r>
              <a:rPr lang="ru-RU" sz="2000" dirty="0">
                <a:latin typeface="Sylfaen" panose="010A0502050306030303" pitchFamily="18" charset="0"/>
              </a:rPr>
              <a:t> </a:t>
            </a:r>
            <a:r>
              <a:rPr lang="ru-RU" sz="2000" dirty="0" smtClean="0">
                <a:latin typeface="Sylfaen" panose="010A0502050306030303" pitchFamily="18" charset="0"/>
              </a:rPr>
              <a:t>Именно это </a:t>
            </a:r>
            <a:r>
              <a:rPr lang="ru-RU" sz="2000" dirty="0" smtClean="0">
                <a:latin typeface="Sylfaen" panose="010A0502050306030303" pitchFamily="18" charset="0"/>
              </a:rPr>
              <a:t>право-право </a:t>
            </a:r>
            <a:r>
              <a:rPr lang="ru-RU" sz="2000" dirty="0" smtClean="0">
                <a:latin typeface="Sylfaen" panose="010A0502050306030303" pitchFamily="18" charset="0"/>
              </a:rPr>
              <a:t>на </a:t>
            </a:r>
            <a:r>
              <a:rPr lang="ru-RU" sz="2000" dirty="0" smtClean="0">
                <a:latin typeface="Sylfaen" panose="010A0502050306030303" pitchFamily="18" charset="0"/>
              </a:rPr>
              <a:t>образование-позволило </a:t>
            </a:r>
            <a:r>
              <a:rPr lang="ru-RU" sz="2000" dirty="0" smtClean="0">
                <a:latin typeface="Sylfaen" panose="010A0502050306030303" pitchFamily="18" charset="0"/>
              </a:rPr>
              <a:t>нам </a:t>
            </a:r>
            <a:r>
              <a:rPr lang="ru-RU" sz="2000" dirty="0" smtClean="0">
                <a:latin typeface="Sylfaen" panose="010A0502050306030303" pitchFamily="18" charset="0"/>
              </a:rPr>
              <a:t>детям познакомиться </a:t>
            </a:r>
            <a:r>
              <a:rPr lang="ru-RU" sz="2000" dirty="0" smtClean="0">
                <a:latin typeface="Sylfaen" panose="010A0502050306030303" pitchFamily="18" charset="0"/>
              </a:rPr>
              <a:t>с правами ребёнка. </a:t>
            </a:r>
          </a:p>
          <a:p>
            <a:pPr algn="just"/>
            <a:r>
              <a:rPr lang="ru-RU" sz="2000" dirty="0">
                <a:latin typeface="Sylfaen" panose="010A0502050306030303" pitchFamily="18" charset="0"/>
              </a:rPr>
              <a:t>	</a:t>
            </a:r>
            <a:r>
              <a:rPr lang="ru-RU" sz="2000" dirty="0" smtClean="0">
                <a:latin typeface="Sylfaen" panose="010A0502050306030303" pitchFamily="18" charset="0"/>
              </a:rPr>
              <a:t>Книги помогут нам лучше понять эти права. Читайте книги, в них вы найдёте полезные советы, в том числе о том, как защитить свои права!</a:t>
            </a:r>
            <a:endParaRPr lang="ru-RU" sz="2000" dirty="0"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User\Desktop\2016-04-28_14-20-04_601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37492"/>
            <a:ext cx="3555571" cy="44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brazovanie-emblema-768x4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29001"/>
            <a:ext cx="54471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47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Sylfaen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LUKA</cp:lastModifiedBy>
  <cp:revision>91</cp:revision>
  <dcterms:created xsi:type="dcterms:W3CDTF">2006-08-16T00:00:00Z</dcterms:created>
  <dcterms:modified xsi:type="dcterms:W3CDTF">2020-11-27T09:42:02Z</dcterms:modified>
</cp:coreProperties>
</file>