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8529" y="0"/>
            <a:ext cx="4602119" cy="6858000"/>
          </a:xfrm>
          <a:prstGeom prst="rect">
            <a:avLst/>
          </a:prstGeom>
        </p:spPr>
      </p:pic>
      <p:sp>
        <p:nvSpPr>
          <p:cNvPr id="5" name="TextBox 4"/>
          <p:cNvSpPr txBox="1"/>
          <p:nvPr/>
        </p:nvSpPr>
        <p:spPr>
          <a:xfrm>
            <a:off x="7988680" y="-448985"/>
            <a:ext cx="3515932" cy="7755969"/>
          </a:xfrm>
          <a:prstGeom prst="rect">
            <a:avLst/>
          </a:prstGeom>
          <a:noFill/>
        </p:spPr>
        <p:txBody>
          <a:bodyPr wrap="square" rtlCol="0">
            <a:spAutoFit/>
          </a:bodyPr>
          <a:lstStyle/>
          <a:p>
            <a:r>
              <a:rPr lang="ka-GE" sz="6600" dirty="0" smtClean="0"/>
              <a:t>ა</a:t>
            </a:r>
          </a:p>
          <a:p>
            <a:r>
              <a:rPr lang="ka-GE" sz="5400" dirty="0" smtClean="0">
                <a:solidFill>
                  <a:srgbClr val="FF0000"/>
                </a:solidFill>
              </a:rPr>
              <a:t>       ლ</a:t>
            </a:r>
          </a:p>
          <a:p>
            <a:r>
              <a:rPr lang="ka-GE" sz="6000" dirty="0" smtClean="0">
                <a:solidFill>
                  <a:srgbClr val="FF0000"/>
                </a:solidFill>
              </a:rPr>
              <a:t>ბ</a:t>
            </a:r>
          </a:p>
          <a:p>
            <a:r>
              <a:rPr lang="ka-GE" sz="5400" dirty="0" smtClean="0">
                <a:solidFill>
                  <a:srgbClr val="FF0000"/>
                </a:solidFill>
              </a:rPr>
              <a:t>        </a:t>
            </a:r>
            <a:r>
              <a:rPr lang="ka-GE" sz="5400" dirty="0" smtClean="0"/>
              <a:t>ი</a:t>
            </a:r>
          </a:p>
          <a:p>
            <a:r>
              <a:rPr lang="ka-GE" sz="5400" dirty="0" smtClean="0">
                <a:solidFill>
                  <a:srgbClr val="FF0000"/>
                </a:solidFill>
              </a:rPr>
              <a:t>ნ</a:t>
            </a:r>
          </a:p>
          <a:p>
            <a:r>
              <a:rPr lang="ka-GE" sz="4400" dirty="0" smtClean="0">
                <a:solidFill>
                  <a:srgbClr val="FF0000"/>
                </a:solidFill>
              </a:rPr>
              <a:t>        </a:t>
            </a:r>
            <a:r>
              <a:rPr lang="ka-GE" sz="5400" dirty="0" smtClean="0">
                <a:solidFill>
                  <a:srgbClr val="FF0000"/>
                </a:solidFill>
              </a:rPr>
              <a:t>ი</a:t>
            </a:r>
          </a:p>
          <a:p>
            <a:r>
              <a:rPr lang="ka-GE" sz="4400" dirty="0" smtClean="0"/>
              <a:t>ზ</a:t>
            </a:r>
          </a:p>
          <a:p>
            <a:r>
              <a:rPr lang="ka-GE" sz="4400" dirty="0" smtClean="0">
                <a:solidFill>
                  <a:srgbClr val="FF0000"/>
                </a:solidFill>
              </a:rPr>
              <a:t>        </a:t>
            </a:r>
            <a:r>
              <a:rPr lang="ka-GE" sz="4400" dirty="0" smtClean="0"/>
              <a:t> მ</a:t>
            </a:r>
          </a:p>
          <a:p>
            <a:r>
              <a:rPr lang="ka-GE" sz="5400" dirty="0" smtClean="0">
                <a:solidFill>
                  <a:srgbClr val="FF0000"/>
                </a:solidFill>
              </a:rPr>
              <a:t>ი</a:t>
            </a:r>
            <a:endParaRPr lang="en-US" sz="5400" dirty="0">
              <a:solidFill>
                <a:srgbClr val="FF0000"/>
              </a:solidFill>
            </a:endParaRPr>
          </a:p>
        </p:txBody>
      </p:sp>
    </p:spTree>
    <p:extLst>
      <p:ext uri="{BB962C8B-B14F-4D97-AF65-F5344CB8AC3E}">
        <p14:creationId xmlns:p14="http://schemas.microsoft.com/office/powerpoint/2010/main" val="26983237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474" y="342800"/>
            <a:ext cx="6096000" cy="6032421"/>
          </a:xfrm>
          <a:prstGeom prst="rect">
            <a:avLst/>
          </a:prstGeom>
        </p:spPr>
        <p:txBody>
          <a:bodyPr>
            <a:spAutoFit/>
          </a:bodyPr>
          <a:lstStyle/>
          <a:p>
            <a:r>
              <a:rPr lang="ka-GE" sz="3200" dirty="0">
                <a:solidFill>
                  <a:srgbClr val="C00000"/>
                </a:solidFill>
              </a:rPr>
              <a:t>მხედველობა</a:t>
            </a:r>
          </a:p>
          <a:p>
            <a:endParaRPr lang="ka-GE" dirty="0"/>
          </a:p>
          <a:p>
            <a:r>
              <a:rPr lang="ka-GE" sz="2400" dirty="0"/>
              <a:t>მხედველობით ფუნქციასთან დაკავშირებული სიმპტომებია:</a:t>
            </a:r>
          </a:p>
          <a:p>
            <a:r>
              <a:rPr lang="ka-GE" sz="2400" dirty="0"/>
              <a:t>თვალების სწრაფი, უნებლიე მოძრაობები (ნისტაგმი)</a:t>
            </a:r>
          </a:p>
          <a:p>
            <a:r>
              <a:rPr lang="ka-GE" sz="2400" dirty="0"/>
              <a:t>თვალების ერთ ფოკუსზე გაჩერების ან სინქრონული მოძრაობის უნარის დაქვეითება (სტრაბიზმი, სიელმე)</a:t>
            </a:r>
          </a:p>
          <a:p>
            <a:r>
              <a:rPr lang="ka-GE" sz="2400" dirty="0"/>
              <a:t>მძიმე ახლომხედველობა ან შორსმხედველობა</a:t>
            </a:r>
          </a:p>
          <a:p>
            <a:r>
              <a:rPr lang="ka-GE" sz="2400" dirty="0"/>
              <a:t>მომატებული მგრძნობელობა სინათლეზე (ფოტოფობია)</a:t>
            </a:r>
          </a:p>
          <a:p>
            <a:r>
              <a:rPr lang="ka-GE" sz="2400" dirty="0"/>
              <a:t>თვალის გარეთა ზედაპირის ან ბროლის არასწორი ფორმა, რომელიც იწვევს ბუნდოვან ხედვას (</a:t>
            </a:r>
            <a:r>
              <a:rPr lang="ka-GE" sz="2400" dirty="0" smtClean="0"/>
              <a:t>ასტიგმატიზმი)</a:t>
            </a:r>
            <a:endParaRPr lang="en-US" sz="2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896" y="1102654"/>
            <a:ext cx="4319352" cy="4319352"/>
          </a:xfrm>
          <a:prstGeom prst="rect">
            <a:avLst/>
          </a:prstGeom>
        </p:spPr>
      </p:pic>
    </p:spTree>
    <p:extLst>
      <p:ext uri="{BB962C8B-B14F-4D97-AF65-F5344CB8AC3E}">
        <p14:creationId xmlns:p14="http://schemas.microsoft.com/office/powerpoint/2010/main" val="764904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8625" y="0"/>
            <a:ext cx="6096000" cy="6678751"/>
          </a:xfrm>
          <a:prstGeom prst="rect">
            <a:avLst/>
          </a:prstGeom>
        </p:spPr>
        <p:txBody>
          <a:bodyPr>
            <a:spAutoFit/>
          </a:bodyPr>
          <a:lstStyle/>
          <a:p>
            <a:r>
              <a:rPr lang="ka-GE" sz="2800" dirty="0">
                <a:solidFill>
                  <a:srgbClr val="C00000"/>
                </a:solidFill>
              </a:rPr>
              <a:t>როდის მივმართოთ </a:t>
            </a:r>
            <a:r>
              <a:rPr lang="ka-GE" sz="2800" dirty="0" smtClean="0">
                <a:solidFill>
                  <a:srgbClr val="C00000"/>
                </a:solidFill>
              </a:rPr>
              <a:t>ექიმს?</a:t>
            </a:r>
            <a:endParaRPr lang="ka-GE" sz="2800" dirty="0">
              <a:solidFill>
                <a:srgbClr val="C00000"/>
              </a:solidFill>
            </a:endParaRPr>
          </a:p>
          <a:p>
            <a:endParaRPr lang="ka-GE" sz="2000" dirty="0"/>
          </a:p>
          <a:p>
            <a:r>
              <a:rPr lang="ka-GE" sz="2000" dirty="0"/>
              <a:t>თუ თქვენს ბავშვს აქვს პიგმენტის ნაკლებობა დაბადებისას, რომელიც გამოიხატება კანზე, თმაზე, წარბებსა და წამწამებზე, ექიმი ჩაატარებს თვალის გამოკვლევას. ასეთი პიგმენტური ნაკლებობა ხშირად აღენიშნებათ ალბინიზმით დაავადებულ ჩვილებს.</a:t>
            </a:r>
          </a:p>
          <a:p>
            <a:r>
              <a:rPr lang="ka-GE" sz="2000" dirty="0"/>
              <a:t>ზოგიერთი ახალშობილისთვის, ალბინიზმის პირველი ნიშანი თვალების კოორდინაციის დარღვევაა. ეს 3–4 თვის ასაკში თვალების სწრაფი, უნებლიე მოძრაობებით გამოიხატება (ნისტაგმი). თუ შეამჩნევთ ამ ნიშანს ბავშვში, მიმართეთ ექიმს.</a:t>
            </a:r>
          </a:p>
          <a:p>
            <a:r>
              <a:rPr lang="ka-GE" sz="2000" dirty="0"/>
              <a:t>მიმართეთ ექიმს თუ თქვენს ბავშვს, რომელსაც აქვს ალბინიზმის დიაგნოზი, ხშირად აქვს სისხლდენა ცხვირიდან, მარტივად ჩალურჯდება ან აწუხებს ქრონიკული ინფექციები. ეს ნიშნები შესაძლოა იშვიათი მძიმე გენეტიკური დაავადებების თანმხლები იყოს, როგორიცაა ჰერმანსკი–პუდლაკის ან ჩედიაკ–ჰიგაშის </a:t>
            </a:r>
            <a:r>
              <a:rPr lang="ka-GE" sz="2000" dirty="0" smtClean="0"/>
              <a:t>დაავადებები.</a:t>
            </a: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925" y="386625"/>
            <a:ext cx="5600700" cy="5905500"/>
          </a:xfrm>
          <a:prstGeom prst="rect">
            <a:avLst/>
          </a:prstGeom>
        </p:spPr>
      </p:pic>
    </p:spTree>
    <p:extLst>
      <p:ext uri="{BB962C8B-B14F-4D97-AF65-F5344CB8AC3E}">
        <p14:creationId xmlns:p14="http://schemas.microsoft.com/office/powerpoint/2010/main" val="9271565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214" y="321972"/>
            <a:ext cx="12076090" cy="1107996"/>
          </a:xfrm>
          <a:prstGeom prst="rect">
            <a:avLst/>
          </a:prstGeom>
          <a:noFill/>
        </p:spPr>
        <p:txBody>
          <a:bodyPr wrap="square" rtlCol="0">
            <a:spAutoFit/>
          </a:bodyPr>
          <a:lstStyle/>
          <a:p>
            <a:r>
              <a:rPr lang="ka-GE" sz="6600" dirty="0" smtClean="0">
                <a:solidFill>
                  <a:srgbClr val="C00000"/>
                </a:solidFill>
              </a:rPr>
              <a:t>გმადლობთ ყურადღებისთვის!</a:t>
            </a:r>
            <a:endParaRPr lang="en-US" sz="6600" dirty="0">
              <a:solidFill>
                <a:srgbClr val="C00000"/>
              </a:solidFill>
            </a:endParaRPr>
          </a:p>
        </p:txBody>
      </p:sp>
      <p:sp>
        <p:nvSpPr>
          <p:cNvPr id="3" name="TextBox 2"/>
          <p:cNvSpPr txBox="1"/>
          <p:nvPr/>
        </p:nvSpPr>
        <p:spPr>
          <a:xfrm>
            <a:off x="5743978" y="5112913"/>
            <a:ext cx="10998557" cy="1323439"/>
          </a:xfrm>
          <a:prstGeom prst="rect">
            <a:avLst/>
          </a:prstGeom>
          <a:noFill/>
        </p:spPr>
        <p:txBody>
          <a:bodyPr wrap="square" rtlCol="0">
            <a:spAutoFit/>
          </a:bodyPr>
          <a:lstStyle/>
          <a:p>
            <a:r>
              <a:rPr lang="ka-GE" sz="4000" dirty="0" smtClean="0">
                <a:solidFill>
                  <a:srgbClr val="C00000"/>
                </a:solidFill>
              </a:rPr>
              <a:t>   პროექტის ავტორი:</a:t>
            </a:r>
          </a:p>
          <a:p>
            <a:r>
              <a:rPr lang="ka-GE" sz="4000" dirty="0">
                <a:solidFill>
                  <a:srgbClr val="C00000"/>
                </a:solidFill>
              </a:rPr>
              <a:t> </a:t>
            </a:r>
            <a:r>
              <a:rPr lang="ka-GE" sz="4000" dirty="0" smtClean="0">
                <a:solidFill>
                  <a:srgbClr val="C00000"/>
                </a:solidFill>
              </a:rPr>
              <a:t>                   თამარ აბესაძე</a:t>
            </a:r>
            <a:endParaRPr lang="en-US" sz="4000"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214" y="1562490"/>
            <a:ext cx="5797153" cy="49708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1151" y="1612800"/>
            <a:ext cx="4876800" cy="3248025"/>
          </a:xfrm>
          <a:prstGeom prst="rect">
            <a:avLst/>
          </a:prstGeom>
        </p:spPr>
      </p:pic>
    </p:spTree>
    <p:extLst>
      <p:ext uri="{BB962C8B-B14F-4D97-AF65-F5344CB8AC3E}">
        <p14:creationId xmlns:p14="http://schemas.microsoft.com/office/powerpoint/2010/main" val="54126428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662969" y="266162"/>
            <a:ext cx="6529031" cy="3777622"/>
          </a:xfrm>
        </p:spPr>
        <p:txBody>
          <a:bodyPr>
            <a:noAutofit/>
          </a:bodyPr>
          <a:lstStyle/>
          <a:p>
            <a:r>
              <a:rPr lang="ka-GE" sz="3600" b="1" dirty="0" smtClean="0">
                <a:solidFill>
                  <a:srgbClr val="C00000"/>
                </a:solidFill>
              </a:rPr>
              <a:t>ალბინიზმი</a:t>
            </a:r>
          </a:p>
          <a:p>
            <a:pPr marL="0" indent="0">
              <a:buNone/>
            </a:pPr>
            <a:r>
              <a:rPr lang="ka-GE" sz="2400" b="1" dirty="0" smtClean="0">
                <a:solidFill>
                  <a:schemeClr val="tx1"/>
                </a:solidFill>
              </a:rPr>
              <a:t>ალბინიზმი </a:t>
            </a:r>
            <a:r>
              <a:rPr lang="ka-GE" sz="2400" b="1" dirty="0">
                <a:solidFill>
                  <a:schemeClr val="tx1"/>
                </a:solidFill>
              </a:rPr>
              <a:t>გენეტიკური დაავადებების ჯგუფია. ამ დაავადებების დროს პიგმენტი მელანინი არასაკმარისი რაოდენობით, ან საერთოდ არ წარმოიქმნება. სხეულში წარმოქმნილი მელანინის ტიპი და კონცენტრაცია განსაზღვრავს კანის, თმისა და თვალების ფერს. ალბინიზმით დაავადებულ ადამიანებს ახასიათებთ მომატებული მგრძნობელობა მზეზე და აქვთ კანის კიბოს განვითარების </a:t>
            </a:r>
            <a:r>
              <a:rPr lang="ka-GE" sz="2400" b="1" dirty="0" smtClean="0">
                <a:solidFill>
                  <a:schemeClr val="tx1"/>
                </a:solidFill>
              </a:rPr>
              <a:t>რისკები.ალბინიზმის </a:t>
            </a:r>
            <a:r>
              <a:rPr lang="ka-GE" sz="2400" b="1" dirty="0">
                <a:solidFill>
                  <a:schemeClr val="tx1"/>
                </a:solidFill>
              </a:rPr>
              <a:t>განკურნება შეუძლებელია, თუმცა პაციენტები მიმართავენ გარკვეულ ხერხებს, რათა დაიცვან კანი და შეინარჩუნონ მხედველობა. ზოგიერთი დაავადებული სოციალურად იზოლირებული და დისკრიმინირებულია</a:t>
            </a:r>
            <a:r>
              <a:rPr lang="ka-GE" sz="1600" b="1" dirty="0">
                <a:solidFill>
                  <a:schemeClr val="tx1"/>
                </a:solidFill>
              </a:rPr>
              <a:t>.</a:t>
            </a:r>
            <a:endParaRPr lang="en-US" sz="1600" b="1"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183" y="266162"/>
            <a:ext cx="5469786" cy="4589265"/>
          </a:xfrm>
          <a:prstGeom prst="rect">
            <a:avLst/>
          </a:prstGeom>
        </p:spPr>
      </p:pic>
    </p:spTree>
    <p:extLst>
      <p:ext uri="{BB962C8B-B14F-4D97-AF65-F5344CB8AC3E}">
        <p14:creationId xmlns:p14="http://schemas.microsoft.com/office/powerpoint/2010/main" val="4156057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3926" y="252648"/>
            <a:ext cx="6096000" cy="6186309"/>
          </a:xfrm>
          <a:prstGeom prst="rect">
            <a:avLst/>
          </a:prstGeom>
        </p:spPr>
        <p:txBody>
          <a:bodyPr>
            <a:spAutoFit/>
          </a:bodyPr>
          <a:lstStyle/>
          <a:p>
            <a:r>
              <a:rPr lang="ka-GE" sz="3600" b="1" dirty="0" smtClean="0">
                <a:solidFill>
                  <a:srgbClr val="C00000"/>
                </a:solidFill>
              </a:rPr>
              <a:t>გამომწვევი მიზეზები</a:t>
            </a:r>
          </a:p>
          <a:p>
            <a:endParaRPr lang="ka-GE" sz="2400" b="1" dirty="0" smtClean="0"/>
          </a:p>
          <a:p>
            <a:r>
              <a:rPr lang="ka-GE" sz="2400" b="1" dirty="0" smtClean="0"/>
              <a:t>ალბინიზმი </a:t>
            </a:r>
            <a:r>
              <a:rPr lang="ka-GE" sz="2400" b="1" dirty="0"/>
              <a:t>რამდენიმე გენიდან ერთ–ერთის მუტაციით ვლინდება. ეს რამდენიმე გენი იძლევა ინსტრუქციებს მელანინის სინთეზის გარკვეულ ეტაპზე. მელანინი წარმოიქმნება უჯრედებში, მელანოციტებში, რომლებიც გვხვდება კანსა და თვალებში. მუტაცია იწვევს მელანინის არასაკმარის სინთეზს ან სინთეზის </a:t>
            </a:r>
            <a:r>
              <a:rPr lang="ka-GE" sz="2400" b="1" dirty="0" smtClean="0"/>
              <a:t>არარსებობას.ზოგიერთი </a:t>
            </a:r>
            <a:r>
              <a:rPr lang="ka-GE" sz="2400" b="1" dirty="0"/>
              <a:t>ფორმის ალბინიზმის დროს, ადამიანს უნდა ჰქონდეს მუტირებული გენის ორი ალელი–თითო თითოეული მშობლისგან, რათა გამოვლინდეს ალბინიზმი (რეცესიული დამემკვიდრება</a:t>
            </a:r>
            <a:endParaRPr lang="en-US" sz="24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180" y="819318"/>
            <a:ext cx="4635878" cy="5298146"/>
          </a:xfrm>
          <a:prstGeom prst="rect">
            <a:avLst/>
          </a:prstGeom>
        </p:spPr>
      </p:pic>
    </p:spTree>
    <p:extLst>
      <p:ext uri="{BB962C8B-B14F-4D97-AF65-F5344CB8AC3E}">
        <p14:creationId xmlns:p14="http://schemas.microsoft.com/office/powerpoint/2010/main" val="83474058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35155" y="0"/>
            <a:ext cx="3674772" cy="6955750"/>
          </a:xfrm>
          <a:prstGeom prst="rect">
            <a:avLst/>
          </a:prstGeom>
        </p:spPr>
        <p:txBody>
          <a:bodyPr wrap="square">
            <a:spAutoFit/>
          </a:bodyPr>
          <a:lstStyle/>
          <a:p>
            <a:r>
              <a:rPr lang="ka-GE" sz="3200" b="1" dirty="0">
                <a:solidFill>
                  <a:srgbClr val="C00000"/>
                </a:solidFill>
              </a:rPr>
              <a:t>გავლენა თვალის განვითარებაზე</a:t>
            </a:r>
          </a:p>
          <a:p>
            <a:endParaRPr lang="ka-GE" b="1" dirty="0"/>
          </a:p>
          <a:p>
            <a:r>
              <a:rPr lang="ka-GE" sz="2800" b="1" dirty="0"/>
              <a:t>მუტაციის ტიპების მიუხედავად, მხედველობითი პრობლემები ალბინიზმის ყველა ტიპს ახასიათებს. ეს დარღვევები მხედველობითი ნერვის არასწორი განვითარების ან ბადურის პრობლემების გამო გვხვდება</a:t>
            </a:r>
            <a:r>
              <a:rPr lang="ka-GE" sz="2800" b="1" dirty="0" smtClean="0"/>
              <a:t>.</a:t>
            </a:r>
            <a:endParaRPr lang="ka-GE"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9972" y="2859110"/>
            <a:ext cx="4095183" cy="389932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062" y="0"/>
            <a:ext cx="3752783" cy="3871649"/>
          </a:xfrm>
          <a:prstGeom prst="rect">
            <a:avLst/>
          </a:prstGeom>
        </p:spPr>
      </p:pic>
    </p:spTree>
    <p:extLst>
      <p:ext uri="{BB962C8B-B14F-4D97-AF65-F5344CB8AC3E}">
        <p14:creationId xmlns:p14="http://schemas.microsoft.com/office/powerpoint/2010/main" val="19570364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0" y="25758"/>
            <a:ext cx="6096000" cy="6678751"/>
          </a:xfrm>
          <a:prstGeom prst="rect">
            <a:avLst/>
          </a:prstGeom>
        </p:spPr>
        <p:txBody>
          <a:bodyPr>
            <a:spAutoFit/>
          </a:bodyPr>
          <a:lstStyle/>
          <a:p>
            <a:r>
              <a:rPr lang="ka-GE" sz="2400" b="1" dirty="0">
                <a:solidFill>
                  <a:srgbClr val="C00000"/>
                </a:solidFill>
              </a:rPr>
              <a:t>ალბინიზმის ტიპები მუტაციის ვარიანტებით განსხვავდება. ეს ტიპებია</a:t>
            </a:r>
            <a:r>
              <a:rPr lang="ka-GE" sz="1600" b="1" dirty="0"/>
              <a:t>:</a:t>
            </a:r>
          </a:p>
          <a:p>
            <a:r>
              <a:rPr lang="ka-GE" sz="2000" b="1" dirty="0" smtClean="0"/>
              <a:t>1)თვალ–კანის </a:t>
            </a:r>
            <a:r>
              <a:rPr lang="ka-GE" sz="2000" b="1" dirty="0"/>
              <a:t>ალბინიზმი. ასეთი ტიპის ალბინიზმი ოთხიდან ერთ–ერთი გენის მუტაციითაა გამოწვეული. თვალისა და კანის ალბინიზმი ასევე იყოფა რამდენიმე ტიპად. პირველი ტიპის ალბინოსებს აქვთ თეთრი კანი, თეთრი თმა და ცისფერი თვალები დაბადებისას. ზოგიერთი იცვლის ფერს ასაკის მატებასთან ერთად, ზოგიერთი კი არა. თმა შეიძლება გახდეს ქერა, ყავისფერი ან წითელი, ხოლო ფერადი გარსი შეიძლება გამუქდეს და დაკარგოს გამჭვირვალეობა.</a:t>
            </a:r>
          </a:p>
          <a:p>
            <a:r>
              <a:rPr lang="ka-GE" sz="2000" b="1" dirty="0" smtClean="0"/>
              <a:t>2)თვალ–კანის </a:t>
            </a:r>
            <a:r>
              <a:rPr lang="ka-GE" sz="2000" b="1" dirty="0"/>
              <a:t>ალბინიზმის მეორე ტიპი ხშირია აფრიკელებში, აფრიკელ ამერიკელებსა და ამერიკელ ინდიელებში. თმა შეიძლება იყოს ყვითელი, მოწითალო, ღია წითელი. თვალები შეიძლება იყოს ცისფერი, ნაცრისფერი ან ყავისფერი, ხოლო კანი დაბადებიდან თეთრია. მზის გავლენით, კანი შეიძლება დაიფაროს ჭორფლებით, ხალებით ან ლენტიგოებით.</a:t>
            </a:r>
            <a:endParaRPr lang="en-US" sz="20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849" y="669702"/>
            <a:ext cx="5048518" cy="5048518"/>
          </a:xfrm>
          <a:prstGeom prst="rect">
            <a:avLst/>
          </a:prstGeom>
        </p:spPr>
      </p:pic>
    </p:spTree>
    <p:extLst>
      <p:ext uri="{BB962C8B-B14F-4D97-AF65-F5344CB8AC3E}">
        <p14:creationId xmlns:p14="http://schemas.microsoft.com/office/powerpoint/2010/main" val="11114719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2709" y="0"/>
            <a:ext cx="4572000" cy="6858000"/>
          </a:xfrm>
          <a:prstGeom prst="rect">
            <a:avLst/>
          </a:prstGeom>
        </p:spPr>
      </p:pic>
      <p:sp>
        <p:nvSpPr>
          <p:cNvPr id="3" name="Rectangle 2"/>
          <p:cNvSpPr/>
          <p:nvPr/>
        </p:nvSpPr>
        <p:spPr>
          <a:xfrm>
            <a:off x="5966352" y="141096"/>
            <a:ext cx="6096000" cy="6370975"/>
          </a:xfrm>
          <a:prstGeom prst="rect">
            <a:avLst/>
          </a:prstGeom>
        </p:spPr>
        <p:txBody>
          <a:bodyPr>
            <a:spAutoFit/>
          </a:bodyPr>
          <a:lstStyle/>
          <a:p>
            <a:r>
              <a:rPr lang="ka-GE" sz="2400" b="1" dirty="0" smtClean="0"/>
              <a:t>3)თვალ–კანის </a:t>
            </a:r>
            <a:r>
              <a:rPr lang="ka-GE" sz="2400" b="1" dirty="0"/>
              <a:t>ალბინიზმის მესამე ტიპი ძირითადად გვხვდება სამხრეთ აფრიკელებში. ახასიათებს მოწითალო–მოყავისფრო კანი, წითელი თმა და ყავისფერი თვალები. თვალ–კანის ალბინიზმის მეოთხე ტიპი გავს მეორე ტიპს და ხშირია აღმოსავლეთ აზიელებში.</a:t>
            </a:r>
          </a:p>
          <a:p>
            <a:endParaRPr lang="ka-GE" sz="2400" b="1" dirty="0" smtClean="0"/>
          </a:p>
          <a:p>
            <a:r>
              <a:rPr lang="ka-GE" sz="2400" b="1" dirty="0" smtClean="0"/>
              <a:t>4)</a:t>
            </a:r>
            <a:r>
              <a:rPr lang="en-US" sz="2400" b="1" dirty="0" smtClean="0"/>
              <a:t>X </a:t>
            </a:r>
            <a:r>
              <a:rPr lang="ka-GE" sz="2400" b="1" dirty="0"/>
              <a:t>ქრომოსომასთან შეჭიდული თვალის ალბინიზმი. ეს ტიპი თითქმის მხოლოდ კაცებში გვხვდება და </a:t>
            </a:r>
            <a:r>
              <a:rPr lang="en-US" sz="2400" b="1" dirty="0"/>
              <a:t>X </a:t>
            </a:r>
            <a:r>
              <a:rPr lang="ka-GE" sz="2400" b="1" dirty="0"/>
              <a:t>ქრომოსომაზე არსებული მუტაციითაა გამოწვეული. თვალის ალბინიზმით დაავადებულებს აქვთ მხედველობის პრობლემები, მაგრამ კანი, თმა და თვალის ფერი თითქმის ნორმალურია ან ოდნავ ღიაა, ვიდრე ოჯახის სხვა წევრებში</a:t>
            </a:r>
            <a:r>
              <a:rPr lang="ka-GE" sz="1600" b="1" dirty="0"/>
              <a:t>.</a:t>
            </a:r>
            <a:endParaRPr lang="en-US" sz="1600" b="1" dirty="0"/>
          </a:p>
        </p:txBody>
      </p:sp>
    </p:spTree>
    <p:extLst>
      <p:ext uri="{BB962C8B-B14F-4D97-AF65-F5344CB8AC3E}">
        <p14:creationId xmlns:p14="http://schemas.microsoft.com/office/powerpoint/2010/main" val="26463495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37409" y="0"/>
            <a:ext cx="6954591" cy="7109639"/>
          </a:xfrm>
          <a:prstGeom prst="rect">
            <a:avLst/>
          </a:prstGeom>
        </p:spPr>
        <p:txBody>
          <a:bodyPr wrap="square">
            <a:spAutoFit/>
          </a:bodyPr>
          <a:lstStyle/>
          <a:p>
            <a:r>
              <a:rPr lang="ka-GE" sz="2400" b="1" dirty="0" smtClean="0"/>
              <a:t>5)ჰერმანსკი–პუდლაკის </a:t>
            </a:r>
            <a:r>
              <a:rPr lang="ka-GE" sz="2400" b="1" dirty="0"/>
              <a:t>სინდრომი. ეს სინდრომი იშვიათი ალბინიზმის ტიპია, რომელსაც რვა გენიდან ერთ–ერთის მუტაცია იწვევს. ეს დაავადება გავრცელებულია პუერტო–რიკოში. დაავადებულებს აქვთ თვალ–კანის ალბინიზმის მსგავსი სიმპტომები, მაგრამ შეიძლება ასევე განუვითარდეთ ფილტვისა და ნაწლავის დაავადებები ან სისხლდენითი დარღვევები.</a:t>
            </a:r>
          </a:p>
          <a:p>
            <a:r>
              <a:rPr lang="ka-GE" sz="2400" b="1" dirty="0" smtClean="0"/>
              <a:t>6)ჩედიაკ–ჰიგაშის </a:t>
            </a:r>
            <a:r>
              <a:rPr lang="ka-GE" sz="2400" b="1" dirty="0"/>
              <a:t>სინდრომი. ჩედიაკ–ჰიგაშის ალბინიზმი იშვიათი დაავადებაა და </a:t>
            </a:r>
            <a:r>
              <a:rPr lang="en-US" sz="2400" b="1" dirty="0"/>
              <a:t>LYST </a:t>
            </a:r>
            <a:r>
              <a:rPr lang="ka-GE" sz="2400" b="1" dirty="0"/>
              <a:t>გენის მუტაციითაა გამოწვეული. სიმპტომები გავს თვალ–კანის ალბინიზმს, თუმცა თმა ძირითადად ყავისფერი ან ქერაა, ვერცხლისფერი კომპონენტით, ხოლო კანი თეთრი ან ნაცრისფერი. დაავადებულებს აქვთ დეფექტი სისხლის თეთრ უჯრედებში, ამიტომ ახასიათებთ ინფექციების განვითარების მაღალი </a:t>
            </a:r>
            <a:r>
              <a:rPr lang="ka-GE" sz="2000" b="1" dirty="0"/>
              <a:t>რისკი.</a:t>
            </a:r>
            <a:endParaRPr lang="en-US" sz="20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68" y="631065"/>
            <a:ext cx="4063464" cy="5074276"/>
          </a:xfrm>
          <a:prstGeom prst="rect">
            <a:avLst/>
          </a:prstGeom>
        </p:spPr>
      </p:pic>
    </p:spTree>
    <p:extLst>
      <p:ext uri="{BB962C8B-B14F-4D97-AF65-F5344CB8AC3E}">
        <p14:creationId xmlns:p14="http://schemas.microsoft.com/office/powerpoint/2010/main" val="10814039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84383" y="104233"/>
            <a:ext cx="6096000" cy="5632311"/>
          </a:xfrm>
          <a:prstGeom prst="rect">
            <a:avLst/>
          </a:prstGeom>
        </p:spPr>
        <p:txBody>
          <a:bodyPr>
            <a:spAutoFit/>
          </a:bodyPr>
          <a:lstStyle/>
          <a:p>
            <a:r>
              <a:rPr lang="ka-GE" sz="3200" dirty="0" smtClean="0">
                <a:solidFill>
                  <a:srgbClr val="C00000"/>
                </a:solidFill>
              </a:rPr>
              <a:t>სიმპტომები</a:t>
            </a:r>
          </a:p>
          <a:p>
            <a:r>
              <a:rPr lang="ka-GE" sz="2000" dirty="0" smtClean="0"/>
              <a:t>ალბინიზმის </a:t>
            </a:r>
            <a:r>
              <a:rPr lang="ka-GE" sz="2000" dirty="0"/>
              <a:t>ნიშნები ხშირად, მაგრამ არა ყოველთვის, თვალსაჩინოა ადამიანის კანის, თმისა და თვალის ფერის დაკვირვებით. ალბინიზმით დაავადებულ ყველა ადამიანს აქვს მხედველობითი პრობლემები.</a:t>
            </a:r>
          </a:p>
          <a:p>
            <a:r>
              <a:rPr lang="ka-GE" sz="2800" dirty="0" smtClean="0">
                <a:solidFill>
                  <a:srgbClr val="C00000"/>
                </a:solidFill>
              </a:rPr>
              <a:t>კანი</a:t>
            </a:r>
            <a:endParaRPr lang="ka-GE" sz="2800" dirty="0">
              <a:solidFill>
                <a:srgbClr val="C00000"/>
              </a:solidFill>
            </a:endParaRPr>
          </a:p>
          <a:p>
            <a:r>
              <a:rPr lang="ka-GE" sz="2000" dirty="0" smtClean="0"/>
              <a:t>ალბინიზმის </a:t>
            </a:r>
            <a:r>
              <a:rPr lang="ka-GE" sz="2000" dirty="0"/>
              <a:t>ყველაზე ადვილად შესამჩნევი ფორმა გამოიხატება თეთრი თმითა და მოვარდისფრო კანით, თუმცა ზოგჯერ ალბინოსებს ყავისფერი კანი აქვთ, თითქმის იმავე ფერის, როგორც მათ და–ძმებსა თუ მშობლებს ალბინიზმის </a:t>
            </a:r>
            <a:r>
              <a:rPr lang="ka-GE" sz="2000" dirty="0" smtClean="0"/>
              <a:t>გარეშე.ზოგიერთ </a:t>
            </a:r>
            <a:r>
              <a:rPr lang="ka-GE" sz="2000" dirty="0"/>
              <a:t>პაციენტს კანის პიგმენტაცია არ ეცვლება. ზოგიერთს კი მელანინის წარმოქმნა უძლიერდება ასაკის მატებასთან ერთად, რაც კანის ფერის ცვლილებას იწვევს. როცა ალბინოსები მზის ზეგავლენის ქვეშ ექცევიან, მათ უჩნდებათ:</a:t>
            </a: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702" y="104232"/>
            <a:ext cx="2902106" cy="437694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6496" y="3815738"/>
            <a:ext cx="3807887" cy="2841270"/>
          </a:xfrm>
          <a:prstGeom prst="rect">
            <a:avLst/>
          </a:prstGeom>
        </p:spPr>
      </p:pic>
    </p:spTree>
    <p:extLst>
      <p:ext uri="{BB962C8B-B14F-4D97-AF65-F5344CB8AC3E}">
        <p14:creationId xmlns:p14="http://schemas.microsoft.com/office/powerpoint/2010/main" val="54843934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ალბინიზმი - martikov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850" y="459477"/>
            <a:ext cx="4592245" cy="591784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688169" y="186744"/>
            <a:ext cx="6096000" cy="6463308"/>
          </a:xfrm>
          <a:prstGeom prst="rect">
            <a:avLst/>
          </a:prstGeom>
        </p:spPr>
        <p:txBody>
          <a:bodyPr>
            <a:spAutoFit/>
          </a:bodyPr>
          <a:lstStyle/>
          <a:p>
            <a:r>
              <a:rPr lang="ka-GE" sz="2400" dirty="0">
                <a:solidFill>
                  <a:srgbClr val="C00000"/>
                </a:solidFill>
              </a:rPr>
              <a:t>ჭორფლები</a:t>
            </a:r>
          </a:p>
          <a:p>
            <a:r>
              <a:rPr lang="ka-GE" dirty="0"/>
              <a:t>ხალები, პიგმენტური ან არაპიგმენტური– არაპიგმენტური ხალები ძირითადად ვარდისფერია</a:t>
            </a:r>
          </a:p>
          <a:p>
            <a:r>
              <a:rPr lang="ka-GE" dirty="0"/>
              <a:t>დიდი, ჭორფლისმაგვარი ლაქები (ლენტიგო)</a:t>
            </a:r>
          </a:p>
          <a:p>
            <a:r>
              <a:rPr lang="ka-GE" dirty="0"/>
              <a:t>კანის ფერის შეცვლის უნარი</a:t>
            </a:r>
          </a:p>
          <a:p>
            <a:r>
              <a:rPr lang="ka-GE" sz="2400" dirty="0">
                <a:solidFill>
                  <a:srgbClr val="C00000"/>
                </a:solidFill>
              </a:rPr>
              <a:t>თმა</a:t>
            </a:r>
          </a:p>
          <a:p>
            <a:r>
              <a:rPr lang="ka-GE" dirty="0"/>
              <a:t>თმის ფერი ვარირებს თეთრიდან ყავისფრამდე. აფრიკული ან აზიური წარმოშობის პაციენტებს შეიძლება ჰქონდეთ მოყვითალო, მოწითალო ან ყავისფერი თმა. თმის ფერი ასევე შეიძლება გამუქდეს ასაკთან ერთად.</a:t>
            </a:r>
          </a:p>
          <a:p>
            <a:r>
              <a:rPr lang="ka-GE" sz="2400" dirty="0">
                <a:solidFill>
                  <a:srgbClr val="C00000"/>
                </a:solidFill>
              </a:rPr>
              <a:t>თვალის ფერი</a:t>
            </a:r>
          </a:p>
          <a:p>
            <a:r>
              <a:rPr lang="ka-GE" dirty="0"/>
              <a:t>თვალის ფერი ვარირებს ღია ცისფერიდან ყავისფრამდე და იცვლება ასაკთან ერთად.</a:t>
            </a:r>
          </a:p>
          <a:p>
            <a:r>
              <a:rPr lang="ka-GE" dirty="0"/>
              <a:t>პიგმენტის ნაკლებობა თვალის ფერადი გარსის ნაწილში (ირისი) თვალს გამჭვირვალეობის ვიზუალს აძლევს. ეს ნიშნავს, რომ ფერადი გარსი საკმარისად ვერ ბლოკავს სინათლის სხივებს თვალში შესვლისას. ამის გამო, ღია ფერის თვალები გარკვეულ განათებაზე მოწითალოდ ჩანს. მიზეზი თვალში შემავალი სხივების უკან არეკვლის დანახვაა, იმავე მექანიზმით, რომელიც ფოტოგრაფიაში "წითელ თვალს" გვაძლევს.</a:t>
            </a:r>
            <a:endParaRPr lang="en-US" dirty="0"/>
          </a:p>
        </p:txBody>
      </p:sp>
    </p:spTree>
    <p:extLst>
      <p:ext uri="{BB962C8B-B14F-4D97-AF65-F5344CB8AC3E}">
        <p14:creationId xmlns:p14="http://schemas.microsoft.com/office/powerpoint/2010/main" val="39743275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46</TotalTime>
  <Words>834</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Sylfaen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cp:revision>
  <dcterms:created xsi:type="dcterms:W3CDTF">2020-12-18T08:18:09Z</dcterms:created>
  <dcterms:modified xsi:type="dcterms:W3CDTF">2020-12-18T09:39:24Z</dcterms:modified>
</cp:coreProperties>
</file>