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5" r:id="rId3"/>
    <p:sldId id="266" r:id="rId4"/>
    <p:sldId id="257" r:id="rId5"/>
    <p:sldId id="258" r:id="rId6"/>
    <p:sldId id="267" r:id="rId7"/>
    <p:sldId id="259" r:id="rId8"/>
    <p:sldId id="263" r:id="rId9"/>
    <p:sldId id="264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834FE-2762-4456-A5C8-CEE70C01940E}" v="898" dt="2020-12-09T21:15:00.453"/>
    <p1510:client id="{2D40F2D5-40CA-A0A5-F923-CDFE8EBCABC3}" v="319" dt="2020-12-09T22:05:41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6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0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7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2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8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5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6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6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8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8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59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viceducation.ge/ka/lessons/1-1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mc.org.ge/ka/hom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olnet.ge/" TargetMode="External"/><Relationship Id="rId5" Type="http://schemas.openxmlformats.org/officeDocument/2006/relationships/hyperlink" Target="https://hrht.ge/" TargetMode="External"/><Relationship Id="rId4" Type="http://schemas.openxmlformats.org/officeDocument/2006/relationships/hyperlink" Target="https://www.gyla.ge/g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rc.org/e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iNmKERkhII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nD5J1f-teA?start=46&amp;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viceducation.ge/ka/lessons/1-1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0E52DF2-6802-459B-AC2A-AF976DEB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2184" y="2386295"/>
            <a:ext cx="3730839" cy="3569150"/>
          </a:xfrm>
        </p:spPr>
        <p:txBody>
          <a:bodyPr anchor="b">
            <a:normAutofit/>
          </a:bodyPr>
          <a:lstStyle/>
          <a:p>
            <a:r>
              <a:rPr lang="en-US" sz="4000" dirty="0" err="1">
                <a:cs typeface="Calibri Light"/>
              </a:rPr>
              <a:t>ადამიანის</a:t>
            </a:r>
            <a:r>
              <a:rPr lang="en-US" sz="4000" dirty="0">
                <a:cs typeface="Calibri Light"/>
              </a:rPr>
              <a:t> </a:t>
            </a:r>
            <a:r>
              <a:rPr lang="en-US" sz="4000" dirty="0" err="1">
                <a:cs typeface="Calibri Light"/>
              </a:rPr>
              <a:t>უფლებათა</a:t>
            </a:r>
            <a:r>
              <a:rPr lang="en-US" sz="4000" dirty="0">
                <a:cs typeface="Calibri Light"/>
              </a:rPr>
              <a:t> </a:t>
            </a:r>
            <a:r>
              <a:rPr lang="en-US" sz="4000" dirty="0" err="1">
                <a:cs typeface="Calibri Light"/>
              </a:rPr>
              <a:t>საყოველთაო</a:t>
            </a:r>
            <a:r>
              <a:rPr lang="en-US" sz="4000" dirty="0">
                <a:cs typeface="Calibri Light"/>
              </a:rPr>
              <a:t> </a:t>
            </a:r>
            <a:r>
              <a:rPr lang="en-US" sz="4000" dirty="0" err="1">
                <a:cs typeface="Calibri Light"/>
              </a:rPr>
              <a:t>დეკლარაცია</a:t>
            </a:r>
            <a:endParaRPr lang="en-US" sz="400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5300" y="1208146"/>
            <a:ext cx="3137031" cy="979680"/>
          </a:xfrm>
        </p:spPr>
        <p:txBody>
          <a:bodyPr anchor="t">
            <a:normAutofit/>
          </a:bodyPr>
          <a:lstStyle/>
          <a:p>
            <a:r>
              <a:rPr lang="en-US" sz="1800">
                <a:cs typeface="Calibri"/>
              </a:rPr>
              <a:t>10 დეკემბერი</a:t>
            </a:r>
          </a:p>
          <a:p>
            <a:r>
              <a:rPr lang="en-US" sz="1800">
                <a:cs typeface="Calibri"/>
              </a:rPr>
              <a:t>1948 წელი</a:t>
            </a:r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C03A2D-0720-494A-BDE5-24DE687B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6" r="6807"/>
          <a:stretch/>
        </p:blipFill>
        <p:spPr>
          <a:xfrm>
            <a:off x="1" y="10"/>
            <a:ext cx="7028495" cy="6857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3CA38D-7BB0-4D35-BE00-0F4876602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2E8EEB-0098-4323-A13F-33E4AF657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</p:spPr>
        <p:txBody>
          <a:bodyPr>
            <a:normAutofit/>
          </a:bodyPr>
          <a:lstStyle/>
          <a:p>
            <a:r>
              <a:rPr lang="en-US" dirty="0"/>
              <a:t>Ა</a:t>
            </a:r>
            <a:r>
              <a:rPr lang="en-US" dirty="0" err="1"/>
              <a:t>დამიანის</a:t>
            </a:r>
            <a:r>
              <a:rPr lang="en-US" dirty="0"/>
              <a:t> </a:t>
            </a:r>
            <a:r>
              <a:rPr lang="en-US" dirty="0" err="1"/>
              <a:t>უფლებათა</a:t>
            </a:r>
            <a:r>
              <a:rPr lang="en-US" dirty="0"/>
              <a:t> </a:t>
            </a:r>
            <a:r>
              <a:rPr lang="en-US" dirty="0" err="1"/>
              <a:t>დაცვის</a:t>
            </a:r>
            <a:r>
              <a:rPr lang="en-US" dirty="0"/>
              <a:t> </a:t>
            </a:r>
            <a:r>
              <a:rPr lang="en-US" dirty="0" err="1"/>
              <a:t>საერთაშორისო</a:t>
            </a:r>
            <a:r>
              <a:rPr lang="en-US" dirty="0"/>
              <a:t> </a:t>
            </a:r>
            <a:r>
              <a:rPr lang="en-US" dirty="0" err="1"/>
              <a:t>მექანიზმები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14FD1B-A0BF-4C73-A68E-4B1F7299F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31D34-30CC-4C84-9BDB-692979912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93126"/>
            <a:ext cx="10691265" cy="363608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2"/>
              </a:rPr>
              <a:t>https://www.civiceducation.ge/ka/lessons/1-17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B100A6-1EBC-40AB-BB7E-26807F3CF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72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5F867-6F4C-4E55-A9B8-46ABCBEAC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ადამიანის უფლებებზე მომუშავე ორგანიზაციები:</a:t>
            </a:r>
            <a:r>
              <a:rPr lang="en-US" sz="3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562AAE32-AE77-47A9-9C07-09C67A6E0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94" r="17147" b="-2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C721B10-CBB7-4B5B-9861-A8BCB45B8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6943" y="2133600"/>
            <a:ext cx="6005933" cy="377446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 err="1">
                <a:ea typeface="+mn-lt"/>
                <a:cs typeface="+mn-lt"/>
              </a:rPr>
              <a:t>ადამიანის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უფლებების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სწავლებისა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და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მონიტორინგის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ცენტრი</a:t>
            </a:r>
            <a:r>
              <a:rPr lang="en-US" dirty="0">
                <a:ea typeface="+mn-lt"/>
                <a:cs typeface="+mn-lt"/>
              </a:rPr>
              <a:t> (EMC): </a:t>
            </a:r>
            <a:r>
              <a:rPr lang="en-US" dirty="0">
                <a:ea typeface="+mn-lt"/>
                <a:cs typeface="+mn-lt"/>
                <a:hlinkClick r:id="rId3"/>
              </a:rPr>
              <a:t>https://emc.org.ge/ka/home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 dirty="0" err="1">
                <a:ea typeface="+mn-lt"/>
                <a:cs typeface="+mn-lt"/>
              </a:rPr>
              <a:t>ახალგაზრდა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იურისტთა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ასოციაცია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საია</a:t>
            </a:r>
            <a:r>
              <a:rPr lang="en-US" dirty="0">
                <a:ea typeface="+mn-lt"/>
                <a:cs typeface="+mn-lt"/>
              </a:rPr>
              <a:t>): 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  <a:hlinkClick r:id="rId4"/>
              </a:rPr>
              <a:t>https://www.gyla.ge/ge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 dirty="0" err="1">
                <a:ea typeface="+mn-lt"/>
                <a:cs typeface="+mn-lt"/>
              </a:rPr>
              <a:t>თბილისის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ადამიანის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უფლებათა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სახლი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და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მასში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შემავალი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წევრი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ორგანიზაციები</a:t>
            </a:r>
            <a:r>
              <a:rPr lang="en-US" dirty="0">
                <a:ea typeface="+mn-lt"/>
                <a:cs typeface="+mn-lt"/>
              </a:rPr>
              <a:t>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ადამიანის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უფლებათა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ცენტრი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კონსტიტუციის</a:t>
            </a:r>
            <a:r>
              <a:rPr lang="en-US" dirty="0">
                <a:ea typeface="+mn-lt"/>
                <a:cs typeface="+mn-lt"/>
              </a:rPr>
              <a:t> 42-ე </a:t>
            </a:r>
            <a:r>
              <a:rPr lang="en-US" dirty="0" err="1">
                <a:ea typeface="+mn-lt"/>
                <a:cs typeface="+mn-lt"/>
              </a:rPr>
              <a:t>მუხლი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კავშირი</a:t>
            </a:r>
            <a:r>
              <a:rPr lang="en-US" dirty="0">
                <a:ea typeface="+mn-lt"/>
                <a:cs typeface="+mn-lt"/>
              </a:rPr>
              <a:t> „</a:t>
            </a:r>
            <a:r>
              <a:rPr lang="en-US" dirty="0" err="1">
                <a:ea typeface="+mn-lt"/>
                <a:cs typeface="+mn-lt"/>
              </a:rPr>
              <a:t>საფარი</a:t>
            </a:r>
            <a:r>
              <a:rPr lang="en-US" dirty="0">
                <a:ea typeface="+mn-lt"/>
                <a:cs typeface="+mn-lt"/>
              </a:rPr>
              <a:t>“, </a:t>
            </a:r>
            <a:r>
              <a:rPr lang="en-US" dirty="0" err="1">
                <a:ea typeface="+mn-lt"/>
                <a:cs typeface="+mn-lt"/>
              </a:rPr>
              <a:t>მედიის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ინსტიტუტი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და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წამების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მსხვერპლთა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ფსიქოსოციალური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და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სამედიცინო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რეაბილიტაციის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ცენტრი</a:t>
            </a:r>
            <a:r>
              <a:rPr lang="en-US" dirty="0">
                <a:ea typeface="+mn-lt"/>
                <a:cs typeface="+mn-lt"/>
              </a:rPr>
              <a:t>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  <a:hlinkClick r:id="rId5"/>
              </a:rPr>
              <a:t>https://hrht.ge/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 dirty="0" err="1">
                <a:ea typeface="+mn-lt"/>
                <a:cs typeface="+mn-lt"/>
              </a:rPr>
              <a:t>უშუალოდ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შრომითი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უფლებების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დაცვაზე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მომუშავე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ორგანიზაცია</a:t>
            </a:r>
            <a:r>
              <a:rPr lang="en-US" dirty="0">
                <a:ea typeface="+mn-lt"/>
                <a:cs typeface="+mn-lt"/>
              </a:rPr>
              <a:t> „</a:t>
            </a:r>
            <a:r>
              <a:rPr lang="en-US" dirty="0" err="1">
                <a:ea typeface="+mn-lt"/>
                <a:cs typeface="+mn-lt"/>
              </a:rPr>
              <a:t>სოლიდარობის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ქსელი</a:t>
            </a:r>
            <a:r>
              <a:rPr lang="en-US" dirty="0">
                <a:ea typeface="+mn-lt"/>
                <a:cs typeface="+mn-lt"/>
              </a:rPr>
              <a:t>“: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  <a:hlinkClick r:id="rId6"/>
              </a:rPr>
              <a:t>http://solnet.ge/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59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41F52-4D30-47EA-85A2-8971A74C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27518"/>
            <a:ext cx="2531146" cy="51636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Წ</a:t>
            </a:r>
            <a:r>
              <a:rPr lang="en-US" sz="2400" dirty="0" err="1"/>
              <a:t>ითელი</a:t>
            </a:r>
            <a:r>
              <a:rPr lang="en-US" sz="2400" dirty="0"/>
              <a:t> </a:t>
            </a:r>
            <a:r>
              <a:rPr lang="en-US" sz="2400" dirty="0" err="1"/>
              <a:t>ჯვრის</a:t>
            </a:r>
            <a:r>
              <a:rPr lang="en-US" sz="2400" dirty="0"/>
              <a:t> </a:t>
            </a:r>
            <a:r>
              <a:rPr lang="en-US" sz="2400" dirty="0" err="1"/>
              <a:t>საერთაშორისო</a:t>
            </a:r>
            <a:r>
              <a:rPr lang="en-US" sz="2400" dirty="0"/>
              <a:t> </a:t>
            </a:r>
            <a:r>
              <a:rPr lang="en-US" sz="2400" dirty="0" err="1"/>
              <a:t>ორგანიზაცია</a:t>
            </a:r>
            <a:endParaRPr lang="en-US" sz="2400" kern="1200" cap="all" spc="30" baseline="0" dirty="0" err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EE115A-0EB8-481C-8C81-2B08F397A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228265" y="723900"/>
            <a:ext cx="0" cy="5410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3F23ECA-FA13-43D5-BAF0-4AC103ADC2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90" r="-2" b="1258"/>
          <a:stretch/>
        </p:blipFill>
        <p:spPr>
          <a:xfrm>
            <a:off x="3149968" y="360619"/>
            <a:ext cx="8241931" cy="34493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318A0-FF7C-4B10-9AEE-20204BD97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8052" y="3904639"/>
            <a:ext cx="7588617" cy="231518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 err="1">
                <a:ea typeface="+mn-lt"/>
                <a:cs typeface="+mn-lt"/>
              </a:rPr>
              <a:t>ადამიანის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უფლებათა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დაცვაზე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როცა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ვსაუბრობთ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შეუძლებელია</a:t>
            </a:r>
            <a:r>
              <a:rPr lang="en-US" dirty="0">
                <a:ea typeface="+mn-lt"/>
                <a:cs typeface="+mn-lt"/>
              </a:rPr>
              <a:t> „</a:t>
            </a:r>
            <a:r>
              <a:rPr lang="en-US" dirty="0" err="1">
                <a:ea typeface="+mn-lt"/>
                <a:cs typeface="+mn-lt"/>
              </a:rPr>
              <a:t>წითელი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ჯვრის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საერთაშორისო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ორგანიზაციის</a:t>
            </a:r>
            <a:r>
              <a:rPr lang="en-US" dirty="0">
                <a:ea typeface="+mn-lt"/>
                <a:cs typeface="+mn-lt"/>
              </a:rPr>
              <a:t>“ </a:t>
            </a:r>
            <a:r>
              <a:rPr lang="en-US" dirty="0" err="1">
                <a:ea typeface="+mn-lt"/>
                <a:cs typeface="+mn-lt"/>
              </a:rPr>
              <a:t>გამოტოვება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ამ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ორგანიზაციის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წარმომადგენლებს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უფლება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აქვთ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შევიდნენ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კონფლიქტურ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მწვავე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რეგიონებში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და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სამედიცინო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და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ჰუმანიტარული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დახმარება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გაუწიონ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ხალხს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ეს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ზეპარტიული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ორგანიზაციაა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რომელიც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არ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იკავებს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კონფლიქტის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რომელიმე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მხარის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პოზიციას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არამედ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მხოლოდ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მსხვერპლთა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და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დაზარალებულთა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დახმარებისთვისაა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მოწოდებული</a:t>
            </a:r>
            <a:r>
              <a:rPr lang="en-US" dirty="0">
                <a:ea typeface="+mn-lt"/>
                <a:cs typeface="+mn-lt"/>
              </a:rPr>
              <a:t>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  <a:hlinkClick r:id="rId3"/>
              </a:rPr>
              <a:t>https://www.icrc.org/en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1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8C4C6-500F-47BD-8DE1-4C2FE88C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897752"/>
            <a:ext cx="3601757" cy="7626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Რა </a:t>
            </a:r>
            <a:r>
              <a:rPr lang="en-US" sz="24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არის</a:t>
            </a:r>
            <a:r>
              <a:rPr lang="en-US" sz="24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უფლება</a:t>
            </a:r>
            <a:r>
              <a:rPr lang="en-US" kern="1200" cap="all" spc="30" baseline="0" dirty="0">
                <a:latin typeface="+mj-lt"/>
                <a:ea typeface="+mj-ea"/>
                <a:cs typeface="+mj-cs"/>
              </a:rPr>
              <a:t>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1530B-E244-4E14-85C9-D7FAF7631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939" y="2048549"/>
            <a:ext cx="6115368" cy="45994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 </a:t>
            </a:r>
            <a:r>
              <a:rPr lang="en-US" b="1" dirty="0" err="1"/>
              <a:t>უფლება</a:t>
            </a:r>
            <a:r>
              <a:rPr lang="en-US" dirty="0"/>
              <a:t> </a:t>
            </a:r>
            <a:r>
              <a:rPr lang="en-US" dirty="0" err="1"/>
              <a:t>ნიშნავს</a:t>
            </a:r>
            <a:r>
              <a:rPr lang="en-US" dirty="0"/>
              <a:t> </a:t>
            </a:r>
            <a:r>
              <a:rPr lang="en-US" dirty="0" err="1"/>
              <a:t>ადამიანისთვის</a:t>
            </a:r>
            <a:r>
              <a:rPr lang="en-US" dirty="0"/>
              <a:t> </a:t>
            </a:r>
            <a:r>
              <a:rPr lang="en-US" dirty="0" err="1"/>
              <a:t>მინიჭებულ</a:t>
            </a:r>
            <a:r>
              <a:rPr lang="en-US" dirty="0"/>
              <a:t> </a:t>
            </a:r>
            <a:r>
              <a:rPr lang="en-US" dirty="0" err="1"/>
              <a:t>შესაძლებლობას,საკუთარი</a:t>
            </a:r>
            <a:r>
              <a:rPr lang="en-US" dirty="0"/>
              <a:t> </a:t>
            </a:r>
            <a:r>
              <a:rPr lang="en-US" dirty="0" err="1"/>
              <a:t>შეხედულებისა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ინტერესების</a:t>
            </a:r>
            <a:r>
              <a:rPr lang="en-US" dirty="0"/>
              <a:t> </a:t>
            </a:r>
            <a:r>
              <a:rPr lang="en-US" dirty="0" err="1"/>
              <a:t>მიხედვით</a:t>
            </a:r>
            <a:r>
              <a:rPr lang="en-US" dirty="0"/>
              <a:t> </a:t>
            </a:r>
            <a:r>
              <a:rPr lang="en-US" dirty="0" err="1"/>
              <a:t>განახორციელოს</a:t>
            </a:r>
            <a:r>
              <a:rPr lang="en-US" dirty="0"/>
              <a:t> </a:t>
            </a:r>
            <a:r>
              <a:rPr lang="en-US" dirty="0" err="1"/>
              <a:t>მოქმედებები</a:t>
            </a:r>
            <a:r>
              <a:rPr lang="en-US" dirty="0"/>
              <a:t>, </a:t>
            </a:r>
            <a:r>
              <a:rPr lang="en-US" dirty="0" err="1"/>
              <a:t>დაიცვას</a:t>
            </a:r>
            <a:r>
              <a:rPr lang="en-US" dirty="0"/>
              <a:t> </a:t>
            </a:r>
            <a:r>
              <a:rPr lang="en-US" dirty="0" err="1"/>
              <a:t>საკუთარი</a:t>
            </a:r>
            <a:r>
              <a:rPr lang="en-US" dirty="0"/>
              <a:t> </a:t>
            </a:r>
            <a:r>
              <a:rPr lang="en-US" dirty="0" err="1"/>
              <a:t>ინტერესები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სხვებსაც</a:t>
            </a:r>
            <a:r>
              <a:rPr lang="en-US" dirty="0"/>
              <a:t> </a:t>
            </a:r>
            <a:r>
              <a:rPr lang="en-US" dirty="0" err="1"/>
              <a:t>მოსთხოვოს</a:t>
            </a:r>
            <a:r>
              <a:rPr lang="en-US" dirty="0"/>
              <a:t> </a:t>
            </a:r>
            <a:r>
              <a:rPr lang="en-US" dirty="0" err="1"/>
              <a:t>ამ</a:t>
            </a:r>
            <a:r>
              <a:rPr lang="en-US" dirty="0"/>
              <a:t> </a:t>
            </a:r>
            <a:r>
              <a:rPr lang="en-US" dirty="0" err="1"/>
              <a:t>უფლებების</a:t>
            </a:r>
            <a:r>
              <a:rPr lang="en-US" dirty="0"/>
              <a:t> </a:t>
            </a:r>
            <a:r>
              <a:rPr lang="en-US" dirty="0" err="1"/>
              <a:t>დაცვა.უფლება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 </a:t>
            </a:r>
            <a:r>
              <a:rPr lang="en-US" b="1" dirty="0" err="1"/>
              <a:t>მოვალეობა</a:t>
            </a:r>
            <a:r>
              <a:rPr lang="en-US" b="1" dirty="0"/>
              <a:t> </a:t>
            </a:r>
            <a:r>
              <a:rPr lang="en-US" dirty="0" err="1"/>
              <a:t>ერთმანეთთან</a:t>
            </a:r>
            <a:r>
              <a:rPr lang="en-US" dirty="0"/>
              <a:t> </a:t>
            </a:r>
            <a:r>
              <a:rPr lang="en-US" dirty="0" err="1"/>
              <a:t>მჭიდროდ</a:t>
            </a:r>
            <a:r>
              <a:rPr lang="en-US" dirty="0"/>
              <a:t> </a:t>
            </a:r>
            <a:r>
              <a:rPr lang="en-US" dirty="0" err="1"/>
              <a:t>არის</a:t>
            </a:r>
            <a:r>
              <a:rPr lang="en-US" dirty="0"/>
              <a:t> </a:t>
            </a:r>
            <a:r>
              <a:rPr lang="en-US" dirty="0" err="1"/>
              <a:t>დაკავშირებული</a:t>
            </a:r>
            <a:r>
              <a:rPr lang="en-US" dirty="0"/>
              <a:t>. </a:t>
            </a:r>
            <a:r>
              <a:rPr lang="en-US" dirty="0" err="1"/>
              <a:t>არ</a:t>
            </a:r>
            <a:r>
              <a:rPr lang="en-US" dirty="0"/>
              <a:t> </a:t>
            </a:r>
            <a:r>
              <a:rPr lang="en-US" dirty="0" err="1"/>
              <a:t>არსებობს</a:t>
            </a:r>
            <a:r>
              <a:rPr lang="en-US" dirty="0"/>
              <a:t> </a:t>
            </a:r>
            <a:r>
              <a:rPr lang="en-US" dirty="0" err="1"/>
              <a:t>უფლება</a:t>
            </a:r>
            <a:r>
              <a:rPr lang="en-US" dirty="0"/>
              <a:t>, </a:t>
            </a:r>
            <a:r>
              <a:rPr lang="en-US" dirty="0" err="1"/>
              <a:t>რომელსაც</a:t>
            </a:r>
            <a:r>
              <a:rPr lang="en-US" dirty="0"/>
              <a:t> </a:t>
            </a:r>
            <a:r>
              <a:rPr lang="en-US" dirty="0" err="1"/>
              <a:t>არ</a:t>
            </a:r>
            <a:r>
              <a:rPr lang="en-US" dirty="0"/>
              <a:t> </a:t>
            </a:r>
            <a:r>
              <a:rPr lang="en-US" dirty="0" err="1"/>
              <a:t>შეესაბამება</a:t>
            </a:r>
            <a:r>
              <a:rPr lang="en-US" dirty="0"/>
              <a:t> </a:t>
            </a:r>
            <a:r>
              <a:rPr lang="en-US" dirty="0" err="1"/>
              <a:t>მეორე</a:t>
            </a:r>
            <a:r>
              <a:rPr lang="en-US" dirty="0"/>
              <a:t> </a:t>
            </a:r>
            <a:r>
              <a:rPr lang="en-US" dirty="0" err="1"/>
              <a:t>მხარის</a:t>
            </a:r>
            <a:r>
              <a:rPr lang="en-US" dirty="0"/>
              <a:t> </a:t>
            </a:r>
            <a:r>
              <a:rPr lang="en-US" dirty="0" err="1"/>
              <a:t>მოვალეობა.მაგალითად</a:t>
            </a:r>
            <a:r>
              <a:rPr lang="en-US" dirty="0"/>
              <a:t>, </a:t>
            </a:r>
            <a:r>
              <a:rPr lang="en-US" dirty="0" err="1"/>
              <a:t>მოსწავლეს</a:t>
            </a:r>
            <a:r>
              <a:rPr lang="en-US" dirty="0"/>
              <a:t> </a:t>
            </a:r>
            <a:r>
              <a:rPr lang="en-US" dirty="0" err="1"/>
              <a:t>აქვს</a:t>
            </a:r>
            <a:r>
              <a:rPr lang="en-US" dirty="0"/>
              <a:t> </a:t>
            </a:r>
            <a:r>
              <a:rPr lang="en-US" dirty="0" err="1"/>
              <a:t>სწავლის</a:t>
            </a:r>
            <a:r>
              <a:rPr lang="en-US" dirty="0"/>
              <a:t> </a:t>
            </a:r>
            <a:r>
              <a:rPr lang="en-US" dirty="0" err="1"/>
              <a:t>უფლება</a:t>
            </a:r>
            <a:r>
              <a:rPr lang="en-US" dirty="0"/>
              <a:t> - </a:t>
            </a:r>
            <a:r>
              <a:rPr lang="en-US" dirty="0" err="1"/>
              <a:t>სახელმწიფოს</a:t>
            </a:r>
            <a:r>
              <a:rPr lang="en-US" dirty="0"/>
              <a:t> </a:t>
            </a:r>
            <a:r>
              <a:rPr lang="en-US" dirty="0" err="1"/>
              <a:t>კი</a:t>
            </a:r>
            <a:r>
              <a:rPr lang="en-US" dirty="0"/>
              <a:t> </a:t>
            </a:r>
            <a:r>
              <a:rPr lang="en-US" dirty="0" err="1"/>
              <a:t>მოვალეობა</a:t>
            </a:r>
            <a:r>
              <a:rPr lang="en-US" dirty="0"/>
              <a:t>   </a:t>
            </a:r>
            <a:r>
              <a:rPr lang="en-US" dirty="0" err="1"/>
              <a:t>უზრუნველყოს</a:t>
            </a:r>
            <a:r>
              <a:rPr lang="en-US" dirty="0"/>
              <a:t> </a:t>
            </a:r>
            <a:r>
              <a:rPr lang="en-US" dirty="0" err="1"/>
              <a:t>იგი</a:t>
            </a:r>
            <a:r>
              <a:rPr lang="en-US" dirty="0"/>
              <a:t>.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6D7BC22C-301A-4537-A246-B3C3D2429E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7656" r="1" b="1"/>
          <a:stretch/>
        </p:blipFill>
        <p:spPr>
          <a:xfrm>
            <a:off x="6429553" y="71897"/>
            <a:ext cx="5431767" cy="651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1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2CD00-E499-41ED-A2CB-562020EF0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9024"/>
            <a:ext cx="3076032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რას</a:t>
            </a:r>
            <a:r>
              <a:rPr lang="en-US" dirty="0"/>
              <a:t> </a:t>
            </a:r>
            <a:r>
              <a:rPr lang="en-US" dirty="0" err="1"/>
              <a:t>ნიშნავს</a:t>
            </a:r>
            <a:r>
              <a:rPr lang="en-US" dirty="0"/>
              <a:t> </a:t>
            </a:r>
            <a:r>
              <a:rPr lang="en-US" dirty="0" err="1"/>
              <a:t>ადამიანის</a:t>
            </a:r>
            <a:r>
              <a:rPr lang="en-US" dirty="0"/>
              <a:t> </a:t>
            </a:r>
            <a:r>
              <a:rPr lang="en-US" dirty="0" err="1"/>
              <a:t>უფლებები</a:t>
            </a:r>
            <a:r>
              <a:rPr lang="en-US" dirty="0"/>
              <a:t>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9D721DEA-27D9-4D92-9979-DCD7C3F5A35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15684" y="1876840"/>
            <a:ext cx="7213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6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DFFD8-E12E-47FE-999D-3C64DE1DD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923" y="874992"/>
            <a:ext cx="6382352" cy="125860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   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ადამიანის</a:t>
            </a:r>
            <a:r>
              <a:rPr lang="en-US" sz="25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5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უფლებათა</a:t>
            </a:r>
            <a:r>
              <a:rPr lang="en-US" sz="25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5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საყოველთაო</a:t>
            </a:r>
            <a:r>
              <a:rPr lang="en-US" sz="25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500" b="1" dirty="0">
                <a:solidFill>
                  <a:srgbClr val="FF0000"/>
                </a:solidFill>
              </a:rPr>
              <a:t>  </a:t>
            </a:r>
            <a:br>
              <a:rPr lang="en-US" sz="2500" b="1" dirty="0">
                <a:solidFill>
                  <a:srgbClr val="FF0000"/>
                </a:solidFill>
              </a:rPr>
            </a:br>
            <a:r>
              <a:rPr lang="en-US" sz="2500" b="1" dirty="0">
                <a:solidFill>
                  <a:srgbClr val="FF0000"/>
                </a:solidFill>
              </a:rPr>
              <a:t>   </a:t>
            </a:r>
            <a:r>
              <a:rPr lang="en-US" sz="25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დეკლარაცია</a:t>
            </a:r>
            <a:r>
              <a:rPr lang="en-US" sz="25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5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გაეროს</a:t>
            </a:r>
            <a:r>
              <a:rPr lang="en-US" sz="25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5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გენერალურმა</a:t>
            </a:r>
            <a:r>
              <a:rPr lang="en-US" sz="25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2500" b="1" dirty="0">
                <a:solidFill>
                  <a:srgbClr val="FF0000"/>
                </a:solidFill>
              </a:rPr>
            </a:br>
            <a:r>
              <a:rPr lang="en-US" sz="2500" b="1" dirty="0">
                <a:solidFill>
                  <a:srgbClr val="FF0000"/>
                </a:solidFill>
              </a:rPr>
              <a:t>   </a:t>
            </a:r>
            <a:r>
              <a:rPr lang="en-US" sz="25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ასამბლეამ</a:t>
            </a:r>
            <a:r>
              <a:rPr lang="en-US" sz="25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5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მიიღო</a:t>
            </a:r>
            <a:r>
              <a:rPr lang="en-US" sz="25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  1948 </a:t>
            </a:r>
            <a:r>
              <a:rPr lang="en-US" sz="25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წლის</a:t>
            </a:r>
            <a:r>
              <a:rPr lang="en-US" sz="25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 10 </a:t>
            </a:r>
            <a:r>
              <a:rPr lang="en-US" sz="25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დეკემბერს</a:t>
            </a:r>
            <a:r>
              <a:rPr lang="en-US" sz="25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;</a:t>
            </a:r>
            <a:endParaRPr lang="en-US" sz="2500" b="1" kern="1200" cap="all" spc="30" baseline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01B9E274-F5E0-44A4-A197-6901465DA5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69" r="1674" b="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F1408-45E8-4808-992A-036435AD5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6943" y="2133600"/>
            <a:ext cx="6005933" cy="43064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1900" dirty="0"/>
          </a:p>
          <a:p>
            <a:pPr>
              <a:lnSpc>
                <a:spcPct val="110000"/>
              </a:lnSpc>
            </a:pPr>
            <a:r>
              <a:rPr lang="en-US" sz="2400" dirty="0" err="1"/>
              <a:t>დღეისათვის</a:t>
            </a:r>
            <a:r>
              <a:rPr lang="en-US" sz="2400" dirty="0"/>
              <a:t> </a:t>
            </a:r>
            <a:r>
              <a:rPr lang="en-US" sz="2400" dirty="0" err="1"/>
              <a:t>დეკლარაცია</a:t>
            </a:r>
            <a:r>
              <a:rPr lang="en-US" sz="2400" dirty="0"/>
              <a:t> 360 </a:t>
            </a:r>
            <a:r>
              <a:rPr lang="en-US" sz="2400" dirty="0" err="1"/>
              <a:t>ენაზეა</a:t>
            </a:r>
            <a:r>
              <a:rPr lang="en-US" sz="2400" dirty="0"/>
              <a:t> </a:t>
            </a:r>
            <a:r>
              <a:rPr lang="en-US" sz="2400" dirty="0" err="1"/>
              <a:t>თარგმნილი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წარმოადგენს</a:t>
            </a:r>
            <a:r>
              <a:rPr lang="en-US" sz="2400" dirty="0"/>
              <a:t> </a:t>
            </a:r>
            <a:r>
              <a:rPr lang="en-US" sz="2400" dirty="0" err="1"/>
              <a:t>მსოფლიოს</a:t>
            </a:r>
            <a:r>
              <a:rPr lang="en-US" sz="2400" dirty="0"/>
              <a:t> </a:t>
            </a:r>
            <a:r>
              <a:rPr lang="en-US" sz="2400" dirty="0" err="1"/>
              <a:t>ყველაზე</a:t>
            </a:r>
            <a:r>
              <a:rPr lang="en-US" sz="2400" dirty="0"/>
              <a:t> </a:t>
            </a:r>
            <a:r>
              <a:rPr lang="en-US" sz="2400" dirty="0" err="1"/>
              <a:t>მეტ</a:t>
            </a:r>
            <a:r>
              <a:rPr lang="en-US" sz="2400" dirty="0"/>
              <a:t> </a:t>
            </a:r>
            <a:r>
              <a:rPr lang="en-US" sz="2400" dirty="0" err="1"/>
              <a:t>ენაზე</a:t>
            </a:r>
            <a:r>
              <a:rPr lang="en-US" sz="2400" dirty="0"/>
              <a:t> </a:t>
            </a:r>
            <a:r>
              <a:rPr lang="en-US" sz="2400" dirty="0" err="1"/>
              <a:t>თარგმნილ</a:t>
            </a:r>
            <a:r>
              <a:rPr lang="en-US" sz="2400" dirty="0"/>
              <a:t> </a:t>
            </a:r>
            <a:r>
              <a:rPr lang="en-US" sz="2400" dirty="0" err="1"/>
              <a:t>დოკუმენტს</a:t>
            </a:r>
            <a:r>
              <a:rPr lang="en-US" sz="2400" dirty="0"/>
              <a:t>;</a:t>
            </a:r>
          </a:p>
          <a:p>
            <a:pPr>
              <a:lnSpc>
                <a:spcPct val="110000"/>
              </a:lnSpc>
            </a:pPr>
            <a:r>
              <a:rPr lang="en-US" sz="2400" dirty="0" err="1"/>
              <a:t>დეკლარაცია</a:t>
            </a:r>
            <a:r>
              <a:rPr lang="en-US" sz="2400" dirty="0"/>
              <a:t> </a:t>
            </a:r>
            <a:r>
              <a:rPr lang="en-US" sz="2400" dirty="0" err="1"/>
              <a:t>შთაგონების</a:t>
            </a:r>
            <a:r>
              <a:rPr lang="en-US" sz="2400" dirty="0"/>
              <a:t> </a:t>
            </a:r>
            <a:r>
              <a:rPr lang="en-US" sz="2400" dirty="0" err="1"/>
              <a:t>წყარო</a:t>
            </a:r>
            <a:r>
              <a:rPr lang="en-US" sz="2400" dirty="0"/>
              <a:t> </a:t>
            </a:r>
            <a:r>
              <a:rPr lang="en-US" sz="2400" dirty="0" err="1"/>
              <a:t>გახდა</a:t>
            </a:r>
            <a:r>
              <a:rPr lang="en-US" sz="2400" dirty="0"/>
              <a:t> </a:t>
            </a:r>
            <a:r>
              <a:rPr lang="en-US" sz="2400" dirty="0" err="1"/>
              <a:t>მრავალი</a:t>
            </a:r>
            <a:r>
              <a:rPr lang="en-US" sz="2400" dirty="0"/>
              <a:t> </a:t>
            </a:r>
            <a:r>
              <a:rPr lang="en-US" sz="2400" dirty="0" err="1"/>
              <a:t>ახალი</a:t>
            </a:r>
            <a:r>
              <a:rPr lang="en-US" sz="2400" dirty="0"/>
              <a:t> </a:t>
            </a:r>
            <a:r>
              <a:rPr lang="en-US" sz="2400" dirty="0" err="1"/>
              <a:t>დამოუკიდებელი</a:t>
            </a:r>
            <a:r>
              <a:rPr lang="en-US" sz="2400" dirty="0"/>
              <a:t>  </a:t>
            </a:r>
            <a:r>
              <a:rPr lang="en-US" sz="2400" dirty="0" err="1"/>
              <a:t>სახელმწიფოსა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ახალ</a:t>
            </a:r>
            <a:r>
              <a:rPr lang="en-US" sz="2400" dirty="0"/>
              <a:t> </a:t>
            </a:r>
            <a:r>
              <a:rPr lang="en-US" sz="2400" dirty="0" err="1"/>
              <a:t>დემოკრატიათათვის</a:t>
            </a:r>
            <a:r>
              <a:rPr lang="en-US" sz="2400" dirty="0"/>
              <a:t> </a:t>
            </a:r>
            <a:r>
              <a:rPr lang="en-US" sz="2400" dirty="0" err="1"/>
              <a:t>კონნსტიტუციების</a:t>
            </a:r>
            <a:r>
              <a:rPr lang="en-US" sz="2400" dirty="0"/>
              <a:t> </a:t>
            </a:r>
            <a:r>
              <a:rPr lang="en-US" sz="2400" dirty="0" err="1"/>
              <a:t>შედგენისას</a:t>
            </a:r>
            <a:r>
              <a:rPr lang="en-US" sz="2400" dirty="0"/>
              <a:t>.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147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9D3AE-F735-43E5-90DF-E5AEC4CD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31" y="337927"/>
            <a:ext cx="2971984" cy="1912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Ა</a:t>
            </a:r>
            <a:r>
              <a:rPr lang="en-US" sz="2400" b="1" dirty="0" err="1">
                <a:solidFill>
                  <a:srgbClr val="FF0000"/>
                </a:solidFill>
              </a:rPr>
              <a:t>დამიანის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უფლებათა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საერთაშორისო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დღე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id="{A35BA00F-E9C4-4087-9557-26285F82E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228265" y="723900"/>
            <a:ext cx="0" cy="11664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9C2C8-8FC5-4A6F-A606-2FBDB530A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3082" y="438569"/>
            <a:ext cx="8833792" cy="213898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err="1"/>
              <a:t>სამართლებრივი</a:t>
            </a:r>
            <a:r>
              <a:rPr lang="en-US" dirty="0"/>
              <a:t> </a:t>
            </a:r>
            <a:r>
              <a:rPr lang="en-US" dirty="0" err="1"/>
              <a:t>აქტები</a:t>
            </a:r>
            <a:r>
              <a:rPr lang="en-US" dirty="0"/>
              <a:t>, </a:t>
            </a:r>
            <a:r>
              <a:rPr lang="en-US" dirty="0" err="1"/>
              <a:t>რომლებიც</a:t>
            </a:r>
            <a:r>
              <a:rPr lang="en-US" dirty="0"/>
              <a:t> </a:t>
            </a:r>
            <a:r>
              <a:rPr lang="en-US" dirty="0" err="1"/>
              <a:t>ძირითადად</a:t>
            </a:r>
            <a:r>
              <a:rPr lang="en-US" dirty="0"/>
              <a:t> </a:t>
            </a:r>
            <a:r>
              <a:rPr lang="en-US" dirty="0" err="1"/>
              <a:t>საფუძვლად</a:t>
            </a:r>
            <a:r>
              <a:rPr lang="en-US" dirty="0"/>
              <a:t> </a:t>
            </a:r>
            <a:r>
              <a:rPr lang="en-US" dirty="0" err="1"/>
              <a:t>დაედო</a:t>
            </a:r>
            <a:r>
              <a:rPr lang="en-US" dirty="0"/>
              <a:t>  </a:t>
            </a:r>
            <a:r>
              <a:rPr lang="en-US" dirty="0" err="1"/>
              <a:t>დეკლარაციას</a:t>
            </a:r>
            <a:r>
              <a:rPr lang="en-US" dirty="0"/>
              <a:t>: </a:t>
            </a:r>
            <a:r>
              <a:rPr lang="en-US" b="1" dirty="0" err="1"/>
              <a:t>აშშ</a:t>
            </a:r>
            <a:r>
              <a:rPr lang="en-US" b="1" dirty="0"/>
              <a:t>-ს </a:t>
            </a:r>
            <a:r>
              <a:rPr lang="en-US" b="1" dirty="0" err="1"/>
              <a:t>უფლებათა</a:t>
            </a:r>
            <a:r>
              <a:rPr lang="en-US" b="1" dirty="0"/>
              <a:t> </a:t>
            </a:r>
            <a:r>
              <a:rPr lang="en-US" b="1" dirty="0" err="1"/>
              <a:t>ბილი</a:t>
            </a:r>
            <a:r>
              <a:rPr lang="en-US" b="1" dirty="0"/>
              <a:t> (Bill of Rights)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b="1" dirty="0" err="1"/>
              <a:t>საფრანგეთის</a:t>
            </a:r>
            <a:r>
              <a:rPr lang="en-US" b="1" dirty="0"/>
              <a:t> </a:t>
            </a:r>
            <a:r>
              <a:rPr lang="en-US" b="1" dirty="0" err="1"/>
              <a:t>რესპუბლიკის</a:t>
            </a:r>
            <a:r>
              <a:rPr lang="en-US" b="1" dirty="0"/>
              <a:t> </a:t>
            </a:r>
            <a:r>
              <a:rPr lang="en-US" b="1" dirty="0" err="1"/>
              <a:t>ადამიანის</a:t>
            </a:r>
            <a:r>
              <a:rPr lang="en-US" b="1" dirty="0"/>
              <a:t> </a:t>
            </a:r>
            <a:r>
              <a:rPr lang="en-US" b="1" dirty="0" err="1"/>
              <a:t>და</a:t>
            </a:r>
            <a:r>
              <a:rPr lang="en-US" b="1" dirty="0"/>
              <a:t> </a:t>
            </a:r>
            <a:r>
              <a:rPr lang="en-US" b="1" dirty="0" err="1"/>
              <a:t>მოქალაქის</a:t>
            </a:r>
            <a:r>
              <a:rPr lang="en-US" b="1" dirty="0"/>
              <a:t> </a:t>
            </a:r>
            <a:r>
              <a:rPr lang="en-US" b="1" dirty="0" err="1"/>
              <a:t>უფლებათა</a:t>
            </a:r>
            <a:r>
              <a:rPr lang="en-US" b="1" dirty="0"/>
              <a:t> </a:t>
            </a:r>
            <a:r>
              <a:rPr lang="en-US" b="1" dirty="0" err="1"/>
              <a:t>დეკლარაცია</a:t>
            </a:r>
            <a:r>
              <a:rPr lang="en-US" b="1" dirty="0"/>
              <a:t>;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sz="2400" b="1" dirty="0" err="1">
                <a:solidFill>
                  <a:srgbClr val="00B050"/>
                </a:solidFill>
              </a:rPr>
              <a:t>საქართველოში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ძალაშია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საქართველოს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უზენაესი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საბჭოს</a:t>
            </a:r>
            <a:r>
              <a:rPr lang="en-US" sz="2400" b="1" dirty="0">
                <a:solidFill>
                  <a:srgbClr val="00B050"/>
                </a:solidFill>
              </a:rPr>
              <a:t> 1991 </a:t>
            </a:r>
            <a:r>
              <a:rPr lang="en-US" sz="2400" b="1" dirty="0" err="1">
                <a:solidFill>
                  <a:srgbClr val="00B050"/>
                </a:solidFill>
              </a:rPr>
              <a:t>წლის</a:t>
            </a:r>
            <a:r>
              <a:rPr lang="en-US" sz="2400" b="1" dirty="0">
                <a:solidFill>
                  <a:srgbClr val="00B050"/>
                </a:solidFill>
              </a:rPr>
              <a:t> 15 </a:t>
            </a:r>
            <a:r>
              <a:rPr lang="en-US" sz="2400" b="1" dirty="0" err="1">
                <a:solidFill>
                  <a:srgbClr val="00B050"/>
                </a:solidFill>
              </a:rPr>
              <a:t>სექტემბრის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დადგენილებით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100" dirty="0"/>
              <a:t>  </a:t>
            </a:r>
          </a:p>
          <a:p>
            <a:pPr>
              <a:lnSpc>
                <a:spcPct val="110000"/>
              </a:lnSpc>
            </a:pPr>
            <a:endParaRPr lang="en-US" sz="1100"/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2D48C71D-3A52-47EC-8E03-71B0E9E47F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4660" b="29569"/>
          <a:stretch/>
        </p:blipFill>
        <p:spPr>
          <a:xfrm>
            <a:off x="20" y="2496832"/>
            <a:ext cx="12191980" cy="436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3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29454-426D-4DFC-93CE-747578151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9024"/>
            <a:ext cx="3076032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Ა</a:t>
            </a:r>
            <a:r>
              <a:rPr lang="en-US" dirty="0" err="1"/>
              <a:t>დამიანის</a:t>
            </a:r>
            <a:r>
              <a:rPr lang="en-US" dirty="0"/>
              <a:t> </a:t>
            </a:r>
            <a:r>
              <a:rPr lang="en-US" dirty="0" err="1"/>
              <a:t>უფლებები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9CC0706A-EC73-43C0-B0B0-AC45AF028CA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61932" y="672148"/>
            <a:ext cx="7213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FAAD-47A9-4C9C-8A6E-935474BA9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ადამიანის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უფლებების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ისტორიული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განვითარება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F512F-6323-4989-A771-66105CE1F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3098258"/>
            <a:ext cx="10691265" cy="283095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2"/>
              </a:rPr>
              <a:t>https://www.civiceducation.ge/ka/lessons/1-12</a:t>
            </a:r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5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5C226-6F44-4229-A4CB-3720E2BB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87" y="907128"/>
            <a:ext cx="6699564" cy="107694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9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კონსტიტუციის</a:t>
            </a:r>
            <a:r>
              <a:rPr lang="en-US" sz="1900" b="1" dirty="0">
                <a:solidFill>
                  <a:srgbClr val="FF0000"/>
                </a:solidFill>
              </a:rPr>
              <a:t> </a:t>
            </a:r>
            <a:r>
              <a:rPr lang="en-US" sz="19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თანახმად</a:t>
            </a:r>
            <a:r>
              <a:rPr lang="en-US" sz="19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“</a:t>
            </a:r>
            <a:r>
              <a:rPr lang="en-US" sz="19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სახელმწიფო</a:t>
            </a:r>
            <a:r>
              <a:rPr lang="en-US" sz="19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ცნობს</a:t>
            </a:r>
            <a:r>
              <a:rPr lang="en-US" sz="19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და</a:t>
            </a:r>
            <a:r>
              <a:rPr lang="en-US" sz="19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იცავს</a:t>
            </a:r>
            <a:r>
              <a:rPr lang="en-US" sz="19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ადამიანის</a:t>
            </a:r>
            <a:r>
              <a:rPr lang="en-US" sz="19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საყოველთაოდ</a:t>
            </a:r>
            <a:r>
              <a:rPr lang="en-US" sz="19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აღიარებულ</a:t>
            </a:r>
            <a:r>
              <a:rPr lang="en-US" sz="19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უფლებებსა</a:t>
            </a:r>
            <a:r>
              <a:rPr lang="en-US" sz="19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და</a:t>
            </a:r>
            <a:r>
              <a:rPr lang="en-US" sz="19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თავისუფლებებს</a:t>
            </a:r>
            <a:r>
              <a:rPr lang="en-US" sz="19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9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როგორც</a:t>
            </a:r>
            <a:r>
              <a:rPr lang="en-US" sz="19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წარუვალ</a:t>
            </a:r>
            <a:r>
              <a:rPr lang="en-US" sz="19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და</a:t>
            </a:r>
            <a:r>
              <a:rPr lang="en-US" sz="19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უზენაეს</a:t>
            </a:r>
            <a:r>
              <a:rPr lang="en-US" sz="19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ადამიანურ</a:t>
            </a:r>
            <a:r>
              <a:rPr lang="en-US" sz="19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cap="all" spc="30" baseline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ღირებულებებს</a:t>
            </a:r>
            <a:r>
              <a:rPr lang="en-US" sz="1900" b="1" kern="1200" cap="all" spc="3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”. 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65151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A543-CFB7-483A-B339-650976F44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97" y="2156603"/>
            <a:ext cx="7902558" cy="452609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400" dirty="0" err="1"/>
              <a:t>ადამიანის</a:t>
            </a:r>
            <a:r>
              <a:rPr lang="en-US" sz="1400" dirty="0"/>
              <a:t> </a:t>
            </a:r>
            <a:r>
              <a:rPr lang="en-US" sz="1400" dirty="0" err="1"/>
              <a:t>სიცოცხლის</a:t>
            </a:r>
            <a:r>
              <a:rPr lang="en-US" sz="1400" dirty="0"/>
              <a:t>, </a:t>
            </a:r>
            <a:r>
              <a:rPr lang="en-US" sz="1400" dirty="0" err="1"/>
              <a:t>თავისუფლების</a:t>
            </a:r>
            <a:r>
              <a:rPr lang="en-US" sz="1400" dirty="0"/>
              <a:t>, </a:t>
            </a:r>
            <a:r>
              <a:rPr lang="en-US" sz="1400" dirty="0" err="1"/>
              <a:t>პატივისა</a:t>
            </a:r>
            <a:r>
              <a:rPr lang="en-US" sz="1400" dirty="0"/>
              <a:t> </a:t>
            </a:r>
            <a:r>
              <a:rPr lang="en-US" sz="1400" dirty="0" err="1"/>
              <a:t>და</a:t>
            </a:r>
            <a:r>
              <a:rPr lang="en-US" sz="1400" dirty="0"/>
              <a:t> </a:t>
            </a:r>
            <a:r>
              <a:rPr lang="en-US" sz="1400" dirty="0" err="1"/>
              <a:t>ღირსება</a:t>
            </a:r>
            <a:r>
              <a:rPr lang="en-US" sz="1400" dirty="0"/>
              <a:t> </a:t>
            </a:r>
            <a:r>
              <a:rPr lang="en-US" sz="1400" dirty="0" err="1"/>
              <a:t>ხელშეუვალობა</a:t>
            </a:r>
            <a:r>
              <a:rPr lang="en-US" sz="1400" dirty="0"/>
              <a:t>; </a:t>
            </a:r>
          </a:p>
          <a:p>
            <a:pPr>
              <a:lnSpc>
                <a:spcPct val="110000"/>
              </a:lnSpc>
            </a:pPr>
            <a:r>
              <a:rPr lang="en-US" sz="1400" dirty="0" err="1"/>
              <a:t>სიტყვის</a:t>
            </a:r>
            <a:r>
              <a:rPr lang="en-US" sz="1400" dirty="0"/>
              <a:t>, </a:t>
            </a:r>
            <a:r>
              <a:rPr lang="en-US" sz="1400" dirty="0" err="1"/>
              <a:t>აზრის</a:t>
            </a:r>
            <a:r>
              <a:rPr lang="en-US" sz="1400" dirty="0"/>
              <a:t>, </a:t>
            </a:r>
            <a:r>
              <a:rPr lang="en-US" sz="1400" dirty="0" err="1"/>
              <a:t>სინდისის</a:t>
            </a:r>
            <a:r>
              <a:rPr lang="en-US" sz="1400" dirty="0"/>
              <a:t>, </a:t>
            </a:r>
            <a:r>
              <a:rPr lang="en-US" sz="1400" dirty="0" err="1"/>
              <a:t>რწმენისა</a:t>
            </a:r>
            <a:r>
              <a:rPr lang="en-US" sz="1400" dirty="0"/>
              <a:t> </a:t>
            </a:r>
            <a:r>
              <a:rPr lang="en-US" sz="1400" dirty="0" err="1"/>
              <a:t>და</a:t>
            </a:r>
            <a:r>
              <a:rPr lang="en-US" sz="1400" dirty="0"/>
              <a:t> </a:t>
            </a:r>
            <a:r>
              <a:rPr lang="en-US" sz="1400" dirty="0" err="1"/>
              <a:t>აღმსარებლობის</a:t>
            </a:r>
            <a:r>
              <a:rPr lang="en-US" sz="1400" dirty="0"/>
              <a:t> </a:t>
            </a:r>
            <a:r>
              <a:rPr lang="en-US" sz="1400" dirty="0" err="1"/>
              <a:t>თავისუფლება</a:t>
            </a:r>
            <a:r>
              <a:rPr lang="en-US" sz="1400" dirty="0"/>
              <a:t>; </a:t>
            </a:r>
          </a:p>
          <a:p>
            <a:pPr>
              <a:lnSpc>
                <a:spcPct val="110000"/>
              </a:lnSpc>
            </a:pPr>
            <a:r>
              <a:rPr lang="en-US" sz="1400" dirty="0" err="1"/>
              <a:t>პირადი</a:t>
            </a:r>
            <a:r>
              <a:rPr lang="en-US" sz="1400" dirty="0"/>
              <a:t> </a:t>
            </a:r>
            <a:r>
              <a:rPr lang="en-US" sz="1400" dirty="0" err="1"/>
              <a:t>ცხოვრების</a:t>
            </a:r>
            <a:r>
              <a:rPr lang="en-US" sz="1400" dirty="0"/>
              <a:t>, </a:t>
            </a:r>
            <a:r>
              <a:rPr lang="en-US" sz="1400" dirty="0" err="1"/>
              <a:t>მიმოწერისა</a:t>
            </a:r>
            <a:r>
              <a:rPr lang="en-US" sz="1400" dirty="0"/>
              <a:t> </a:t>
            </a:r>
            <a:r>
              <a:rPr lang="en-US" sz="1400" dirty="0" err="1"/>
              <a:t>და</a:t>
            </a:r>
            <a:r>
              <a:rPr lang="en-US" sz="1400" dirty="0"/>
              <a:t> </a:t>
            </a:r>
            <a:r>
              <a:rPr lang="en-US" sz="1400" dirty="0" err="1"/>
              <a:t>შეტყობინებათა</a:t>
            </a:r>
            <a:r>
              <a:rPr lang="en-US" sz="1400" dirty="0"/>
              <a:t> </a:t>
            </a:r>
            <a:r>
              <a:rPr lang="en-US" sz="1400" dirty="0" err="1"/>
              <a:t>ხელშეუხებლობა</a:t>
            </a:r>
            <a:r>
              <a:rPr lang="en-US" sz="1400" dirty="0"/>
              <a:t>; </a:t>
            </a:r>
          </a:p>
          <a:p>
            <a:pPr>
              <a:lnSpc>
                <a:spcPct val="110000"/>
              </a:lnSpc>
            </a:pPr>
            <a:r>
              <a:rPr lang="en-US" sz="1400" dirty="0" err="1"/>
              <a:t>საკუთრების</a:t>
            </a:r>
            <a:r>
              <a:rPr lang="en-US" sz="1400" dirty="0"/>
              <a:t> </a:t>
            </a:r>
            <a:r>
              <a:rPr lang="en-US" sz="1400" dirty="0" err="1"/>
              <a:t>უფლება</a:t>
            </a:r>
            <a:r>
              <a:rPr lang="en-US" sz="1400" dirty="0"/>
              <a:t>; </a:t>
            </a:r>
          </a:p>
          <a:p>
            <a:pPr>
              <a:lnSpc>
                <a:spcPct val="110000"/>
              </a:lnSpc>
            </a:pPr>
            <a:r>
              <a:rPr lang="en-US" sz="1400" dirty="0" err="1"/>
              <a:t>თავისუფალი</a:t>
            </a:r>
            <a:r>
              <a:rPr lang="en-US" sz="1400" dirty="0"/>
              <a:t> </a:t>
            </a:r>
            <a:r>
              <a:rPr lang="en-US" sz="1400" dirty="0" err="1"/>
              <a:t>მიმოსვლისა</a:t>
            </a:r>
            <a:r>
              <a:rPr lang="en-US" sz="1400" dirty="0"/>
              <a:t> </a:t>
            </a:r>
            <a:r>
              <a:rPr lang="en-US" sz="1400" dirty="0" err="1"/>
              <a:t>და</a:t>
            </a:r>
            <a:r>
              <a:rPr lang="en-US" sz="1400" dirty="0"/>
              <a:t> </a:t>
            </a:r>
            <a:r>
              <a:rPr lang="en-US" sz="1400" dirty="0" err="1"/>
              <a:t>საცხოვრებლის</a:t>
            </a:r>
            <a:r>
              <a:rPr lang="en-US" sz="1400" dirty="0"/>
              <a:t> </a:t>
            </a:r>
            <a:r>
              <a:rPr lang="en-US" sz="1400" dirty="0" err="1"/>
              <a:t>თავისუფალი</a:t>
            </a:r>
            <a:r>
              <a:rPr lang="en-US" sz="1400" dirty="0"/>
              <a:t> </a:t>
            </a:r>
            <a:r>
              <a:rPr lang="en-US" sz="1400" dirty="0" err="1"/>
              <a:t>არჩევის</a:t>
            </a:r>
            <a:r>
              <a:rPr lang="en-US" sz="1400" dirty="0"/>
              <a:t> </a:t>
            </a:r>
            <a:r>
              <a:rPr lang="en-US" sz="1400" dirty="0" err="1"/>
              <a:t>უფლება</a:t>
            </a:r>
            <a:r>
              <a:rPr lang="en-US" sz="1400" dirty="0"/>
              <a:t>; </a:t>
            </a:r>
          </a:p>
          <a:p>
            <a:pPr>
              <a:lnSpc>
                <a:spcPct val="110000"/>
              </a:lnSpc>
            </a:pPr>
            <a:r>
              <a:rPr lang="en-US" sz="1400" dirty="0" err="1"/>
              <a:t>ინფორმაციის</a:t>
            </a:r>
            <a:r>
              <a:rPr lang="en-US" sz="1400" dirty="0"/>
              <a:t> </a:t>
            </a:r>
            <a:r>
              <a:rPr lang="en-US" sz="1400" dirty="0" err="1"/>
              <a:t>მიღებისა</a:t>
            </a:r>
            <a:r>
              <a:rPr lang="en-US" sz="1400" dirty="0"/>
              <a:t> </a:t>
            </a:r>
            <a:r>
              <a:rPr lang="en-US" sz="1400" dirty="0" err="1"/>
              <a:t>და</a:t>
            </a:r>
            <a:r>
              <a:rPr lang="en-US" sz="1400" dirty="0"/>
              <a:t> </a:t>
            </a:r>
            <a:r>
              <a:rPr lang="en-US" sz="1400" dirty="0" err="1"/>
              <a:t>გავრცელების</a:t>
            </a:r>
            <a:r>
              <a:rPr lang="en-US" sz="1400" dirty="0"/>
              <a:t>, </a:t>
            </a:r>
            <a:r>
              <a:rPr lang="en-US" sz="1400" dirty="0" err="1"/>
              <a:t>აზრების</a:t>
            </a:r>
            <a:r>
              <a:rPr lang="en-US" sz="1400" dirty="0"/>
              <a:t> </a:t>
            </a:r>
            <a:r>
              <a:rPr lang="en-US" sz="1400" dirty="0" err="1"/>
              <a:t>თავისუფლად</a:t>
            </a:r>
            <a:r>
              <a:rPr lang="en-US" sz="1400" dirty="0"/>
              <a:t> </a:t>
            </a:r>
            <a:r>
              <a:rPr lang="en-US" sz="1400" dirty="0" err="1"/>
              <a:t>გამოთქმისა</a:t>
            </a:r>
            <a:r>
              <a:rPr lang="en-US" sz="1400" dirty="0"/>
              <a:t> </a:t>
            </a:r>
            <a:r>
              <a:rPr lang="en-US" sz="1400" dirty="0" err="1"/>
              <a:t>და</a:t>
            </a:r>
            <a:r>
              <a:rPr lang="en-US" sz="1400" dirty="0"/>
              <a:t> </a:t>
            </a:r>
            <a:r>
              <a:rPr lang="en-US" sz="1400" dirty="0" err="1"/>
              <a:t>გავრცელების</a:t>
            </a:r>
            <a:r>
              <a:rPr lang="en-US" sz="1400" dirty="0"/>
              <a:t> </a:t>
            </a:r>
            <a:r>
              <a:rPr lang="en-US" sz="1400" dirty="0" err="1"/>
              <a:t>უფლება</a:t>
            </a:r>
            <a:r>
              <a:rPr lang="en-US" sz="1400" dirty="0"/>
              <a:t>; </a:t>
            </a:r>
          </a:p>
          <a:p>
            <a:pPr>
              <a:lnSpc>
                <a:spcPct val="110000"/>
              </a:lnSpc>
            </a:pPr>
            <a:r>
              <a:rPr lang="en-US" sz="1400" dirty="0" err="1"/>
              <a:t>შეკრებისა</a:t>
            </a:r>
            <a:r>
              <a:rPr lang="en-US" sz="1400" dirty="0"/>
              <a:t> </a:t>
            </a:r>
            <a:r>
              <a:rPr lang="en-US" sz="1400" dirty="0" err="1"/>
              <a:t>და</a:t>
            </a:r>
            <a:r>
              <a:rPr lang="en-US" sz="1400" dirty="0"/>
              <a:t> </a:t>
            </a:r>
            <a:r>
              <a:rPr lang="en-US" sz="1400" dirty="0" err="1"/>
              <a:t>მანიფესტაციის</a:t>
            </a:r>
            <a:r>
              <a:rPr lang="en-US" sz="1400" dirty="0"/>
              <a:t> </a:t>
            </a:r>
            <a:r>
              <a:rPr lang="en-US" sz="1400" dirty="0" err="1"/>
              <a:t>თავისუფლება</a:t>
            </a:r>
            <a:r>
              <a:rPr lang="en-US" sz="1400" dirty="0"/>
              <a:t>; </a:t>
            </a:r>
          </a:p>
          <a:p>
            <a:pPr>
              <a:lnSpc>
                <a:spcPct val="110000"/>
              </a:lnSpc>
            </a:pPr>
            <a:r>
              <a:rPr lang="en-US" sz="1400" err="1"/>
              <a:t>გაერთიანებების</a:t>
            </a:r>
            <a:r>
              <a:rPr lang="en-US" sz="1400" dirty="0"/>
              <a:t> </a:t>
            </a:r>
            <a:r>
              <a:rPr lang="en-US" sz="1400" err="1"/>
              <a:t>შექმნის</a:t>
            </a:r>
            <a:r>
              <a:rPr lang="en-US" sz="1400" dirty="0"/>
              <a:t> </a:t>
            </a:r>
            <a:r>
              <a:rPr lang="en-US" sz="1400" err="1"/>
              <a:t>უფლება</a:t>
            </a:r>
            <a:r>
              <a:rPr lang="en-US" sz="1400" dirty="0"/>
              <a:t>; </a:t>
            </a:r>
          </a:p>
          <a:p>
            <a:pPr>
              <a:lnSpc>
                <a:spcPct val="110000"/>
              </a:lnSpc>
            </a:pPr>
            <a:r>
              <a:rPr lang="en-US" sz="1400" dirty="0" err="1"/>
              <a:t>პიროვნების</a:t>
            </a:r>
            <a:r>
              <a:rPr lang="en-US" sz="1400" dirty="0"/>
              <a:t> </a:t>
            </a:r>
            <a:r>
              <a:rPr lang="en-US" sz="1400" dirty="0" err="1"/>
              <a:t>თავისუფალი</a:t>
            </a:r>
            <a:r>
              <a:rPr lang="en-US" sz="1400" dirty="0"/>
              <a:t> </a:t>
            </a:r>
            <a:r>
              <a:rPr lang="en-US" sz="1400" dirty="0" err="1"/>
              <a:t>განვითარების</a:t>
            </a:r>
            <a:r>
              <a:rPr lang="en-US" sz="1400" dirty="0"/>
              <a:t> </a:t>
            </a:r>
            <a:r>
              <a:rPr lang="en-US" sz="1400" dirty="0" err="1"/>
              <a:t>უფლება</a:t>
            </a:r>
            <a:r>
              <a:rPr lang="en-US" sz="1400" dirty="0"/>
              <a:t>;  </a:t>
            </a:r>
          </a:p>
          <a:p>
            <a:pPr>
              <a:lnSpc>
                <a:spcPct val="110000"/>
              </a:lnSpc>
            </a:pPr>
            <a:r>
              <a:rPr lang="en-US" sz="1400" err="1"/>
              <a:t>ინტელექტუალური</a:t>
            </a:r>
            <a:r>
              <a:rPr lang="en-US" sz="1400" dirty="0"/>
              <a:t> </a:t>
            </a:r>
            <a:r>
              <a:rPr lang="en-US" sz="1400" err="1"/>
              <a:t>შემოქმედების</a:t>
            </a:r>
            <a:r>
              <a:rPr lang="en-US" sz="1400" dirty="0"/>
              <a:t> </a:t>
            </a:r>
            <a:r>
              <a:rPr lang="en-US" sz="1400" err="1"/>
              <a:t>თავისუფლება</a:t>
            </a:r>
            <a:r>
              <a:rPr lang="en-US" sz="1400" dirty="0"/>
              <a:t>; </a:t>
            </a:r>
          </a:p>
          <a:p>
            <a:pPr>
              <a:lnSpc>
                <a:spcPct val="110000"/>
              </a:lnSpc>
            </a:pPr>
            <a:r>
              <a:rPr lang="en-US" sz="1400" err="1"/>
              <a:t>შრომის</a:t>
            </a:r>
            <a:r>
              <a:rPr lang="en-US" sz="1400" dirty="0"/>
              <a:t> </a:t>
            </a:r>
            <a:r>
              <a:rPr lang="en-US" sz="1400" err="1"/>
              <a:t>თავისუფლება</a:t>
            </a:r>
            <a:r>
              <a:rPr lang="en-US" sz="1400" dirty="0"/>
              <a:t>; </a:t>
            </a:r>
          </a:p>
          <a:p>
            <a:pPr>
              <a:lnSpc>
                <a:spcPct val="110000"/>
              </a:lnSpc>
            </a:pPr>
            <a:r>
              <a:rPr lang="en-US" sz="1400" err="1"/>
              <a:t>განათლებისა</a:t>
            </a:r>
            <a:r>
              <a:rPr lang="en-US" sz="1400" dirty="0"/>
              <a:t> </a:t>
            </a:r>
            <a:r>
              <a:rPr lang="en-US" sz="1400" err="1"/>
              <a:t>და</a:t>
            </a:r>
            <a:r>
              <a:rPr lang="en-US" sz="1400" dirty="0"/>
              <a:t> </a:t>
            </a:r>
            <a:r>
              <a:rPr lang="en-US" sz="1400" err="1"/>
              <a:t>ჯანმრთელობის</a:t>
            </a:r>
            <a:r>
              <a:rPr lang="en-US" sz="1400" dirty="0"/>
              <a:t> </a:t>
            </a:r>
            <a:r>
              <a:rPr lang="en-US" sz="1400" err="1"/>
              <a:t>დაცვის</a:t>
            </a:r>
            <a:r>
              <a:rPr lang="en-US" sz="1400" dirty="0"/>
              <a:t> </a:t>
            </a:r>
            <a:r>
              <a:rPr lang="en-US" sz="1400" err="1"/>
              <a:t>უფლებები</a:t>
            </a:r>
            <a:r>
              <a:rPr lang="en-US" sz="1400" dirty="0"/>
              <a:t>. </a:t>
            </a:r>
          </a:p>
          <a:p>
            <a:pPr>
              <a:lnSpc>
                <a:spcPct val="110000"/>
              </a:lnSpc>
            </a:pPr>
            <a:endParaRPr lang="en-US" sz="100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A3C59D-8641-484F-A35C-361AD7E1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2521"/>
            <a:ext cx="6515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9663EE0C-B3DA-4884-84EC-3DE0C11C28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1539" r="28781" b="-1"/>
          <a:stretch/>
        </p:blipFill>
        <p:spPr>
          <a:xfrm>
            <a:off x="8115300" y="10"/>
            <a:ext cx="40767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03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AF481-CC83-461D-968B-DDED168DD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394" y="874992"/>
            <a:ext cx="6439863" cy="125860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" sz="2000" b="1" dirty="0" err="1">
                <a:solidFill>
                  <a:srgbClr val="FF0000"/>
                </a:solidFill>
                <a:ea typeface="+mj-lt"/>
                <a:cs typeface="+mj-lt"/>
              </a:rPr>
              <a:t>კონსტიტუციით</a:t>
            </a:r>
            <a:r>
              <a:rPr lang="ru" sz="2000" b="1" dirty="0">
                <a:solidFill>
                  <a:srgbClr val="FF0000"/>
                </a:solidFill>
                <a:ea typeface="+mj-lt"/>
                <a:cs typeface="+mj-lt"/>
              </a:rPr>
              <a:t> </a:t>
            </a:r>
            <a:r>
              <a:rPr lang="ru" sz="2000" b="1" dirty="0" err="1">
                <a:solidFill>
                  <a:srgbClr val="FF0000"/>
                </a:solidFill>
                <a:ea typeface="+mj-lt"/>
                <a:cs typeface="+mj-lt"/>
              </a:rPr>
              <a:t>აკრძალულია</a:t>
            </a:r>
            <a:r>
              <a:rPr lang="ru" sz="2000" b="1" dirty="0">
                <a:solidFill>
                  <a:srgbClr val="FF0000"/>
                </a:solidFill>
                <a:ea typeface="+mj-lt"/>
                <a:cs typeface="+mj-lt"/>
              </a:rPr>
              <a:t> </a:t>
            </a:r>
            <a:r>
              <a:rPr lang="ru" sz="2000" b="1" dirty="0" err="1">
                <a:solidFill>
                  <a:srgbClr val="FF0000"/>
                </a:solidFill>
                <a:ea typeface="+mj-lt"/>
                <a:cs typeface="+mj-lt"/>
              </a:rPr>
              <a:t>სიკვდილით</a:t>
            </a:r>
            <a:r>
              <a:rPr lang="ru" sz="2000" b="1" dirty="0">
                <a:solidFill>
                  <a:srgbClr val="FF0000"/>
                </a:solidFill>
                <a:ea typeface="+mj-lt"/>
                <a:cs typeface="+mj-lt"/>
              </a:rPr>
              <a:t> </a:t>
            </a:r>
            <a:r>
              <a:rPr lang="ru" sz="2000" b="1" dirty="0" err="1">
                <a:solidFill>
                  <a:srgbClr val="FF0000"/>
                </a:solidFill>
                <a:ea typeface="+mj-lt"/>
                <a:cs typeface="+mj-lt"/>
              </a:rPr>
              <a:t>დასჯა</a:t>
            </a:r>
            <a:r>
              <a:rPr lang="ru" sz="2000" b="1" dirty="0">
                <a:solidFill>
                  <a:srgbClr val="FF0000"/>
                </a:solidFill>
                <a:ea typeface="+mj-lt"/>
                <a:cs typeface="+mj-lt"/>
              </a:rPr>
              <a:t>. </a:t>
            </a:r>
            <a:r>
              <a:rPr lang="ru" sz="2000" b="1" dirty="0" err="1">
                <a:solidFill>
                  <a:srgbClr val="FF0000"/>
                </a:solidFill>
                <a:ea typeface="+mj-lt"/>
                <a:cs typeface="+mj-lt"/>
              </a:rPr>
              <a:t>დაუშვებელია</a:t>
            </a:r>
            <a:r>
              <a:rPr lang="ru" sz="2000" b="1" dirty="0">
                <a:solidFill>
                  <a:srgbClr val="FF0000"/>
                </a:solidFill>
                <a:ea typeface="+mj-lt"/>
                <a:cs typeface="+mj-lt"/>
              </a:rPr>
              <a:t> </a:t>
            </a:r>
            <a:r>
              <a:rPr lang="ru" sz="2000" b="1" dirty="0" err="1">
                <a:solidFill>
                  <a:srgbClr val="FF0000"/>
                </a:solidFill>
                <a:ea typeface="+mj-lt"/>
                <a:cs typeface="+mj-lt"/>
              </a:rPr>
              <a:t>ადამიანის</a:t>
            </a:r>
            <a:r>
              <a:rPr lang="ru" sz="2000" b="1" dirty="0">
                <a:solidFill>
                  <a:srgbClr val="FF0000"/>
                </a:solidFill>
                <a:ea typeface="+mj-lt"/>
                <a:cs typeface="+mj-lt"/>
              </a:rPr>
              <a:t> </a:t>
            </a:r>
            <a:r>
              <a:rPr lang="ru" sz="2000" b="1" dirty="0" err="1">
                <a:solidFill>
                  <a:srgbClr val="FF0000"/>
                </a:solidFill>
                <a:ea typeface="+mj-lt"/>
                <a:cs typeface="+mj-lt"/>
              </a:rPr>
              <a:t>წამება</a:t>
            </a:r>
            <a:r>
              <a:rPr lang="ru" sz="2000" b="1" dirty="0">
                <a:solidFill>
                  <a:srgbClr val="FF0000"/>
                </a:solidFill>
                <a:ea typeface="+mj-lt"/>
                <a:cs typeface="+mj-lt"/>
              </a:rPr>
              <a:t>, </a:t>
            </a:r>
            <a:r>
              <a:rPr lang="ru" sz="2000" b="1" dirty="0" err="1">
                <a:solidFill>
                  <a:srgbClr val="FF0000"/>
                </a:solidFill>
                <a:ea typeface="+mj-lt"/>
                <a:cs typeface="+mj-lt"/>
              </a:rPr>
              <a:t>არაჰუმანური</a:t>
            </a:r>
            <a:r>
              <a:rPr lang="ru" sz="2000" b="1" dirty="0">
                <a:solidFill>
                  <a:srgbClr val="FF0000"/>
                </a:solidFill>
                <a:ea typeface="+mj-lt"/>
                <a:cs typeface="+mj-lt"/>
              </a:rPr>
              <a:t>, </a:t>
            </a:r>
            <a:r>
              <a:rPr lang="ru" sz="2000" b="1" dirty="0" err="1">
                <a:solidFill>
                  <a:srgbClr val="FF0000"/>
                </a:solidFill>
                <a:ea typeface="+mj-lt"/>
                <a:cs typeface="+mj-lt"/>
              </a:rPr>
              <a:t>სასტიკი</a:t>
            </a:r>
            <a:r>
              <a:rPr lang="ru" sz="2000" b="1" dirty="0">
                <a:solidFill>
                  <a:srgbClr val="FF0000"/>
                </a:solidFill>
                <a:ea typeface="+mj-lt"/>
                <a:cs typeface="+mj-lt"/>
              </a:rPr>
              <a:t> </a:t>
            </a:r>
            <a:r>
              <a:rPr lang="ru" sz="2000" b="1" dirty="0" err="1">
                <a:solidFill>
                  <a:srgbClr val="FF0000"/>
                </a:solidFill>
                <a:ea typeface="+mj-lt"/>
                <a:cs typeface="+mj-lt"/>
              </a:rPr>
              <a:t>ან</a:t>
            </a:r>
            <a:r>
              <a:rPr lang="ru" sz="2000" b="1" dirty="0">
                <a:solidFill>
                  <a:srgbClr val="FF0000"/>
                </a:solidFill>
                <a:ea typeface="+mj-lt"/>
                <a:cs typeface="+mj-lt"/>
              </a:rPr>
              <a:t> </a:t>
            </a:r>
            <a:r>
              <a:rPr lang="ru" sz="2000" b="1" dirty="0" err="1">
                <a:solidFill>
                  <a:srgbClr val="FF0000"/>
                </a:solidFill>
                <a:ea typeface="+mj-lt"/>
                <a:cs typeface="+mj-lt"/>
              </a:rPr>
              <a:t>პატივისა</a:t>
            </a:r>
            <a:r>
              <a:rPr lang="ru" sz="2000" b="1" dirty="0">
                <a:solidFill>
                  <a:srgbClr val="FF0000"/>
                </a:solidFill>
                <a:ea typeface="+mj-lt"/>
                <a:cs typeface="+mj-lt"/>
              </a:rPr>
              <a:t> </a:t>
            </a:r>
            <a:r>
              <a:rPr lang="ru" sz="2000" b="1" dirty="0" err="1">
                <a:solidFill>
                  <a:srgbClr val="FF0000"/>
                </a:solidFill>
                <a:ea typeface="+mj-lt"/>
                <a:cs typeface="+mj-lt"/>
              </a:rPr>
              <a:t>და</a:t>
            </a:r>
            <a:r>
              <a:rPr lang="ru" sz="2000" b="1" dirty="0">
                <a:solidFill>
                  <a:srgbClr val="FF0000"/>
                </a:solidFill>
                <a:ea typeface="+mj-lt"/>
                <a:cs typeface="+mj-lt"/>
              </a:rPr>
              <a:t> </a:t>
            </a:r>
            <a:r>
              <a:rPr lang="ru" sz="2000" b="1" dirty="0" err="1">
                <a:solidFill>
                  <a:srgbClr val="FF0000"/>
                </a:solidFill>
                <a:ea typeface="+mj-lt"/>
                <a:cs typeface="+mj-lt"/>
              </a:rPr>
              <a:t>ღირსების</a:t>
            </a:r>
            <a:r>
              <a:rPr lang="ru" sz="2000" b="1" dirty="0">
                <a:solidFill>
                  <a:srgbClr val="FF0000"/>
                </a:solidFill>
                <a:ea typeface="+mj-lt"/>
                <a:cs typeface="+mj-lt"/>
              </a:rPr>
              <a:t> </a:t>
            </a:r>
            <a:r>
              <a:rPr lang="ru" sz="2000" b="1" dirty="0" err="1">
                <a:solidFill>
                  <a:srgbClr val="FF0000"/>
                </a:solidFill>
                <a:ea typeface="+mj-lt"/>
                <a:cs typeface="+mj-lt"/>
              </a:rPr>
              <a:t>შემლახველი</a:t>
            </a:r>
            <a:r>
              <a:rPr lang="ru" sz="2000" b="1" dirty="0">
                <a:solidFill>
                  <a:srgbClr val="FF0000"/>
                </a:solidFill>
                <a:ea typeface="+mj-lt"/>
                <a:cs typeface="+mj-lt"/>
              </a:rPr>
              <a:t> </a:t>
            </a:r>
            <a:r>
              <a:rPr lang="ru" sz="2000" b="1" dirty="0" err="1">
                <a:solidFill>
                  <a:srgbClr val="FF0000"/>
                </a:solidFill>
                <a:ea typeface="+mj-lt"/>
                <a:cs typeface="+mj-lt"/>
              </a:rPr>
              <a:t>მოპყრობა</a:t>
            </a:r>
            <a:r>
              <a:rPr lang="ru" sz="2000" b="1" dirty="0">
                <a:solidFill>
                  <a:srgbClr val="FF0000"/>
                </a:solidFill>
                <a:ea typeface="+mj-lt"/>
                <a:cs typeface="+mj-lt"/>
              </a:rPr>
              <a:t>.</a:t>
            </a:r>
            <a:r>
              <a:rPr lang="en-US" sz="2000" b="1" dirty="0">
                <a:solidFill>
                  <a:srgbClr val="FF0000"/>
                </a:solidFill>
                <a:ea typeface="+mj-lt"/>
                <a:cs typeface="+mj-lt"/>
              </a:rPr>
              <a:t> </a:t>
            </a:r>
            <a:endParaRPr lang="en-US" sz="2000" b="1">
              <a:solidFill>
                <a:srgbClr val="FF0000"/>
              </a:solidFill>
            </a:endParaRP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F44B98A-E384-4C06-9278-8D97D61B3A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" r="2835" b="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2A32D-B98E-46AF-B0D2-C6F0B4563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8717" y="2363637"/>
            <a:ext cx="6624159" cy="41195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" sz="2400" dirty="0">
                <a:ea typeface="+mn-lt"/>
                <a:cs typeface="+mn-lt"/>
              </a:rPr>
              <a:t>“</a:t>
            </a:r>
            <a:r>
              <a:rPr lang="ru" sz="2400" dirty="0" err="1">
                <a:ea typeface="+mn-lt"/>
                <a:cs typeface="+mn-lt"/>
              </a:rPr>
              <a:t>ყველა</a:t>
            </a:r>
            <a:r>
              <a:rPr lang="ru" sz="2400" dirty="0">
                <a:ea typeface="+mn-lt"/>
                <a:cs typeface="+mn-lt"/>
              </a:rPr>
              <a:t> </a:t>
            </a:r>
            <a:r>
              <a:rPr lang="ru" sz="2400" dirty="0" err="1">
                <a:ea typeface="+mn-lt"/>
                <a:cs typeface="+mn-lt"/>
              </a:rPr>
              <a:t>ადამიანი</a:t>
            </a:r>
            <a:r>
              <a:rPr lang="ru" sz="2400" dirty="0">
                <a:ea typeface="+mn-lt"/>
                <a:cs typeface="+mn-lt"/>
              </a:rPr>
              <a:t> </a:t>
            </a:r>
            <a:r>
              <a:rPr lang="ru" sz="2400" dirty="0" err="1">
                <a:ea typeface="+mn-lt"/>
                <a:cs typeface="+mn-lt"/>
              </a:rPr>
              <a:t>დაბადებით</a:t>
            </a:r>
            <a:r>
              <a:rPr lang="ru" sz="2400" dirty="0">
                <a:ea typeface="+mn-lt"/>
                <a:cs typeface="+mn-lt"/>
              </a:rPr>
              <a:t> </a:t>
            </a:r>
            <a:r>
              <a:rPr lang="ru" sz="2400" dirty="0" err="1">
                <a:ea typeface="+mn-lt"/>
                <a:cs typeface="+mn-lt"/>
              </a:rPr>
              <a:t>თავისუფალია</a:t>
            </a:r>
            <a:r>
              <a:rPr lang="ru" sz="2400" dirty="0">
                <a:ea typeface="+mn-lt"/>
                <a:cs typeface="+mn-lt"/>
              </a:rPr>
              <a:t> </a:t>
            </a:r>
            <a:r>
              <a:rPr lang="ru" sz="2400" dirty="0" err="1">
                <a:ea typeface="+mn-lt"/>
                <a:cs typeface="+mn-lt"/>
              </a:rPr>
              <a:t>და</a:t>
            </a:r>
            <a:r>
              <a:rPr lang="ru" sz="2400" dirty="0">
                <a:ea typeface="+mn-lt"/>
                <a:cs typeface="+mn-lt"/>
              </a:rPr>
              <a:t> </a:t>
            </a:r>
            <a:r>
              <a:rPr lang="ru" sz="2400" dirty="0" err="1">
                <a:ea typeface="+mn-lt"/>
                <a:cs typeface="+mn-lt"/>
              </a:rPr>
              <a:t>კანონის</a:t>
            </a:r>
            <a:r>
              <a:rPr lang="ru" sz="2400" dirty="0">
                <a:ea typeface="+mn-lt"/>
                <a:cs typeface="+mn-lt"/>
              </a:rPr>
              <a:t> </a:t>
            </a:r>
            <a:r>
              <a:rPr lang="ru" sz="2400" dirty="0" err="1">
                <a:ea typeface="+mn-lt"/>
                <a:cs typeface="+mn-lt"/>
              </a:rPr>
              <a:t>წინაშე</a:t>
            </a:r>
            <a:r>
              <a:rPr lang="ru" sz="2400" dirty="0">
                <a:ea typeface="+mn-lt"/>
                <a:cs typeface="+mn-lt"/>
              </a:rPr>
              <a:t> </a:t>
            </a:r>
            <a:r>
              <a:rPr lang="ru" sz="2400" dirty="0" err="1">
                <a:ea typeface="+mn-lt"/>
                <a:cs typeface="+mn-lt"/>
              </a:rPr>
              <a:t>თანასწორია</a:t>
            </a:r>
            <a:r>
              <a:rPr lang="ru" sz="2400" dirty="0">
                <a:ea typeface="+mn-lt"/>
                <a:cs typeface="+mn-lt"/>
              </a:rPr>
              <a:t> </a:t>
            </a:r>
            <a:r>
              <a:rPr lang="ru" sz="2400" dirty="0" err="1">
                <a:ea typeface="+mn-lt"/>
                <a:cs typeface="+mn-lt"/>
              </a:rPr>
              <a:t>განურჩევლად</a:t>
            </a:r>
            <a:r>
              <a:rPr lang="ru" sz="2400" dirty="0">
                <a:ea typeface="+mn-lt"/>
                <a:cs typeface="+mn-lt"/>
              </a:rPr>
              <a:t> </a:t>
            </a:r>
            <a:r>
              <a:rPr lang="ru" sz="2400" dirty="0" err="1">
                <a:ea typeface="+mn-lt"/>
                <a:cs typeface="+mn-lt"/>
              </a:rPr>
              <a:t>რასისა</a:t>
            </a:r>
            <a:r>
              <a:rPr lang="ru" sz="2400" dirty="0">
                <a:ea typeface="+mn-lt"/>
                <a:cs typeface="+mn-lt"/>
              </a:rPr>
              <a:t>, </a:t>
            </a:r>
            <a:r>
              <a:rPr lang="ru" sz="2400" dirty="0" err="1">
                <a:ea typeface="+mn-lt"/>
                <a:cs typeface="+mn-lt"/>
              </a:rPr>
              <a:t>კანის</a:t>
            </a:r>
            <a:r>
              <a:rPr lang="ru" sz="2400" dirty="0">
                <a:ea typeface="+mn-lt"/>
                <a:cs typeface="+mn-lt"/>
              </a:rPr>
              <a:t> </a:t>
            </a:r>
            <a:r>
              <a:rPr lang="ru" sz="2400" dirty="0" err="1">
                <a:ea typeface="+mn-lt"/>
                <a:cs typeface="+mn-lt"/>
              </a:rPr>
              <a:t>ფერისა</a:t>
            </a:r>
            <a:r>
              <a:rPr lang="ru" sz="2400" dirty="0">
                <a:ea typeface="+mn-lt"/>
                <a:cs typeface="+mn-lt"/>
              </a:rPr>
              <a:t>, </a:t>
            </a:r>
            <a:r>
              <a:rPr lang="ru" sz="2400" dirty="0" err="1">
                <a:ea typeface="+mn-lt"/>
                <a:cs typeface="+mn-lt"/>
              </a:rPr>
              <a:t>ენისა</a:t>
            </a:r>
            <a:r>
              <a:rPr lang="ru" sz="2400" dirty="0">
                <a:ea typeface="+mn-lt"/>
                <a:cs typeface="+mn-lt"/>
              </a:rPr>
              <a:t>, </a:t>
            </a:r>
            <a:r>
              <a:rPr lang="ru" sz="2400" dirty="0" err="1">
                <a:ea typeface="+mn-lt"/>
                <a:cs typeface="+mn-lt"/>
              </a:rPr>
              <a:t>სქესისა</a:t>
            </a:r>
            <a:r>
              <a:rPr lang="ru" sz="2400" dirty="0">
                <a:ea typeface="+mn-lt"/>
                <a:cs typeface="+mn-lt"/>
              </a:rPr>
              <a:t>, </a:t>
            </a:r>
            <a:r>
              <a:rPr lang="ru" sz="2400" dirty="0" err="1">
                <a:ea typeface="+mn-lt"/>
                <a:cs typeface="+mn-lt"/>
              </a:rPr>
              <a:t>რელიგიისა</a:t>
            </a:r>
            <a:r>
              <a:rPr lang="ru" sz="2400" dirty="0">
                <a:ea typeface="+mn-lt"/>
                <a:cs typeface="+mn-lt"/>
              </a:rPr>
              <a:t>, </a:t>
            </a:r>
            <a:r>
              <a:rPr lang="ru" sz="2400" dirty="0" err="1">
                <a:ea typeface="+mn-lt"/>
                <a:cs typeface="+mn-lt"/>
              </a:rPr>
              <a:t>პოლიტიკური</a:t>
            </a:r>
            <a:r>
              <a:rPr lang="ru" sz="2400" dirty="0">
                <a:ea typeface="+mn-lt"/>
                <a:cs typeface="+mn-lt"/>
              </a:rPr>
              <a:t> </a:t>
            </a:r>
            <a:r>
              <a:rPr lang="ru" sz="2400" dirty="0" err="1">
                <a:ea typeface="+mn-lt"/>
                <a:cs typeface="+mn-lt"/>
              </a:rPr>
              <a:t>და</a:t>
            </a:r>
            <a:r>
              <a:rPr lang="ru" sz="2400" dirty="0">
                <a:ea typeface="+mn-lt"/>
                <a:cs typeface="+mn-lt"/>
              </a:rPr>
              <a:t> </a:t>
            </a:r>
            <a:r>
              <a:rPr lang="ru" sz="2400" dirty="0" err="1">
                <a:ea typeface="+mn-lt"/>
                <a:cs typeface="+mn-lt"/>
              </a:rPr>
              <a:t>სხვა</a:t>
            </a:r>
            <a:r>
              <a:rPr lang="ru" sz="2400" dirty="0">
                <a:ea typeface="+mn-lt"/>
                <a:cs typeface="+mn-lt"/>
              </a:rPr>
              <a:t> </a:t>
            </a:r>
            <a:r>
              <a:rPr lang="ru" sz="2400" dirty="0" err="1">
                <a:ea typeface="+mn-lt"/>
                <a:cs typeface="+mn-lt"/>
              </a:rPr>
              <a:t>შეხედულებებისა</a:t>
            </a:r>
            <a:r>
              <a:rPr lang="ru" sz="2400" dirty="0">
                <a:ea typeface="+mn-lt"/>
                <a:cs typeface="+mn-lt"/>
              </a:rPr>
              <a:t>, </a:t>
            </a:r>
            <a:r>
              <a:rPr lang="ru" sz="2400" dirty="0" err="1">
                <a:ea typeface="+mn-lt"/>
                <a:cs typeface="+mn-lt"/>
              </a:rPr>
              <a:t>ეროვნული</a:t>
            </a:r>
            <a:r>
              <a:rPr lang="ru" sz="2400" dirty="0">
                <a:ea typeface="+mn-lt"/>
                <a:cs typeface="+mn-lt"/>
              </a:rPr>
              <a:t>, </a:t>
            </a:r>
            <a:r>
              <a:rPr lang="ru" sz="2400" dirty="0" err="1">
                <a:ea typeface="+mn-lt"/>
                <a:cs typeface="+mn-lt"/>
              </a:rPr>
              <a:t>ეთნიკური</a:t>
            </a:r>
            <a:r>
              <a:rPr lang="ru" sz="2400" dirty="0">
                <a:ea typeface="+mn-lt"/>
                <a:cs typeface="+mn-lt"/>
              </a:rPr>
              <a:t> </a:t>
            </a:r>
            <a:r>
              <a:rPr lang="ru" sz="2400" dirty="0" err="1">
                <a:ea typeface="+mn-lt"/>
                <a:cs typeface="+mn-lt"/>
              </a:rPr>
              <a:t>და</a:t>
            </a:r>
            <a:r>
              <a:rPr lang="ru" sz="2400" dirty="0">
                <a:ea typeface="+mn-lt"/>
                <a:cs typeface="+mn-lt"/>
              </a:rPr>
              <a:t> </a:t>
            </a:r>
            <a:r>
              <a:rPr lang="ru" sz="2400" dirty="0" err="1">
                <a:ea typeface="+mn-lt"/>
                <a:cs typeface="+mn-lt"/>
              </a:rPr>
              <a:t>სოციალური</a:t>
            </a:r>
            <a:r>
              <a:rPr lang="ru" sz="2400" dirty="0">
                <a:ea typeface="+mn-lt"/>
                <a:cs typeface="+mn-lt"/>
              </a:rPr>
              <a:t> </a:t>
            </a:r>
            <a:r>
              <a:rPr lang="ru" sz="2400" dirty="0" err="1">
                <a:ea typeface="+mn-lt"/>
                <a:cs typeface="+mn-lt"/>
              </a:rPr>
              <a:t>კუთვნილებისა</a:t>
            </a:r>
            <a:r>
              <a:rPr lang="ru" sz="2400" dirty="0">
                <a:ea typeface="+mn-lt"/>
                <a:cs typeface="+mn-lt"/>
              </a:rPr>
              <a:t>, </a:t>
            </a:r>
            <a:r>
              <a:rPr lang="ru" sz="2400" dirty="0" err="1">
                <a:ea typeface="+mn-lt"/>
                <a:cs typeface="+mn-lt"/>
              </a:rPr>
              <a:t>წარმოშობისა</a:t>
            </a:r>
            <a:r>
              <a:rPr lang="ru" sz="2400" dirty="0">
                <a:ea typeface="+mn-lt"/>
                <a:cs typeface="+mn-lt"/>
              </a:rPr>
              <a:t>, </a:t>
            </a:r>
            <a:r>
              <a:rPr lang="ru" sz="2400" dirty="0" err="1">
                <a:ea typeface="+mn-lt"/>
                <a:cs typeface="+mn-lt"/>
              </a:rPr>
              <a:t>ქონებრივი</a:t>
            </a:r>
            <a:r>
              <a:rPr lang="ru" sz="2400" dirty="0">
                <a:ea typeface="+mn-lt"/>
                <a:cs typeface="+mn-lt"/>
              </a:rPr>
              <a:t> </a:t>
            </a:r>
            <a:r>
              <a:rPr lang="ru" sz="2400" dirty="0" err="1">
                <a:ea typeface="+mn-lt"/>
                <a:cs typeface="+mn-lt"/>
              </a:rPr>
              <a:t>და</a:t>
            </a:r>
            <a:r>
              <a:rPr lang="ru" sz="2400" dirty="0">
                <a:ea typeface="+mn-lt"/>
                <a:cs typeface="+mn-lt"/>
              </a:rPr>
              <a:t> </a:t>
            </a:r>
            <a:r>
              <a:rPr lang="ru" sz="2400" dirty="0" err="1">
                <a:ea typeface="+mn-lt"/>
                <a:cs typeface="+mn-lt"/>
              </a:rPr>
              <a:t>წოდებრივი</a:t>
            </a:r>
            <a:r>
              <a:rPr lang="ru" sz="2400" dirty="0">
                <a:ea typeface="+mn-lt"/>
                <a:cs typeface="+mn-lt"/>
              </a:rPr>
              <a:t> </a:t>
            </a:r>
            <a:r>
              <a:rPr lang="ru" sz="2400" dirty="0" err="1">
                <a:ea typeface="+mn-lt"/>
                <a:cs typeface="+mn-lt"/>
              </a:rPr>
              <a:t>მდგომარეობისა</a:t>
            </a:r>
            <a:r>
              <a:rPr lang="ru" sz="2400" dirty="0">
                <a:ea typeface="+mn-lt"/>
                <a:cs typeface="+mn-lt"/>
              </a:rPr>
              <a:t>, </a:t>
            </a:r>
            <a:r>
              <a:rPr lang="ru" sz="2400" dirty="0" err="1">
                <a:ea typeface="+mn-lt"/>
                <a:cs typeface="+mn-lt"/>
              </a:rPr>
              <a:t>საცხოვრებელი</a:t>
            </a:r>
            <a:r>
              <a:rPr lang="ru" sz="2400" dirty="0">
                <a:ea typeface="+mn-lt"/>
                <a:cs typeface="+mn-lt"/>
              </a:rPr>
              <a:t> </a:t>
            </a:r>
            <a:r>
              <a:rPr lang="ru" sz="2400" dirty="0" err="1">
                <a:ea typeface="+mn-lt"/>
                <a:cs typeface="+mn-lt"/>
              </a:rPr>
              <a:t>ადგილისა</a:t>
            </a:r>
            <a:r>
              <a:rPr lang="ru" sz="2400" dirty="0">
                <a:ea typeface="+mn-lt"/>
                <a:cs typeface="+mn-lt"/>
              </a:rPr>
              <a:t>”.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4957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97AAD1E668F74B8DFF0B3F55788204" ma:contentTypeVersion="2" ma:contentTypeDescription="Create a new document." ma:contentTypeScope="" ma:versionID="8ec1459b7f55c8a1a6cb04ef1d7fe631">
  <xsd:schema xmlns:xsd="http://www.w3.org/2001/XMLSchema" xmlns:xs="http://www.w3.org/2001/XMLSchema" xmlns:p="http://schemas.microsoft.com/office/2006/metadata/properties" xmlns:ns2="74eac062-216c-4e4d-8410-3481ca3001dd" targetNamespace="http://schemas.microsoft.com/office/2006/metadata/properties" ma:root="true" ma:fieldsID="c29ad1e7f65b62acb939a5b5c7ecfdcc" ns2:_="">
    <xsd:import namespace="74eac062-216c-4e4d-8410-3481ca300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ac062-216c-4e4d-8410-3481ca3001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4524DB-9314-42E0-BE09-631E1D20013E}"/>
</file>

<file path=customXml/itemProps2.xml><?xml version="1.0" encoding="utf-8"?>
<ds:datastoreItem xmlns:ds="http://schemas.openxmlformats.org/officeDocument/2006/customXml" ds:itemID="{D040AEC1-E5B1-4DF2-9C96-42619ED6BC29}"/>
</file>

<file path=customXml/itemProps3.xml><?xml version="1.0" encoding="utf-8"?>
<ds:datastoreItem xmlns:ds="http://schemas.openxmlformats.org/officeDocument/2006/customXml" ds:itemID="{20527A30-29BF-4221-82E1-4802160A20A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594</Words>
  <Application>Microsoft Office PowerPoint</Application>
  <PresentationFormat>Widescreen</PresentationFormat>
  <Paragraphs>45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Calisto MT</vt:lpstr>
      <vt:lpstr>Univers Condensed</vt:lpstr>
      <vt:lpstr>ChronicleVTI</vt:lpstr>
      <vt:lpstr>ადამიანის უფლებათა საყოველთაო დეკლარაცია</vt:lpstr>
      <vt:lpstr>Რა არის უფლება?</vt:lpstr>
      <vt:lpstr>რას ნიშნავს ადამიანის უფლებები?</vt:lpstr>
      <vt:lpstr>    ადამიანის უფლებათა საყოველთაო       დეკლარაცია გაეროს გენერალურმა     ასამბლეამ მიიღო  1948 წლის 10 დეკემბერს;</vt:lpstr>
      <vt:lpstr>Ადამიანის უფლებათა საერთაშორისო დღე</vt:lpstr>
      <vt:lpstr>Ადამიანის უფლებები</vt:lpstr>
      <vt:lpstr>ადამიანის უფლებების ისტორიული განვითარება</vt:lpstr>
      <vt:lpstr>კონსტიტუციის თანახმად, “სახელმწიფო ცნობს და იცავს ადამიანის საყოველთაოდ აღიარებულ უფლებებსა და თავისუფლებებს, როგორც წარუვალ და უზენაეს ადამიანურ ღირებულებებს”. </vt:lpstr>
      <vt:lpstr>კონსტიტუციით აკრძალულია სიკვდილით დასჯა. დაუშვებელია ადამიანის წამება, არაჰუმანური, სასტიკი ან პატივისა და ღირსების შემლახველი მოპყრობა. </vt:lpstr>
      <vt:lpstr>Ადამიანის უფლებათა დაცვის საერთაშორისო მექანიზმები</vt:lpstr>
      <vt:lpstr>ადამიანის უფლებებზე მომუშავე ორგანიზაციები: </vt:lpstr>
      <vt:lpstr>Წითელი ჯვრის საერთაშორისო ორგანიზაცია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putkaradze.natia</cp:lastModifiedBy>
  <cp:revision>233</cp:revision>
  <dcterms:created xsi:type="dcterms:W3CDTF">2020-12-09T20:27:57Z</dcterms:created>
  <dcterms:modified xsi:type="dcterms:W3CDTF">2020-12-10T12:51:21Z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0x010100DD97AAD1E668F74B8DFF0B3F55788204</vt:lpwstr>
  </property>
</Properties>
</file>