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3F029CA-E5BB-4FE3-B09C-89053261DE0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29CA-E5BB-4FE3-B09C-89053261DE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29CA-E5BB-4FE3-B09C-89053261DE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029CA-E5BB-4FE3-B09C-89053261DE0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3F029CA-E5BB-4FE3-B09C-89053261DE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029CA-E5BB-4FE3-B09C-89053261DE0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029CA-E5BB-4FE3-B09C-89053261DE0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029CA-E5BB-4FE3-B09C-89053261DE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029CA-E5BB-4FE3-B09C-89053261DE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029CA-E5BB-4FE3-B09C-89053261DE0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D85200E-FCDA-4A78-823A-54980B17FDA5}" type="datetimeFigureOut">
              <a:rPr lang="en-US" smtClean="0"/>
              <a:pPr/>
              <a:t>12/11/2020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3F029CA-E5BB-4FE3-B09C-89053261DE0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D85200E-FCDA-4A78-823A-54980B17FDA5}" type="datetimeFigureOut">
              <a:rPr lang="en-US" smtClean="0"/>
              <a:pPr/>
              <a:t>12/11/2020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3F029CA-E5BB-4FE3-B09C-89053261DE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ka-GE" sz="1800" b="1" dirty="0" smtClean="0">
                <a:solidFill>
                  <a:srgbClr val="C00000"/>
                </a:solidFill>
              </a:rPr>
              <a:t>მოსწავლეებისა და მშობლების ერთობლივი პროექტი  </a:t>
            </a:r>
            <a:r>
              <a:rPr lang="ka-GE" sz="2800" b="1" i="1" dirty="0" smtClean="0">
                <a:solidFill>
                  <a:srgbClr val="C00000"/>
                </a:solidFill>
              </a:rPr>
              <a:t>,,ბულინგი ”</a:t>
            </a:r>
            <a:endParaRPr lang="en-US" b="1" i="1" dirty="0">
              <a:solidFill>
                <a:srgbClr val="C00000"/>
              </a:solidFill>
            </a:endParaRPr>
          </a:p>
        </p:txBody>
      </p:sp>
      <p:sp>
        <p:nvSpPr>
          <p:cNvPr id="2" name="Title 1"/>
          <p:cNvSpPr>
            <a:spLocks noGrp="1"/>
          </p:cNvSpPr>
          <p:nvPr>
            <p:ph type="ctrTitle"/>
          </p:nvPr>
        </p:nvSpPr>
        <p:spPr/>
        <p:txBody>
          <a:bodyPr/>
          <a:lstStyle/>
          <a:p>
            <a:r>
              <a:rPr lang="ka-GE" b="1" i="1" dirty="0" smtClean="0">
                <a:solidFill>
                  <a:srgbClr val="FFFF00"/>
                </a:solidFill>
              </a:rPr>
              <a:t>კარბის საჯარო სკოლა</a:t>
            </a:r>
            <a:endParaRPr lang="en-US" b="1" i="1" dirty="0">
              <a:solidFill>
                <a:srgbClr val="FFFF00"/>
              </a:solidFill>
            </a:endParaRPr>
          </a:p>
        </p:txBody>
      </p:sp>
      <p:pic>
        <p:nvPicPr>
          <p:cNvPr id="10242" name="Picture 2" descr="სსიპ გორის მუნიციპალიტეტის სოფელ კარბის... - სსიპ გორის მუნიციპალიტეტის  სოფელ კარბის საჯარო სკოლა | Facebook"/>
          <p:cNvPicPr>
            <a:picLocks noChangeAspect="1" noChangeArrowheads="1"/>
          </p:cNvPicPr>
          <p:nvPr/>
        </p:nvPicPr>
        <p:blipFill>
          <a:blip r:embed="rId2"/>
          <a:srcRect/>
          <a:stretch>
            <a:fillRect/>
          </a:stretch>
        </p:blipFill>
        <p:spPr bwMode="auto">
          <a:xfrm>
            <a:off x="571472" y="4214818"/>
            <a:ext cx="2857520" cy="1847851"/>
          </a:xfrm>
          <a:prstGeom prst="rect">
            <a:avLst/>
          </a:prstGeom>
          <a:ln>
            <a:noFill/>
          </a:ln>
          <a:effectLst>
            <a:softEdge rad="112500"/>
          </a:effectLst>
        </p:spPr>
      </p:pic>
      <p:sp>
        <p:nvSpPr>
          <p:cNvPr id="10244" name="AutoShape 4" descr="კარბის საჯარო სკოლაში აგვისტოს ომის გმირები გაიხსენე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კარბის საჯარო სკოლაში აგვისტოს ომის გმირები გაიხსენე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8" name="AutoShape 8" descr="კარბის საჯარო სკოლაში აგვისტოს ომის გმირები გაიხსენე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9" name="Picture 9" descr="C:\Users\GEORGIA\Desktop\51db654290a3d3670a31c8e4340e9d87_XL.jpg"/>
          <p:cNvPicPr>
            <a:picLocks noChangeAspect="1" noChangeArrowheads="1"/>
          </p:cNvPicPr>
          <p:nvPr/>
        </p:nvPicPr>
        <p:blipFill>
          <a:blip r:embed="rId3" cstate="print"/>
          <a:srcRect/>
          <a:stretch>
            <a:fillRect/>
          </a:stretch>
        </p:blipFill>
        <p:spPr bwMode="auto">
          <a:xfrm>
            <a:off x="6000760" y="571480"/>
            <a:ext cx="2786082" cy="1428760"/>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0" y="3200400"/>
            <a:ext cx="3124200" cy="1600200"/>
          </a:xfrm>
        </p:spPr>
        <p:txBody>
          <a:bodyPr>
            <a:normAutofit/>
          </a:bodyPr>
          <a:lstStyle/>
          <a:p>
            <a:pPr algn="r"/>
            <a:r>
              <a:rPr lang="ka-GE" sz="2000" b="1" i="1" dirty="0" smtClean="0">
                <a:solidFill>
                  <a:schemeClr val="tx1"/>
                </a:solidFill>
              </a:rPr>
              <a:t>კარბის საჯარო სკოლა</a:t>
            </a:r>
            <a:endParaRPr lang="en-US" sz="2000" b="1" i="1" dirty="0">
              <a:solidFill>
                <a:schemeClr val="tx1"/>
              </a:solidFill>
            </a:endParaRPr>
          </a:p>
        </p:txBody>
      </p:sp>
      <p:sp>
        <p:nvSpPr>
          <p:cNvPr id="3" name="Title 2"/>
          <p:cNvSpPr>
            <a:spLocks noGrp="1"/>
          </p:cNvSpPr>
          <p:nvPr>
            <p:ph type="ctrTitle"/>
          </p:nvPr>
        </p:nvSpPr>
        <p:spPr/>
        <p:txBody>
          <a:bodyPr/>
          <a:lstStyle/>
          <a:p>
            <a:r>
              <a:rPr lang="ka-GE" b="1" i="1" dirty="0" smtClean="0">
                <a:solidFill>
                  <a:srgbClr val="FFFF00"/>
                </a:solidFill>
              </a:rPr>
              <a:t>გმადლობთ ყურადღებისათვის</a:t>
            </a:r>
            <a:endParaRPr lang="en-US" b="1" i="1" dirty="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ka-GE" sz="3200" b="1" i="1" dirty="0" smtClean="0">
                <a:solidFill>
                  <a:srgbClr val="C00000"/>
                </a:solidFill>
              </a:rPr>
              <a:t>,,ბულინგი ”</a:t>
            </a:r>
            <a:endParaRPr lang="en-US" sz="3200" b="1" i="1" dirty="0">
              <a:solidFill>
                <a:srgbClr val="C00000"/>
              </a:solidFill>
            </a:endParaRPr>
          </a:p>
        </p:txBody>
      </p:sp>
      <p:sp>
        <p:nvSpPr>
          <p:cNvPr id="3" name="Text Placeholder 2"/>
          <p:cNvSpPr>
            <a:spLocks noGrp="1"/>
          </p:cNvSpPr>
          <p:nvPr>
            <p:ph type="body" idx="2"/>
          </p:nvPr>
        </p:nvSpPr>
        <p:spPr/>
        <p:txBody>
          <a:bodyPr>
            <a:normAutofit fontScale="77500" lnSpcReduction="20000"/>
          </a:bodyPr>
          <a:lstStyle/>
          <a:p>
            <a:r>
              <a:rPr lang="en-US" b="1" dirty="0" err="1" smtClean="0">
                <a:solidFill>
                  <a:srgbClr val="002060"/>
                </a:solidFill>
              </a:rPr>
              <a:t>ბულინგი</a:t>
            </a:r>
            <a:r>
              <a:rPr lang="en-US" b="1" dirty="0" smtClean="0">
                <a:solidFill>
                  <a:srgbClr val="002060"/>
                </a:solidFill>
              </a:rPr>
              <a:t> </a:t>
            </a:r>
            <a:r>
              <a:rPr lang="ka-GE" b="1" dirty="0" smtClean="0">
                <a:solidFill>
                  <a:srgbClr val="002060"/>
                </a:solidFill>
              </a:rPr>
              <a:t> - </a:t>
            </a:r>
            <a:r>
              <a:rPr lang="en-US" b="1" dirty="0" err="1" smtClean="0">
                <a:solidFill>
                  <a:srgbClr val="002060"/>
                </a:solidFill>
              </a:rPr>
              <a:t>დღესდღეობით</a:t>
            </a:r>
            <a:r>
              <a:rPr lang="en-US" b="1" dirty="0" smtClean="0">
                <a:solidFill>
                  <a:srgbClr val="002060"/>
                </a:solidFill>
              </a:rPr>
              <a:t> </a:t>
            </a:r>
            <a:r>
              <a:rPr lang="en-US" b="1" dirty="0" err="1" smtClean="0">
                <a:solidFill>
                  <a:srgbClr val="002060"/>
                </a:solidFill>
              </a:rPr>
              <a:t>ერთ-ერთ</a:t>
            </a:r>
            <a:r>
              <a:rPr lang="en-US" b="1" dirty="0" smtClean="0">
                <a:solidFill>
                  <a:srgbClr val="002060"/>
                </a:solidFill>
              </a:rPr>
              <a:t> </a:t>
            </a:r>
            <a:r>
              <a:rPr lang="en-US" b="1" dirty="0" err="1" smtClean="0">
                <a:solidFill>
                  <a:srgbClr val="002060"/>
                </a:solidFill>
              </a:rPr>
              <a:t>მწვავე</a:t>
            </a:r>
            <a:r>
              <a:rPr lang="en-US" b="1" dirty="0" smtClean="0">
                <a:solidFill>
                  <a:srgbClr val="002060"/>
                </a:solidFill>
              </a:rPr>
              <a:t> </a:t>
            </a:r>
            <a:r>
              <a:rPr lang="en-US" b="1" dirty="0" err="1" smtClean="0">
                <a:solidFill>
                  <a:srgbClr val="002060"/>
                </a:solidFill>
              </a:rPr>
              <a:t>პრობლემას</a:t>
            </a:r>
            <a:r>
              <a:rPr lang="en-US" b="1" dirty="0" smtClean="0">
                <a:solidFill>
                  <a:srgbClr val="002060"/>
                </a:solidFill>
              </a:rPr>
              <a:t> </a:t>
            </a:r>
            <a:r>
              <a:rPr lang="en-US" b="1" dirty="0" err="1" smtClean="0">
                <a:solidFill>
                  <a:srgbClr val="002060"/>
                </a:solidFill>
              </a:rPr>
              <a:t>წარმოადგენს</a:t>
            </a:r>
            <a:r>
              <a:rPr lang="en-US" b="1" dirty="0" smtClean="0">
                <a:solidFill>
                  <a:srgbClr val="002060"/>
                </a:solidFill>
              </a:rPr>
              <a:t>, </a:t>
            </a:r>
            <a:r>
              <a:rPr lang="en-US" b="1" dirty="0" err="1" smtClean="0">
                <a:solidFill>
                  <a:srgbClr val="002060"/>
                </a:solidFill>
              </a:rPr>
              <a:t>როგორც</a:t>
            </a:r>
            <a:r>
              <a:rPr lang="en-US" b="1" dirty="0" smtClean="0">
                <a:solidFill>
                  <a:srgbClr val="002060"/>
                </a:solidFill>
              </a:rPr>
              <a:t> </a:t>
            </a:r>
            <a:r>
              <a:rPr lang="en-US" b="1" dirty="0" err="1" smtClean="0">
                <a:solidFill>
                  <a:srgbClr val="002060"/>
                </a:solidFill>
              </a:rPr>
              <a:t>საქართველოში</a:t>
            </a:r>
            <a:r>
              <a:rPr lang="en-US" b="1" dirty="0" smtClean="0">
                <a:solidFill>
                  <a:srgbClr val="002060"/>
                </a:solidFill>
              </a:rPr>
              <a:t>, </a:t>
            </a:r>
            <a:r>
              <a:rPr lang="en-US" b="1" dirty="0" err="1" smtClean="0">
                <a:solidFill>
                  <a:srgbClr val="002060"/>
                </a:solidFill>
              </a:rPr>
              <a:t>ისე</a:t>
            </a:r>
            <a:r>
              <a:rPr lang="en-US" b="1" dirty="0" smtClean="0">
                <a:solidFill>
                  <a:srgbClr val="002060"/>
                </a:solidFill>
              </a:rPr>
              <a:t> </a:t>
            </a:r>
            <a:r>
              <a:rPr lang="en-US" b="1" dirty="0" err="1" smtClean="0">
                <a:solidFill>
                  <a:srgbClr val="002060"/>
                </a:solidFill>
              </a:rPr>
              <a:t>მსოფლიოში</a:t>
            </a:r>
            <a:r>
              <a:rPr lang="en-US" b="1" dirty="0" smtClean="0">
                <a:solidFill>
                  <a:srgbClr val="002060"/>
                </a:solidFill>
              </a:rPr>
              <a:t>. </a:t>
            </a:r>
            <a:r>
              <a:rPr lang="en-US" b="1" dirty="0" err="1" smtClean="0">
                <a:solidFill>
                  <a:srgbClr val="002060"/>
                </a:solidFill>
              </a:rPr>
              <a:t>იგი</a:t>
            </a:r>
            <a:r>
              <a:rPr lang="en-US" b="1" dirty="0" smtClean="0">
                <a:solidFill>
                  <a:srgbClr val="002060"/>
                </a:solidFill>
              </a:rPr>
              <a:t> </a:t>
            </a:r>
            <a:r>
              <a:rPr lang="en-US" b="1" dirty="0" err="1" smtClean="0">
                <a:solidFill>
                  <a:srgbClr val="002060"/>
                </a:solidFill>
              </a:rPr>
              <a:t>თითქმის</a:t>
            </a:r>
            <a:r>
              <a:rPr lang="en-US" b="1" dirty="0" smtClean="0">
                <a:solidFill>
                  <a:srgbClr val="002060"/>
                </a:solidFill>
              </a:rPr>
              <a:t> </a:t>
            </a:r>
            <a:r>
              <a:rPr lang="en-US" b="1" dirty="0" err="1" smtClean="0">
                <a:solidFill>
                  <a:srgbClr val="002060"/>
                </a:solidFill>
              </a:rPr>
              <a:t>ყოველი</a:t>
            </a:r>
            <a:r>
              <a:rPr lang="en-US" b="1" dirty="0" smtClean="0">
                <a:solidFill>
                  <a:srgbClr val="002060"/>
                </a:solidFill>
              </a:rPr>
              <a:t> </a:t>
            </a:r>
            <a:r>
              <a:rPr lang="en-US" b="1" dirty="0" err="1" smtClean="0">
                <a:solidFill>
                  <a:srgbClr val="002060"/>
                </a:solidFill>
              </a:rPr>
              <a:t>ეპოქის</a:t>
            </a:r>
            <a:r>
              <a:rPr lang="en-US" b="1" dirty="0" smtClean="0">
                <a:solidFill>
                  <a:srgbClr val="002060"/>
                </a:solidFill>
              </a:rPr>
              <a:t> </a:t>
            </a:r>
            <a:r>
              <a:rPr lang="en-US" b="1" dirty="0" err="1" smtClean="0">
                <a:solidFill>
                  <a:srgbClr val="002060"/>
                </a:solidFill>
              </a:rPr>
              <a:t>თანმდევ</a:t>
            </a:r>
            <a:r>
              <a:rPr lang="en-US" b="1" dirty="0" smtClean="0">
                <a:solidFill>
                  <a:srgbClr val="002060"/>
                </a:solidFill>
              </a:rPr>
              <a:t> </a:t>
            </a:r>
            <a:r>
              <a:rPr lang="en-US" b="1" dirty="0" err="1" smtClean="0">
                <a:solidFill>
                  <a:srgbClr val="002060"/>
                </a:solidFill>
              </a:rPr>
              <a:t>მოვლენას</a:t>
            </a:r>
            <a:r>
              <a:rPr lang="en-US" b="1" dirty="0" smtClean="0">
                <a:solidFill>
                  <a:srgbClr val="002060"/>
                </a:solidFill>
              </a:rPr>
              <a:t> </a:t>
            </a:r>
            <a:r>
              <a:rPr lang="en-US" b="1" dirty="0" err="1" smtClean="0">
                <a:solidFill>
                  <a:srgbClr val="002060"/>
                </a:solidFill>
              </a:rPr>
              <a:t>წარმოადგენს</a:t>
            </a:r>
            <a:r>
              <a:rPr lang="en-US" b="1" dirty="0" smtClean="0">
                <a:solidFill>
                  <a:srgbClr val="002060"/>
                </a:solidFill>
              </a:rPr>
              <a:t>. </a:t>
            </a:r>
            <a:r>
              <a:rPr lang="en-US" b="1" dirty="0" err="1" smtClean="0">
                <a:solidFill>
                  <a:srgbClr val="002060"/>
                </a:solidFill>
              </a:rPr>
              <a:t>თუმცა</a:t>
            </a:r>
            <a:r>
              <a:rPr lang="en-US" b="1" dirty="0" smtClean="0">
                <a:solidFill>
                  <a:srgbClr val="002060"/>
                </a:solidFill>
              </a:rPr>
              <a:t>, </a:t>
            </a:r>
            <a:r>
              <a:rPr lang="en-US" b="1" dirty="0" err="1" smtClean="0">
                <a:solidFill>
                  <a:srgbClr val="002060"/>
                </a:solidFill>
              </a:rPr>
              <a:t>პრობლემა</a:t>
            </a:r>
            <a:r>
              <a:rPr lang="en-US" b="1" dirty="0" smtClean="0">
                <a:solidFill>
                  <a:srgbClr val="002060"/>
                </a:solidFill>
              </a:rPr>
              <a:t> </a:t>
            </a:r>
            <a:r>
              <a:rPr lang="en-US" b="1" dirty="0" err="1" smtClean="0">
                <a:solidFill>
                  <a:srgbClr val="002060"/>
                </a:solidFill>
              </a:rPr>
              <a:t>განსაკუთრებით</a:t>
            </a:r>
            <a:r>
              <a:rPr lang="en-US" b="1" dirty="0" smtClean="0">
                <a:solidFill>
                  <a:srgbClr val="002060"/>
                </a:solidFill>
              </a:rPr>
              <a:t> </a:t>
            </a:r>
            <a:r>
              <a:rPr lang="en-US" b="1" dirty="0" err="1" smtClean="0">
                <a:solidFill>
                  <a:srgbClr val="002060"/>
                </a:solidFill>
              </a:rPr>
              <a:t>ბოლო</a:t>
            </a:r>
            <a:r>
              <a:rPr lang="en-US" b="1" dirty="0" smtClean="0">
                <a:solidFill>
                  <a:srgbClr val="002060"/>
                </a:solidFill>
              </a:rPr>
              <a:t> </a:t>
            </a:r>
            <a:r>
              <a:rPr lang="en-US" b="1" dirty="0" err="1" smtClean="0">
                <a:solidFill>
                  <a:srgbClr val="002060"/>
                </a:solidFill>
              </a:rPr>
              <a:t>წლებში</a:t>
            </a:r>
            <a:r>
              <a:rPr lang="en-US" b="1" dirty="0" smtClean="0">
                <a:solidFill>
                  <a:srgbClr val="002060"/>
                </a:solidFill>
              </a:rPr>
              <a:t> </a:t>
            </a:r>
            <a:r>
              <a:rPr lang="en-US" b="1" dirty="0" err="1" smtClean="0">
                <a:solidFill>
                  <a:srgbClr val="002060"/>
                </a:solidFill>
              </a:rPr>
              <a:t>გამწვავდა</a:t>
            </a:r>
            <a:r>
              <a:rPr lang="en-US" b="1" dirty="0" smtClean="0">
                <a:solidFill>
                  <a:srgbClr val="002060"/>
                </a:solidFill>
              </a:rPr>
              <a:t>. </a:t>
            </a:r>
            <a:r>
              <a:rPr lang="en-US" b="1" dirty="0" err="1" smtClean="0">
                <a:solidFill>
                  <a:srgbClr val="002060"/>
                </a:solidFill>
              </a:rPr>
              <a:t>ბულინგი</a:t>
            </a:r>
            <a:r>
              <a:rPr lang="en-US" b="1" dirty="0" smtClean="0">
                <a:solidFill>
                  <a:srgbClr val="002060"/>
                </a:solidFill>
              </a:rPr>
              <a:t> </a:t>
            </a:r>
            <a:r>
              <a:rPr lang="en-US" b="1" dirty="0" err="1" smtClean="0">
                <a:solidFill>
                  <a:srgbClr val="002060"/>
                </a:solidFill>
              </a:rPr>
              <a:t>არის</a:t>
            </a:r>
            <a:r>
              <a:rPr lang="en-US" b="1" dirty="0" smtClean="0">
                <a:solidFill>
                  <a:srgbClr val="002060"/>
                </a:solidFill>
              </a:rPr>
              <a:t> </a:t>
            </a:r>
            <a:r>
              <a:rPr lang="en-US" b="1" dirty="0" err="1" smtClean="0">
                <a:solidFill>
                  <a:srgbClr val="002060"/>
                </a:solidFill>
              </a:rPr>
              <a:t>ძალადობის</a:t>
            </a:r>
            <a:r>
              <a:rPr lang="en-US" b="1" dirty="0" smtClean="0">
                <a:solidFill>
                  <a:srgbClr val="002060"/>
                </a:solidFill>
              </a:rPr>
              <a:t> </a:t>
            </a:r>
            <a:r>
              <a:rPr lang="en-US" b="1" dirty="0" err="1" smtClean="0">
                <a:solidFill>
                  <a:srgbClr val="002060"/>
                </a:solidFill>
              </a:rPr>
              <a:t>ერთ-ერთი</a:t>
            </a:r>
            <a:r>
              <a:rPr lang="en-US" b="1" dirty="0" smtClean="0">
                <a:solidFill>
                  <a:srgbClr val="002060"/>
                </a:solidFill>
              </a:rPr>
              <a:t> </a:t>
            </a:r>
            <a:r>
              <a:rPr lang="en-US" b="1" dirty="0" err="1" smtClean="0">
                <a:solidFill>
                  <a:srgbClr val="002060"/>
                </a:solidFill>
              </a:rPr>
              <a:t>ფორმა</a:t>
            </a:r>
            <a:r>
              <a:rPr lang="en-US" b="1" dirty="0" smtClean="0">
                <a:solidFill>
                  <a:srgbClr val="002060"/>
                </a:solidFill>
              </a:rPr>
              <a:t>, </a:t>
            </a:r>
            <a:r>
              <a:rPr lang="en-US" b="1" dirty="0" err="1" smtClean="0">
                <a:solidFill>
                  <a:srgbClr val="002060"/>
                </a:solidFill>
              </a:rPr>
              <a:t>რომელიც</a:t>
            </a:r>
            <a:r>
              <a:rPr lang="en-US" b="1" dirty="0" smtClean="0">
                <a:solidFill>
                  <a:srgbClr val="002060"/>
                </a:solidFill>
              </a:rPr>
              <a:t> </a:t>
            </a:r>
            <a:r>
              <a:rPr lang="en-US" b="1" dirty="0" err="1" smtClean="0">
                <a:solidFill>
                  <a:srgbClr val="002060"/>
                </a:solidFill>
              </a:rPr>
              <a:t>ხშირად</a:t>
            </a:r>
            <a:r>
              <a:rPr lang="en-US" b="1" dirty="0" smtClean="0">
                <a:solidFill>
                  <a:srgbClr val="002060"/>
                </a:solidFill>
              </a:rPr>
              <a:t> </a:t>
            </a:r>
            <a:r>
              <a:rPr lang="en-US" b="1" dirty="0" err="1" smtClean="0">
                <a:solidFill>
                  <a:srgbClr val="002060"/>
                </a:solidFill>
              </a:rPr>
              <a:t>გვხვდება</a:t>
            </a:r>
            <a:r>
              <a:rPr lang="en-US" b="1" dirty="0" smtClean="0">
                <a:solidFill>
                  <a:srgbClr val="002060"/>
                </a:solidFill>
              </a:rPr>
              <a:t> </a:t>
            </a:r>
            <a:r>
              <a:rPr lang="en-US" b="1" dirty="0" err="1" smtClean="0">
                <a:solidFill>
                  <a:srgbClr val="002060"/>
                </a:solidFill>
              </a:rPr>
              <a:t>ოჯახში</a:t>
            </a:r>
            <a:r>
              <a:rPr lang="en-US" b="1" dirty="0" smtClean="0">
                <a:solidFill>
                  <a:srgbClr val="002060"/>
                </a:solidFill>
              </a:rPr>
              <a:t>, </a:t>
            </a:r>
            <a:r>
              <a:rPr lang="en-US" b="1" dirty="0" err="1" smtClean="0">
                <a:solidFill>
                  <a:srgbClr val="002060"/>
                </a:solidFill>
              </a:rPr>
              <a:t>სამუშაო</a:t>
            </a:r>
            <a:r>
              <a:rPr lang="en-US" b="1" dirty="0" smtClean="0">
                <a:solidFill>
                  <a:srgbClr val="002060"/>
                </a:solidFill>
              </a:rPr>
              <a:t> </a:t>
            </a:r>
            <a:r>
              <a:rPr lang="en-US" b="1" dirty="0" err="1" smtClean="0">
                <a:solidFill>
                  <a:srgbClr val="002060"/>
                </a:solidFill>
              </a:rPr>
              <a:t>ადგილებსა</a:t>
            </a:r>
            <a:r>
              <a:rPr lang="en-US" b="1" dirty="0" smtClean="0">
                <a:solidFill>
                  <a:srgbClr val="002060"/>
                </a:solidFill>
              </a:rPr>
              <a:t> </a:t>
            </a:r>
            <a:r>
              <a:rPr lang="en-US" b="1" dirty="0" err="1" smtClean="0">
                <a:solidFill>
                  <a:srgbClr val="002060"/>
                </a:solidFill>
              </a:rPr>
              <a:t>და</a:t>
            </a:r>
            <a:r>
              <a:rPr lang="en-US" b="1" dirty="0" smtClean="0">
                <a:solidFill>
                  <a:srgbClr val="002060"/>
                </a:solidFill>
              </a:rPr>
              <a:t> </a:t>
            </a:r>
            <a:r>
              <a:rPr lang="en-US" b="1" dirty="0" err="1" smtClean="0">
                <a:solidFill>
                  <a:srgbClr val="002060"/>
                </a:solidFill>
              </a:rPr>
              <a:t>განსაკუთრებით</a:t>
            </a:r>
            <a:r>
              <a:rPr lang="en-US" b="1" dirty="0" smtClean="0">
                <a:solidFill>
                  <a:srgbClr val="002060"/>
                </a:solidFill>
              </a:rPr>
              <a:t> </a:t>
            </a:r>
            <a:r>
              <a:rPr lang="en-US" b="1" dirty="0" err="1" smtClean="0">
                <a:solidFill>
                  <a:srgbClr val="002060"/>
                </a:solidFill>
              </a:rPr>
              <a:t>სკოლებში</a:t>
            </a:r>
            <a:r>
              <a:rPr lang="en-US" b="1" dirty="0" smtClean="0">
                <a:solidFill>
                  <a:srgbClr val="002060"/>
                </a:solidFill>
              </a:rPr>
              <a:t>. </a:t>
            </a:r>
            <a:endParaRPr lang="en-US" b="1" dirty="0">
              <a:solidFill>
                <a:srgbClr val="002060"/>
              </a:solidFill>
            </a:endParaRPr>
          </a:p>
        </p:txBody>
      </p:sp>
      <p:pic>
        <p:nvPicPr>
          <p:cNvPr id="1026" name="Picture 2" descr="ფიზიკური ბულინგი: ფიზიკური ბულინგი"/>
          <p:cNvPicPr>
            <a:picLocks noChangeAspect="1" noChangeArrowheads="1"/>
          </p:cNvPicPr>
          <p:nvPr/>
        </p:nvPicPr>
        <p:blipFill>
          <a:blip r:embed="rId2"/>
          <a:srcRect/>
          <a:stretch>
            <a:fillRect/>
          </a:stretch>
        </p:blipFill>
        <p:spPr bwMode="auto">
          <a:xfrm rot="487453">
            <a:off x="2857488" y="2000240"/>
            <a:ext cx="5943600" cy="3429024"/>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i="1" dirty="0" err="1" smtClean="0">
                <a:solidFill>
                  <a:srgbClr val="C00000"/>
                </a:solidFill>
              </a:rPr>
              <a:t>არსებობს</a:t>
            </a:r>
            <a:r>
              <a:rPr lang="en-US" sz="2000" b="1" i="1" dirty="0" smtClean="0">
                <a:solidFill>
                  <a:srgbClr val="C00000"/>
                </a:solidFill>
              </a:rPr>
              <a:t> </a:t>
            </a:r>
            <a:r>
              <a:rPr lang="en-US" sz="2000" b="1" i="1" dirty="0" err="1" smtClean="0">
                <a:solidFill>
                  <a:srgbClr val="C00000"/>
                </a:solidFill>
              </a:rPr>
              <a:t>ბულინგის</a:t>
            </a:r>
            <a:r>
              <a:rPr lang="en-US" sz="2000" b="1" i="1" dirty="0" smtClean="0">
                <a:solidFill>
                  <a:srgbClr val="C00000"/>
                </a:solidFill>
              </a:rPr>
              <a:t> </a:t>
            </a:r>
            <a:r>
              <a:rPr lang="en-US" sz="2000" b="1" i="1" dirty="0" err="1" smtClean="0">
                <a:solidFill>
                  <a:srgbClr val="C00000"/>
                </a:solidFill>
              </a:rPr>
              <a:t>რამდენიმე</a:t>
            </a:r>
            <a:r>
              <a:rPr lang="en-US" sz="2000" b="1" i="1" dirty="0" smtClean="0">
                <a:solidFill>
                  <a:srgbClr val="C00000"/>
                </a:solidFill>
              </a:rPr>
              <a:t> </a:t>
            </a:r>
            <a:r>
              <a:rPr lang="en-US" sz="2000" b="1" i="1" dirty="0" err="1" smtClean="0">
                <a:solidFill>
                  <a:srgbClr val="C00000"/>
                </a:solidFill>
              </a:rPr>
              <a:t>ტიპი</a:t>
            </a:r>
            <a:r>
              <a:rPr lang="en-US" sz="2000" b="1" i="1" dirty="0" smtClean="0">
                <a:solidFill>
                  <a:srgbClr val="C00000"/>
                </a:solidFill>
              </a:rPr>
              <a:t>:</a:t>
            </a:r>
            <a:r>
              <a:rPr lang="ka-GE" sz="2000" b="1" i="1" dirty="0" smtClean="0">
                <a:solidFill>
                  <a:srgbClr val="C00000"/>
                </a:solidFill>
              </a:rPr>
              <a:t>  - </a:t>
            </a:r>
            <a:endParaRPr lang="en-US" sz="1800" b="1" i="1" dirty="0">
              <a:solidFill>
                <a:srgbClr val="C00000"/>
              </a:solidFill>
            </a:endParaRPr>
          </a:p>
        </p:txBody>
      </p:sp>
      <p:sp>
        <p:nvSpPr>
          <p:cNvPr id="3" name="Text Placeholder 2"/>
          <p:cNvSpPr>
            <a:spLocks noGrp="1"/>
          </p:cNvSpPr>
          <p:nvPr>
            <p:ph type="body" idx="2"/>
          </p:nvPr>
        </p:nvSpPr>
        <p:spPr>
          <a:xfrm>
            <a:off x="857224" y="1600200"/>
            <a:ext cx="2571768" cy="4495800"/>
          </a:xfrm>
        </p:spPr>
        <p:txBody>
          <a:bodyPr>
            <a:normAutofit/>
          </a:bodyPr>
          <a:lstStyle/>
          <a:p>
            <a:r>
              <a:rPr lang="en-US" b="1" u="sng" dirty="0" err="1" smtClean="0">
                <a:solidFill>
                  <a:srgbClr val="002060"/>
                </a:solidFill>
              </a:rPr>
              <a:t>ფიზიკური</a:t>
            </a:r>
            <a:r>
              <a:rPr lang="en-US" b="1" u="sng" dirty="0" smtClean="0">
                <a:solidFill>
                  <a:srgbClr val="002060"/>
                </a:solidFill>
              </a:rPr>
              <a:t> </a:t>
            </a:r>
            <a:r>
              <a:rPr lang="ka-GE" b="1" u="sng" dirty="0" smtClean="0">
                <a:solidFill>
                  <a:srgbClr val="002060"/>
                </a:solidFill>
              </a:rPr>
              <a:t> - </a:t>
            </a:r>
            <a:r>
              <a:rPr lang="en-US" sz="1600" i="1" dirty="0" smtClean="0">
                <a:solidFill>
                  <a:srgbClr val="002060"/>
                </a:solidFill>
              </a:rPr>
              <a:t>(</a:t>
            </a:r>
            <a:r>
              <a:rPr lang="en-US" sz="1600" i="1" dirty="0" err="1" smtClean="0">
                <a:solidFill>
                  <a:srgbClr val="002060"/>
                </a:solidFill>
              </a:rPr>
              <a:t>დარტყმა</a:t>
            </a:r>
            <a:r>
              <a:rPr lang="en-US" sz="1600" i="1" dirty="0" smtClean="0">
                <a:solidFill>
                  <a:srgbClr val="002060"/>
                </a:solidFill>
              </a:rPr>
              <a:t>, </a:t>
            </a:r>
            <a:r>
              <a:rPr lang="en-US" sz="1600" i="1" dirty="0" err="1" smtClean="0">
                <a:solidFill>
                  <a:srgbClr val="002060"/>
                </a:solidFill>
              </a:rPr>
              <a:t>ხელის</a:t>
            </a:r>
            <a:r>
              <a:rPr lang="en-US" sz="1600" i="1" dirty="0" smtClean="0">
                <a:solidFill>
                  <a:srgbClr val="002060"/>
                </a:solidFill>
              </a:rPr>
              <a:t>/</a:t>
            </a:r>
            <a:r>
              <a:rPr lang="en-US" sz="1600" i="1" dirty="0" err="1" smtClean="0">
                <a:solidFill>
                  <a:srgbClr val="002060"/>
                </a:solidFill>
              </a:rPr>
              <a:t>წიხლის</a:t>
            </a:r>
            <a:r>
              <a:rPr lang="en-US" sz="1600" i="1" dirty="0" smtClean="0">
                <a:solidFill>
                  <a:srgbClr val="002060"/>
                </a:solidFill>
              </a:rPr>
              <a:t> </a:t>
            </a:r>
            <a:r>
              <a:rPr lang="en-US" sz="1600" i="1" dirty="0" err="1" smtClean="0">
                <a:solidFill>
                  <a:srgbClr val="002060"/>
                </a:solidFill>
              </a:rPr>
              <a:t>კვრა</a:t>
            </a:r>
            <a:r>
              <a:rPr lang="en-US" sz="1600" i="1" dirty="0" smtClean="0">
                <a:solidFill>
                  <a:srgbClr val="002060"/>
                </a:solidFill>
              </a:rPr>
              <a:t> </a:t>
            </a:r>
            <a:r>
              <a:rPr lang="en-US" sz="1600" i="1" dirty="0" err="1" smtClean="0">
                <a:solidFill>
                  <a:srgbClr val="002060"/>
                </a:solidFill>
              </a:rPr>
              <a:t>ან</a:t>
            </a:r>
            <a:r>
              <a:rPr lang="en-US" sz="1600" i="1" dirty="0" smtClean="0">
                <a:solidFill>
                  <a:srgbClr val="002060"/>
                </a:solidFill>
              </a:rPr>
              <a:t> </a:t>
            </a:r>
            <a:r>
              <a:rPr lang="en-US" sz="1600" i="1" dirty="0" err="1" smtClean="0">
                <a:solidFill>
                  <a:srgbClr val="002060"/>
                </a:solidFill>
              </a:rPr>
              <a:t>სხეულის</a:t>
            </a:r>
            <a:r>
              <a:rPr lang="en-US" sz="1600" i="1" dirty="0" smtClean="0">
                <a:solidFill>
                  <a:srgbClr val="002060"/>
                </a:solidFill>
              </a:rPr>
              <a:t> </a:t>
            </a:r>
            <a:r>
              <a:rPr lang="en-US" sz="1600" i="1" dirty="0" err="1" smtClean="0">
                <a:solidFill>
                  <a:srgbClr val="002060"/>
                </a:solidFill>
              </a:rPr>
              <a:t>სხვა</a:t>
            </a:r>
            <a:r>
              <a:rPr lang="en-US" sz="1600" i="1" dirty="0" smtClean="0">
                <a:solidFill>
                  <a:srgbClr val="002060"/>
                </a:solidFill>
              </a:rPr>
              <a:t> </a:t>
            </a:r>
            <a:r>
              <a:rPr lang="en-US" sz="1600" i="1" dirty="0" err="1" smtClean="0">
                <a:solidFill>
                  <a:srgbClr val="002060"/>
                </a:solidFill>
              </a:rPr>
              <a:t>დაზიანება</a:t>
            </a:r>
            <a:r>
              <a:rPr lang="en-US" sz="1600" i="1" dirty="0" smtClean="0">
                <a:solidFill>
                  <a:srgbClr val="002060"/>
                </a:solidFill>
              </a:rPr>
              <a:t>); </a:t>
            </a:r>
            <a:endParaRPr lang="en-US" i="1" dirty="0">
              <a:solidFill>
                <a:srgbClr val="002060"/>
              </a:solidFill>
            </a:endParaRPr>
          </a:p>
        </p:txBody>
      </p:sp>
      <p:pic>
        <p:nvPicPr>
          <p:cNvPr id="15362" name="Picture 2" descr="ბულინგი - მოზარდებს შორის ძალადობა: რა არის ბულინგი"/>
          <p:cNvPicPr>
            <a:picLocks noChangeAspect="1" noChangeArrowheads="1"/>
          </p:cNvPicPr>
          <p:nvPr/>
        </p:nvPicPr>
        <p:blipFill>
          <a:blip r:embed="rId2" cstate="print"/>
          <a:srcRect/>
          <a:stretch>
            <a:fillRect/>
          </a:stretch>
        </p:blipFill>
        <p:spPr bwMode="auto">
          <a:xfrm rot="520863">
            <a:off x="2389375" y="2746171"/>
            <a:ext cx="5357850" cy="2723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b="1" i="1" dirty="0" err="1" smtClean="0">
                <a:solidFill>
                  <a:srgbClr val="002060"/>
                </a:solidFill>
              </a:rPr>
              <a:t>ვერბალური</a:t>
            </a:r>
            <a:r>
              <a:rPr lang="en-US" sz="1800" dirty="0" smtClean="0"/>
              <a:t> </a:t>
            </a:r>
            <a:r>
              <a:rPr lang="ka-GE" sz="1800" dirty="0" smtClean="0"/>
              <a:t>- </a:t>
            </a:r>
            <a:r>
              <a:rPr lang="en-US" sz="1400" i="1" dirty="0" smtClean="0">
                <a:solidFill>
                  <a:srgbClr val="002060"/>
                </a:solidFill>
              </a:rPr>
              <a:t>( </a:t>
            </a:r>
            <a:r>
              <a:rPr lang="en-US" sz="1400" i="1" dirty="0" err="1" smtClean="0">
                <a:solidFill>
                  <a:srgbClr val="002060"/>
                </a:solidFill>
              </a:rPr>
              <a:t>დამცინავი</a:t>
            </a:r>
            <a:r>
              <a:rPr lang="en-US" sz="1400" i="1" dirty="0" smtClean="0">
                <a:solidFill>
                  <a:srgbClr val="002060"/>
                </a:solidFill>
              </a:rPr>
              <a:t> </a:t>
            </a:r>
            <a:r>
              <a:rPr lang="en-US" sz="1400" i="1" dirty="0" err="1" smtClean="0">
                <a:solidFill>
                  <a:srgbClr val="002060"/>
                </a:solidFill>
              </a:rPr>
              <a:t>სახელით</a:t>
            </a:r>
            <a:r>
              <a:rPr lang="en-US" sz="1400" i="1" dirty="0" smtClean="0">
                <a:solidFill>
                  <a:srgbClr val="002060"/>
                </a:solidFill>
              </a:rPr>
              <a:t> </a:t>
            </a:r>
            <a:r>
              <a:rPr lang="en-US" sz="1400" i="1" dirty="0" err="1" smtClean="0">
                <a:solidFill>
                  <a:srgbClr val="002060"/>
                </a:solidFill>
              </a:rPr>
              <a:t>მიმართვა</a:t>
            </a:r>
            <a:r>
              <a:rPr lang="en-US" sz="1400" i="1" dirty="0" smtClean="0">
                <a:solidFill>
                  <a:srgbClr val="002060"/>
                </a:solidFill>
              </a:rPr>
              <a:t>, </a:t>
            </a:r>
            <a:r>
              <a:rPr lang="en-US" sz="1400" i="1" dirty="0" err="1" smtClean="0">
                <a:solidFill>
                  <a:srgbClr val="002060"/>
                </a:solidFill>
              </a:rPr>
              <a:t>სიტყვიერი</a:t>
            </a:r>
            <a:r>
              <a:rPr lang="en-US" sz="1400" i="1" dirty="0" smtClean="0">
                <a:solidFill>
                  <a:srgbClr val="002060"/>
                </a:solidFill>
              </a:rPr>
              <a:t> </a:t>
            </a:r>
            <a:r>
              <a:rPr lang="en-US" sz="1400" i="1" dirty="0" err="1" smtClean="0">
                <a:solidFill>
                  <a:srgbClr val="002060"/>
                </a:solidFill>
              </a:rPr>
              <a:t>შეურაცხყოფა</a:t>
            </a:r>
            <a:r>
              <a:rPr lang="en-US" sz="1400" i="1" dirty="0" smtClean="0">
                <a:solidFill>
                  <a:srgbClr val="002060"/>
                </a:solidFill>
              </a:rPr>
              <a:t>, </a:t>
            </a:r>
            <a:r>
              <a:rPr lang="en-US" sz="1400" i="1" dirty="0" err="1" smtClean="0">
                <a:solidFill>
                  <a:srgbClr val="002060"/>
                </a:solidFill>
              </a:rPr>
              <a:t>ჰომოფობიური</a:t>
            </a:r>
            <a:r>
              <a:rPr lang="en-US" sz="1400" i="1" dirty="0" smtClean="0">
                <a:solidFill>
                  <a:srgbClr val="002060"/>
                </a:solidFill>
              </a:rPr>
              <a:t> </a:t>
            </a:r>
            <a:r>
              <a:rPr lang="en-US" sz="1400" i="1" dirty="0" err="1" smtClean="0">
                <a:solidFill>
                  <a:srgbClr val="002060"/>
                </a:solidFill>
              </a:rPr>
              <a:t>და</a:t>
            </a:r>
            <a:r>
              <a:rPr lang="en-US" sz="1400" i="1" dirty="0" smtClean="0">
                <a:solidFill>
                  <a:srgbClr val="002060"/>
                </a:solidFill>
              </a:rPr>
              <a:t> </a:t>
            </a:r>
            <a:r>
              <a:rPr lang="en-US" sz="1400" i="1" dirty="0" err="1" smtClean="0">
                <a:solidFill>
                  <a:srgbClr val="002060"/>
                </a:solidFill>
              </a:rPr>
              <a:t>რასისტული</a:t>
            </a:r>
            <a:r>
              <a:rPr lang="en-US" sz="1400" i="1" dirty="0" smtClean="0">
                <a:solidFill>
                  <a:srgbClr val="002060"/>
                </a:solidFill>
              </a:rPr>
              <a:t> </a:t>
            </a:r>
            <a:r>
              <a:rPr lang="en-US" sz="1400" i="1" dirty="0" err="1" smtClean="0">
                <a:solidFill>
                  <a:srgbClr val="002060"/>
                </a:solidFill>
              </a:rPr>
              <a:t>გამონათქვამები</a:t>
            </a:r>
            <a:r>
              <a:rPr lang="en-US" sz="1400" i="1" dirty="0" smtClean="0">
                <a:solidFill>
                  <a:srgbClr val="002060"/>
                </a:solidFill>
              </a:rPr>
              <a:t>)</a:t>
            </a:r>
            <a:endParaRPr lang="en-US" sz="1800" i="1" dirty="0">
              <a:solidFill>
                <a:srgbClr val="002060"/>
              </a:solidFill>
            </a:endParaRPr>
          </a:p>
        </p:txBody>
      </p:sp>
      <p:sp>
        <p:nvSpPr>
          <p:cNvPr id="16388" name="AutoShape 4" descr="ბულინგი და აუტიზმის სპექტრის დარღვევის მქონე ბავშვები – მენტალური  ჯანმრთელობის ცენტრ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ბულინგი და აუტიზმის სპექტრის დარღვევის მქონე ბავშვები – მენტალური  ჯანმრთელობის ცენტრი"/>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2" name="Picture 8" descr="მოსწავლებისთვის, რომლებსაც სკოლაში ჩაგრავენ, დახმარების ახალი საშუალება  გამოჩნდა"/>
          <p:cNvPicPr>
            <a:picLocks noChangeAspect="1" noChangeArrowheads="1"/>
          </p:cNvPicPr>
          <p:nvPr/>
        </p:nvPicPr>
        <p:blipFill>
          <a:blip r:embed="rId2" cstate="print"/>
          <a:srcRect/>
          <a:stretch>
            <a:fillRect/>
          </a:stretch>
        </p:blipFill>
        <p:spPr bwMode="auto">
          <a:xfrm rot="835094">
            <a:off x="4777338" y="2692068"/>
            <a:ext cx="3786214" cy="33574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6394" name="Picture 10" descr="ბიჭები სკოლის შესასვლელთან დამხვდნენ და მცემეს – რა არის “ბულინგი” და სად  არის გამოსავალი? – ფსიქიატრის რეკომენდაციები – Readtime"/>
          <p:cNvPicPr>
            <a:picLocks noChangeAspect="1" noChangeArrowheads="1"/>
          </p:cNvPicPr>
          <p:nvPr/>
        </p:nvPicPr>
        <p:blipFill>
          <a:blip r:embed="rId3"/>
          <a:srcRect/>
          <a:stretch>
            <a:fillRect/>
          </a:stretch>
        </p:blipFill>
        <p:spPr bwMode="auto">
          <a:xfrm rot="21042659">
            <a:off x="428596" y="1928802"/>
            <a:ext cx="3643338" cy="33670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143636" y="714356"/>
            <a:ext cx="1857388" cy="6143644"/>
          </a:xfrm>
        </p:spPr>
        <p:txBody>
          <a:bodyPr/>
          <a:lstStyle/>
          <a:p>
            <a:r>
              <a:rPr lang="en-US" b="1" dirty="0" err="1" smtClean="0">
                <a:solidFill>
                  <a:srgbClr val="002060"/>
                </a:solidFill>
              </a:rPr>
              <a:t>ფარული</a:t>
            </a:r>
            <a:r>
              <a:rPr lang="en-US" b="1" dirty="0" smtClean="0">
                <a:solidFill>
                  <a:srgbClr val="002060"/>
                </a:solidFill>
              </a:rPr>
              <a:t>/</a:t>
            </a:r>
            <a:r>
              <a:rPr lang="en-US" b="1" dirty="0" err="1" smtClean="0">
                <a:solidFill>
                  <a:srgbClr val="002060"/>
                </a:solidFill>
              </a:rPr>
              <a:t>შენიღბული</a:t>
            </a:r>
            <a:r>
              <a:rPr lang="en-US" b="1" dirty="0" smtClean="0">
                <a:solidFill>
                  <a:srgbClr val="002060"/>
                </a:solidFill>
              </a:rPr>
              <a:t> </a:t>
            </a:r>
            <a:r>
              <a:rPr lang="en-US" b="1" dirty="0" err="1" smtClean="0">
                <a:solidFill>
                  <a:srgbClr val="002060"/>
                </a:solidFill>
              </a:rPr>
              <a:t>ბულინგი</a:t>
            </a:r>
            <a:r>
              <a:rPr lang="ka-GE" b="1" dirty="0" smtClean="0">
                <a:solidFill>
                  <a:srgbClr val="002060"/>
                </a:solidFill>
              </a:rPr>
              <a:t> - </a:t>
            </a:r>
            <a:r>
              <a:rPr lang="en-US" b="1" dirty="0" smtClean="0">
                <a:solidFill>
                  <a:srgbClr val="002060"/>
                </a:solidFill>
              </a:rPr>
              <a:t> </a:t>
            </a:r>
            <a:endParaRPr lang="ka-GE" b="1" dirty="0" smtClean="0">
              <a:solidFill>
                <a:srgbClr val="002060"/>
              </a:solidFill>
            </a:endParaRPr>
          </a:p>
          <a:p>
            <a:r>
              <a:rPr lang="en-US" sz="1600" i="1" dirty="0" smtClean="0"/>
              <a:t>(</a:t>
            </a:r>
            <a:r>
              <a:rPr lang="en-US" sz="1600" i="1" dirty="0" err="1" smtClean="0"/>
              <a:t>მოძალადე</a:t>
            </a:r>
            <a:r>
              <a:rPr lang="en-US" sz="1600" i="1" dirty="0" smtClean="0"/>
              <a:t> „</a:t>
            </a:r>
            <a:r>
              <a:rPr lang="en-US" sz="1600" i="1" dirty="0" err="1" smtClean="0"/>
              <a:t>ჩაგრული</a:t>
            </a:r>
            <a:r>
              <a:rPr lang="en-US" sz="1600" i="1" dirty="0" smtClean="0"/>
              <a:t>“ </a:t>
            </a:r>
            <a:r>
              <a:rPr lang="en-US" sz="1600" i="1" dirty="0" err="1" smtClean="0"/>
              <a:t>პერსონის</a:t>
            </a:r>
            <a:r>
              <a:rPr lang="en-US" sz="1600" i="1" dirty="0" smtClean="0"/>
              <a:t> </a:t>
            </a:r>
            <a:r>
              <a:rPr lang="en-US" sz="1600" i="1" dirty="0" err="1" smtClean="0"/>
              <a:t>ზურგს</a:t>
            </a:r>
            <a:r>
              <a:rPr lang="en-US" sz="1600" i="1" dirty="0" smtClean="0"/>
              <a:t> </a:t>
            </a:r>
            <a:r>
              <a:rPr lang="en-US" sz="1600" i="1" dirty="0" err="1" smtClean="0"/>
              <a:t>უკან</a:t>
            </a:r>
            <a:r>
              <a:rPr lang="en-US" sz="1600" i="1" dirty="0" smtClean="0"/>
              <a:t> </a:t>
            </a:r>
            <a:r>
              <a:rPr lang="en-US" sz="1600" i="1" dirty="0" err="1" smtClean="0"/>
              <a:t>მოქმედებს</a:t>
            </a:r>
            <a:r>
              <a:rPr lang="en-US" sz="1600" i="1" dirty="0" smtClean="0"/>
              <a:t>, </a:t>
            </a:r>
            <a:r>
              <a:rPr lang="en-US" sz="1600" i="1" dirty="0" err="1" smtClean="0"/>
              <a:t>რათა</a:t>
            </a:r>
            <a:r>
              <a:rPr lang="en-US" sz="1600" i="1" dirty="0" smtClean="0"/>
              <a:t> </a:t>
            </a:r>
            <a:r>
              <a:rPr lang="en-US" sz="1600" i="1" dirty="0" err="1" smtClean="0"/>
              <a:t>საფრთხე</a:t>
            </a:r>
            <a:r>
              <a:rPr lang="en-US" sz="1600" i="1" dirty="0" smtClean="0"/>
              <a:t> </a:t>
            </a:r>
            <a:r>
              <a:rPr lang="en-US" sz="1600" i="1" dirty="0" err="1" smtClean="0"/>
              <a:t>შეუქმნას</a:t>
            </a:r>
            <a:r>
              <a:rPr lang="en-US" sz="1600" i="1" dirty="0" smtClean="0"/>
              <a:t> </a:t>
            </a:r>
            <a:r>
              <a:rPr lang="en-US" sz="1600" i="1" dirty="0" err="1" smtClean="0"/>
              <a:t>მის</a:t>
            </a:r>
            <a:r>
              <a:rPr lang="en-US" sz="1600" i="1" dirty="0" smtClean="0"/>
              <a:t> </a:t>
            </a:r>
            <a:r>
              <a:rPr lang="en-US" sz="1600" i="1" dirty="0" err="1" smtClean="0"/>
              <a:t>რეპუტაციას</a:t>
            </a:r>
            <a:r>
              <a:rPr lang="en-US" sz="1600" i="1" dirty="0" smtClean="0"/>
              <a:t> </a:t>
            </a:r>
            <a:r>
              <a:rPr lang="en-US" sz="1600" i="1" dirty="0" err="1" smtClean="0"/>
              <a:t>და</a:t>
            </a:r>
            <a:r>
              <a:rPr lang="en-US" sz="1600" i="1" dirty="0" smtClean="0"/>
              <a:t> </a:t>
            </a:r>
            <a:r>
              <a:rPr lang="en-US" sz="1600" i="1" dirty="0" err="1" smtClean="0"/>
              <a:t>დაამციროს</a:t>
            </a:r>
            <a:r>
              <a:rPr lang="en-US" sz="1600" i="1" dirty="0" smtClean="0"/>
              <a:t> </a:t>
            </a:r>
            <a:r>
              <a:rPr lang="en-US" sz="1600" i="1" dirty="0" err="1" smtClean="0"/>
              <a:t>საზოგადოების</a:t>
            </a:r>
            <a:r>
              <a:rPr lang="en-US" sz="1600" i="1" dirty="0" smtClean="0"/>
              <a:t> </a:t>
            </a:r>
            <a:r>
              <a:rPr lang="en-US" sz="1600" i="1" dirty="0" err="1" smtClean="0"/>
              <a:t>წინაშე</a:t>
            </a:r>
            <a:r>
              <a:rPr lang="en-US" sz="1600" i="1" dirty="0" smtClean="0"/>
              <a:t>); </a:t>
            </a:r>
            <a:endParaRPr lang="en-US" i="1" dirty="0"/>
          </a:p>
        </p:txBody>
      </p:sp>
      <p:pic>
        <p:nvPicPr>
          <p:cNvPr id="17410" name="Picture 2" descr="სკოლა ძალადობის პირისპირ | mastsavlebeli.ge"/>
          <p:cNvPicPr>
            <a:picLocks noChangeAspect="1" noChangeArrowheads="1"/>
          </p:cNvPicPr>
          <p:nvPr/>
        </p:nvPicPr>
        <p:blipFill>
          <a:blip r:embed="rId2"/>
          <a:srcRect/>
          <a:stretch>
            <a:fillRect/>
          </a:stretch>
        </p:blipFill>
        <p:spPr bwMode="auto">
          <a:xfrm rot="21442604">
            <a:off x="436761" y="1285673"/>
            <a:ext cx="4876800" cy="3004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14348" y="714356"/>
            <a:ext cx="2157402" cy="4495800"/>
          </a:xfrm>
        </p:spPr>
        <p:txBody>
          <a:bodyPr>
            <a:normAutofit/>
          </a:bodyPr>
          <a:lstStyle/>
          <a:p>
            <a:r>
              <a:rPr lang="en-US" b="1" i="1" dirty="0" err="1" smtClean="0">
                <a:solidFill>
                  <a:srgbClr val="002060"/>
                </a:solidFill>
              </a:rPr>
              <a:t>კიბერბულინგი</a:t>
            </a:r>
            <a:r>
              <a:rPr lang="en-US" sz="1600" i="1" dirty="0" smtClean="0">
                <a:solidFill>
                  <a:srgbClr val="002060"/>
                </a:solidFill>
              </a:rPr>
              <a:t> </a:t>
            </a:r>
            <a:r>
              <a:rPr lang="ka-GE" sz="1600" i="1" dirty="0" smtClean="0">
                <a:solidFill>
                  <a:srgbClr val="002060"/>
                </a:solidFill>
              </a:rPr>
              <a:t> _ </a:t>
            </a:r>
          </a:p>
          <a:p>
            <a:r>
              <a:rPr lang="en-US" sz="1600" i="1" dirty="0" smtClean="0">
                <a:solidFill>
                  <a:srgbClr val="002060"/>
                </a:solidFill>
              </a:rPr>
              <a:t>(</a:t>
            </a:r>
            <a:r>
              <a:rPr lang="en-US" sz="1600" i="1" dirty="0" err="1" smtClean="0">
                <a:solidFill>
                  <a:srgbClr val="002060"/>
                </a:solidFill>
              </a:rPr>
              <a:t>ციფრული</a:t>
            </a:r>
            <a:r>
              <a:rPr lang="en-US" sz="1600" i="1" dirty="0" smtClean="0">
                <a:solidFill>
                  <a:srgbClr val="002060"/>
                </a:solidFill>
              </a:rPr>
              <a:t> </a:t>
            </a:r>
            <a:r>
              <a:rPr lang="en-US" sz="1600" i="1" dirty="0" err="1" smtClean="0">
                <a:solidFill>
                  <a:srgbClr val="002060"/>
                </a:solidFill>
              </a:rPr>
              <a:t>ტექნოლოგიების</a:t>
            </a:r>
            <a:r>
              <a:rPr lang="en-US" sz="1600" i="1" dirty="0" smtClean="0">
                <a:solidFill>
                  <a:srgbClr val="002060"/>
                </a:solidFill>
              </a:rPr>
              <a:t> </a:t>
            </a:r>
            <a:r>
              <a:rPr lang="en-US" sz="1600" i="1" dirty="0" err="1" smtClean="0">
                <a:solidFill>
                  <a:srgbClr val="002060"/>
                </a:solidFill>
              </a:rPr>
              <a:t>გამოყენებით</a:t>
            </a:r>
            <a:r>
              <a:rPr lang="en-US" sz="1600" i="1" dirty="0" smtClean="0">
                <a:solidFill>
                  <a:srgbClr val="002060"/>
                </a:solidFill>
              </a:rPr>
              <a:t>, </a:t>
            </a:r>
            <a:r>
              <a:rPr lang="en-US" sz="1600" i="1" dirty="0" err="1" smtClean="0">
                <a:solidFill>
                  <a:srgbClr val="002060"/>
                </a:solidFill>
              </a:rPr>
              <a:t>ფარული</a:t>
            </a:r>
            <a:r>
              <a:rPr lang="en-US" sz="1600" i="1" dirty="0" smtClean="0">
                <a:solidFill>
                  <a:srgbClr val="002060"/>
                </a:solidFill>
              </a:rPr>
              <a:t> </a:t>
            </a:r>
            <a:r>
              <a:rPr lang="en-US" sz="1600" i="1" dirty="0" err="1" smtClean="0">
                <a:solidFill>
                  <a:srgbClr val="002060"/>
                </a:solidFill>
              </a:rPr>
              <a:t>ან</a:t>
            </a:r>
            <a:r>
              <a:rPr lang="en-US" sz="1600" i="1" dirty="0" smtClean="0">
                <a:solidFill>
                  <a:srgbClr val="002060"/>
                </a:solidFill>
              </a:rPr>
              <a:t> </a:t>
            </a:r>
            <a:r>
              <a:rPr lang="en-US" sz="1600" i="1" dirty="0" err="1" smtClean="0">
                <a:solidFill>
                  <a:srgbClr val="002060"/>
                </a:solidFill>
              </a:rPr>
              <a:t>აშკარა</a:t>
            </a:r>
            <a:r>
              <a:rPr lang="en-US" sz="1600" i="1" dirty="0" smtClean="0">
                <a:solidFill>
                  <a:srgbClr val="002060"/>
                </a:solidFill>
              </a:rPr>
              <a:t> </a:t>
            </a:r>
            <a:r>
              <a:rPr lang="en-US" sz="1600" i="1" dirty="0" err="1" smtClean="0">
                <a:solidFill>
                  <a:srgbClr val="002060"/>
                </a:solidFill>
              </a:rPr>
              <a:t>დაშინების</a:t>
            </a:r>
            <a:r>
              <a:rPr lang="en-US" sz="1600" i="1" dirty="0" smtClean="0">
                <a:solidFill>
                  <a:srgbClr val="002060"/>
                </a:solidFill>
              </a:rPr>
              <a:t> </a:t>
            </a:r>
            <a:r>
              <a:rPr lang="en-US" sz="1600" i="1" dirty="0" err="1" smtClean="0">
                <a:solidFill>
                  <a:srgbClr val="002060"/>
                </a:solidFill>
              </a:rPr>
              <a:t>მიზნით</a:t>
            </a:r>
            <a:r>
              <a:rPr lang="en-US" sz="1600" i="1" dirty="0" smtClean="0">
                <a:solidFill>
                  <a:srgbClr val="002060"/>
                </a:solidFill>
              </a:rPr>
              <a:t> </a:t>
            </a:r>
            <a:r>
              <a:rPr lang="en-US" sz="1600" i="1" dirty="0" err="1" smtClean="0">
                <a:solidFill>
                  <a:srgbClr val="002060"/>
                </a:solidFill>
              </a:rPr>
              <a:t>განხორციელებული</a:t>
            </a:r>
            <a:r>
              <a:rPr lang="en-US" sz="1600" i="1" dirty="0" smtClean="0">
                <a:solidFill>
                  <a:srgbClr val="002060"/>
                </a:solidFill>
              </a:rPr>
              <a:t> </a:t>
            </a:r>
            <a:r>
              <a:rPr lang="en-US" sz="1600" i="1" dirty="0" err="1" smtClean="0">
                <a:solidFill>
                  <a:srgbClr val="002060"/>
                </a:solidFill>
              </a:rPr>
              <a:t>ქმედება</a:t>
            </a:r>
            <a:r>
              <a:rPr lang="en-US" sz="1600" i="1" dirty="0" smtClean="0">
                <a:solidFill>
                  <a:srgbClr val="002060"/>
                </a:solidFill>
              </a:rPr>
              <a:t>).</a:t>
            </a:r>
            <a:endParaRPr lang="en-US" sz="1600" i="1" dirty="0">
              <a:solidFill>
                <a:srgbClr val="002060"/>
              </a:solidFill>
            </a:endParaRPr>
          </a:p>
        </p:txBody>
      </p:sp>
      <p:pic>
        <p:nvPicPr>
          <p:cNvPr id="18434" name="Picture 2" descr="კიბერბულინგი: კიბერბულინგი"/>
          <p:cNvPicPr>
            <a:picLocks noChangeAspect="1" noChangeArrowheads="1"/>
          </p:cNvPicPr>
          <p:nvPr/>
        </p:nvPicPr>
        <p:blipFill>
          <a:blip r:embed="rId2"/>
          <a:srcRect/>
          <a:stretch>
            <a:fillRect/>
          </a:stretch>
        </p:blipFill>
        <p:spPr bwMode="auto">
          <a:xfrm rot="502687">
            <a:off x="3643306" y="714356"/>
            <a:ext cx="4572032" cy="3429024"/>
          </a:xfrm>
          <a:prstGeom prst="ellipse">
            <a:avLst/>
          </a:prstGeom>
          <a:ln>
            <a:noFill/>
          </a:ln>
          <a:effectLst>
            <a:softEdge rad="112500"/>
          </a:effectLst>
        </p:spPr>
      </p:pic>
      <p:pic>
        <p:nvPicPr>
          <p:cNvPr id="18436" name="Picture 4" descr="კიბერბულინგი: კიბერბულინგი"/>
          <p:cNvPicPr>
            <a:picLocks noChangeAspect="1" noChangeArrowheads="1"/>
          </p:cNvPicPr>
          <p:nvPr/>
        </p:nvPicPr>
        <p:blipFill>
          <a:blip r:embed="rId3" cstate="print"/>
          <a:srcRect/>
          <a:stretch>
            <a:fillRect/>
          </a:stretch>
        </p:blipFill>
        <p:spPr bwMode="auto">
          <a:xfrm>
            <a:off x="428596" y="2857496"/>
            <a:ext cx="3429024" cy="27146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2571768" cy="3429024"/>
          </a:xfrm>
        </p:spPr>
        <p:txBody>
          <a:bodyPr>
            <a:normAutofit/>
          </a:bodyPr>
          <a:lstStyle/>
          <a:p>
            <a:r>
              <a:rPr lang="en-US" sz="1800" b="1" i="1" dirty="0" err="1" smtClean="0">
                <a:solidFill>
                  <a:srgbClr val="002060"/>
                </a:solidFill>
              </a:rPr>
              <a:t>კარბის</a:t>
            </a:r>
            <a:r>
              <a:rPr lang="en-US" sz="1800" b="1" i="1" dirty="0" smtClean="0">
                <a:solidFill>
                  <a:srgbClr val="002060"/>
                </a:solidFill>
              </a:rPr>
              <a:t> </a:t>
            </a:r>
            <a:r>
              <a:rPr lang="en-US" sz="1800" b="1" i="1" dirty="0" err="1" smtClean="0">
                <a:solidFill>
                  <a:srgbClr val="002060"/>
                </a:solidFill>
              </a:rPr>
              <a:t>საჯარო</a:t>
            </a:r>
            <a:r>
              <a:rPr lang="en-US" sz="1800" b="1" i="1" dirty="0" smtClean="0">
                <a:solidFill>
                  <a:srgbClr val="002060"/>
                </a:solidFill>
              </a:rPr>
              <a:t> </a:t>
            </a:r>
            <a:r>
              <a:rPr lang="en-US" sz="1800" b="1" i="1" dirty="0" err="1" smtClean="0">
                <a:solidFill>
                  <a:srgbClr val="002060"/>
                </a:solidFill>
              </a:rPr>
              <a:t>სკოლაში</a:t>
            </a:r>
            <a:r>
              <a:rPr lang="en-US" sz="1800" b="1" i="1" dirty="0" smtClean="0">
                <a:solidFill>
                  <a:srgbClr val="002060"/>
                </a:solidFill>
              </a:rPr>
              <a:t> </a:t>
            </a:r>
            <a:r>
              <a:rPr lang="ka-GE" sz="1800" b="1" i="1" dirty="0" smtClean="0">
                <a:solidFill>
                  <a:srgbClr val="002060"/>
                </a:solidFill>
              </a:rPr>
              <a:t> </a:t>
            </a:r>
            <a:r>
              <a:rPr lang="en-US" sz="1400" dirty="0" err="1" smtClean="0"/>
              <a:t>სამოქალაქო</a:t>
            </a:r>
            <a:r>
              <a:rPr lang="en-US" sz="1400" dirty="0" smtClean="0"/>
              <a:t> </a:t>
            </a:r>
            <a:r>
              <a:rPr lang="en-US" sz="1400" dirty="0" err="1" smtClean="0"/>
              <a:t>განათლების</a:t>
            </a:r>
            <a:r>
              <a:rPr lang="en-US" sz="1400" dirty="0" smtClean="0"/>
              <a:t> </a:t>
            </a:r>
            <a:r>
              <a:rPr lang="en-US" sz="1400" dirty="0" err="1" smtClean="0"/>
              <a:t>მასწავლებლის</a:t>
            </a:r>
            <a:r>
              <a:rPr lang="en-US" sz="1400" dirty="0" smtClean="0"/>
              <a:t>,</a:t>
            </a:r>
            <a:r>
              <a:rPr lang="ka-GE" sz="1400" dirty="0" smtClean="0"/>
              <a:t> </a:t>
            </a:r>
            <a:r>
              <a:rPr lang="en-US" sz="1600" i="1" dirty="0" err="1" smtClean="0">
                <a:solidFill>
                  <a:srgbClr val="002060"/>
                </a:solidFill>
              </a:rPr>
              <a:t>ლალი</a:t>
            </a:r>
            <a:r>
              <a:rPr lang="en-US" sz="1600" i="1" dirty="0" smtClean="0">
                <a:solidFill>
                  <a:srgbClr val="002060"/>
                </a:solidFill>
              </a:rPr>
              <a:t> </a:t>
            </a:r>
            <a:r>
              <a:rPr lang="en-US" sz="1600" i="1" dirty="0" err="1" smtClean="0">
                <a:solidFill>
                  <a:srgbClr val="002060"/>
                </a:solidFill>
              </a:rPr>
              <a:t>მურაჩაშვილის</a:t>
            </a:r>
            <a:r>
              <a:rPr lang="en-US" sz="1600" i="1" dirty="0" smtClean="0">
                <a:solidFill>
                  <a:srgbClr val="002060"/>
                </a:solidFill>
              </a:rPr>
              <a:t> </a:t>
            </a:r>
            <a:r>
              <a:rPr lang="en-US" sz="1400" dirty="0" err="1" smtClean="0"/>
              <a:t>ორგანიზებით</a:t>
            </a:r>
            <a:r>
              <a:rPr lang="en-US" sz="1400" dirty="0" smtClean="0"/>
              <a:t> </a:t>
            </a:r>
            <a:r>
              <a:rPr lang="en-US" sz="1400" dirty="0" err="1" smtClean="0"/>
              <a:t>ჩატარდა</a:t>
            </a:r>
            <a:r>
              <a:rPr lang="en-US" sz="1400" dirty="0" smtClean="0"/>
              <a:t> </a:t>
            </a:r>
            <a:r>
              <a:rPr lang="en-US" sz="1400" dirty="0" err="1" smtClean="0"/>
              <a:t>ონლაინკვირეული</a:t>
            </a:r>
            <a:r>
              <a:rPr lang="en-US" sz="1400" dirty="0" smtClean="0"/>
              <a:t> </a:t>
            </a:r>
            <a:r>
              <a:rPr lang="en-US" sz="1400" dirty="0" err="1" smtClean="0"/>
              <a:t>თემაზე-არა</a:t>
            </a:r>
            <a:r>
              <a:rPr lang="en-US" sz="1400" dirty="0" smtClean="0"/>
              <a:t> </a:t>
            </a:r>
            <a:r>
              <a:rPr lang="en-US" sz="1400" dirty="0" err="1" smtClean="0"/>
              <a:t>ძალადობას</a:t>
            </a:r>
            <a:r>
              <a:rPr lang="en-US" sz="1400" dirty="0" smtClean="0"/>
              <a:t>!</a:t>
            </a:r>
            <a:r>
              <a:rPr lang="ka-GE" sz="1400" dirty="0" smtClean="0"/>
              <a:t> </a:t>
            </a:r>
            <a:r>
              <a:rPr lang="en-US" sz="1400" dirty="0" err="1" smtClean="0"/>
              <a:t>ასევე</a:t>
            </a:r>
            <a:r>
              <a:rPr lang="en-US" sz="1400" dirty="0" smtClean="0"/>
              <a:t> </a:t>
            </a:r>
            <a:r>
              <a:rPr lang="en-US" sz="1400" dirty="0" err="1" smtClean="0"/>
              <a:t>პროექტის</a:t>
            </a:r>
            <a:r>
              <a:rPr lang="en-US" sz="1400" dirty="0" smtClean="0"/>
              <a:t> </a:t>
            </a:r>
            <a:r>
              <a:rPr lang="en-US" sz="1400" dirty="0" err="1" smtClean="0"/>
              <a:t>ფარგლებში</a:t>
            </a:r>
            <a:r>
              <a:rPr lang="en-US" sz="1400" dirty="0" smtClean="0"/>
              <a:t> </a:t>
            </a:r>
            <a:r>
              <a:rPr lang="en-US" sz="1400" dirty="0" err="1" smtClean="0"/>
              <a:t>აქტიურად</a:t>
            </a:r>
            <a:r>
              <a:rPr lang="en-US" sz="1400" dirty="0" smtClean="0"/>
              <a:t> </a:t>
            </a:r>
            <a:r>
              <a:rPr lang="en-US" sz="1400" dirty="0" err="1" smtClean="0"/>
              <a:t>იყვნენ</a:t>
            </a:r>
            <a:r>
              <a:rPr lang="en-US" sz="1400" dirty="0" smtClean="0"/>
              <a:t> </a:t>
            </a:r>
            <a:r>
              <a:rPr lang="en-US" sz="1400" dirty="0" err="1" smtClean="0"/>
              <a:t>ჩართულნი</a:t>
            </a:r>
            <a:r>
              <a:rPr lang="en-US" sz="1400" dirty="0" smtClean="0"/>
              <a:t> </a:t>
            </a:r>
            <a:r>
              <a:rPr lang="en-US" sz="1400" dirty="0" err="1" smtClean="0"/>
              <a:t>ხელოვნებისა</a:t>
            </a:r>
            <a:r>
              <a:rPr lang="en-US" sz="1400" dirty="0" smtClean="0"/>
              <a:t> </a:t>
            </a:r>
            <a:r>
              <a:rPr lang="en-US" sz="1400" dirty="0" err="1" smtClean="0"/>
              <a:t>და</a:t>
            </a:r>
            <a:r>
              <a:rPr lang="en-US" sz="1400" dirty="0" smtClean="0"/>
              <a:t> </a:t>
            </a:r>
            <a:r>
              <a:rPr lang="en-US" sz="1400" dirty="0" err="1" smtClean="0"/>
              <a:t>ისტორიის</a:t>
            </a:r>
            <a:r>
              <a:rPr lang="en-US" sz="1400" dirty="0" smtClean="0"/>
              <a:t> </a:t>
            </a:r>
            <a:r>
              <a:rPr lang="en-US" sz="1400" dirty="0" err="1" smtClean="0"/>
              <a:t>მასწავლებლები</a:t>
            </a:r>
            <a:r>
              <a:rPr lang="en-US" sz="1400" dirty="0" smtClean="0"/>
              <a:t> </a:t>
            </a:r>
            <a:r>
              <a:rPr lang="en-US" sz="1600" i="1" dirty="0" err="1" smtClean="0">
                <a:solidFill>
                  <a:srgbClr val="002060"/>
                </a:solidFill>
              </a:rPr>
              <a:t>ნათია</a:t>
            </a:r>
            <a:r>
              <a:rPr lang="en-US" sz="1600" i="1" dirty="0" smtClean="0">
                <a:solidFill>
                  <a:srgbClr val="002060"/>
                </a:solidFill>
              </a:rPr>
              <a:t> </a:t>
            </a:r>
            <a:r>
              <a:rPr lang="en-US" sz="1600" i="1" dirty="0" err="1" smtClean="0">
                <a:solidFill>
                  <a:srgbClr val="002060"/>
                </a:solidFill>
              </a:rPr>
              <a:t>თევდორაშვილი</a:t>
            </a:r>
            <a:r>
              <a:rPr lang="en-US" sz="1600" i="1" dirty="0" smtClean="0">
                <a:solidFill>
                  <a:srgbClr val="002060"/>
                </a:solidFill>
              </a:rPr>
              <a:t> </a:t>
            </a:r>
            <a:r>
              <a:rPr lang="en-US" sz="1400" dirty="0" err="1" smtClean="0"/>
              <a:t>და</a:t>
            </a:r>
            <a:r>
              <a:rPr lang="en-US" sz="1400" dirty="0" smtClean="0"/>
              <a:t> </a:t>
            </a:r>
            <a:r>
              <a:rPr lang="en-US" sz="1600" i="1" dirty="0" err="1" smtClean="0">
                <a:solidFill>
                  <a:srgbClr val="002060"/>
                </a:solidFill>
              </a:rPr>
              <a:t>დავით</a:t>
            </a:r>
            <a:r>
              <a:rPr lang="en-US" sz="1600" i="1" dirty="0" smtClean="0">
                <a:solidFill>
                  <a:srgbClr val="002060"/>
                </a:solidFill>
              </a:rPr>
              <a:t> </a:t>
            </a:r>
            <a:r>
              <a:rPr lang="en-US" sz="1600" i="1" dirty="0" err="1" smtClean="0">
                <a:solidFill>
                  <a:srgbClr val="002060"/>
                </a:solidFill>
              </a:rPr>
              <a:t>ინაური</a:t>
            </a:r>
            <a:endParaRPr lang="en-US" sz="1400" i="1" dirty="0">
              <a:solidFill>
                <a:srgbClr val="002060"/>
              </a:solidFill>
            </a:endParaRPr>
          </a:p>
        </p:txBody>
      </p:sp>
      <p:pic>
        <p:nvPicPr>
          <p:cNvPr id="19458" name="Picture 2" descr="სურათი შეიძლება შეიცავდეს: დავით ინაური, წვერი, მოახლოვებული კადრი და შიგნით"/>
          <p:cNvPicPr>
            <a:picLocks noChangeAspect="1" noChangeArrowheads="1"/>
          </p:cNvPicPr>
          <p:nvPr/>
        </p:nvPicPr>
        <p:blipFill>
          <a:blip r:embed="rId2" cstate="print"/>
          <a:srcRect/>
          <a:stretch>
            <a:fillRect/>
          </a:stretch>
        </p:blipFill>
        <p:spPr bwMode="auto">
          <a:xfrm>
            <a:off x="6500826" y="3000372"/>
            <a:ext cx="2071702" cy="20717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460" name="Picture 4" descr="სურათი შეიძლება შეიცავდეს: Natia Natia, მოახლოვებული კადრი"/>
          <p:cNvPicPr>
            <a:picLocks noChangeAspect="1" noChangeArrowheads="1"/>
          </p:cNvPicPr>
          <p:nvPr/>
        </p:nvPicPr>
        <p:blipFill>
          <a:blip r:embed="rId3" cstate="print"/>
          <a:srcRect/>
          <a:stretch>
            <a:fillRect/>
          </a:stretch>
        </p:blipFill>
        <p:spPr bwMode="auto">
          <a:xfrm>
            <a:off x="3214678" y="3643314"/>
            <a:ext cx="2500330" cy="2786082"/>
          </a:xfrm>
          <a:prstGeom prst="ellipse">
            <a:avLst/>
          </a:prstGeom>
          <a:ln>
            <a:noFill/>
          </a:ln>
          <a:effectLst>
            <a:softEdge rad="112500"/>
          </a:effectLst>
        </p:spPr>
      </p:pic>
      <p:pic>
        <p:nvPicPr>
          <p:cNvPr id="19462" name="Picture 6" descr="სურათი შეიძლება შეიცავდეს: Lali Murachashvili, დგომა და ღია ცის ქვეშ"/>
          <p:cNvPicPr>
            <a:picLocks noChangeAspect="1" noChangeArrowheads="1"/>
          </p:cNvPicPr>
          <p:nvPr/>
        </p:nvPicPr>
        <p:blipFill>
          <a:blip r:embed="rId4"/>
          <a:srcRect/>
          <a:stretch>
            <a:fillRect/>
          </a:stretch>
        </p:blipFill>
        <p:spPr bwMode="auto">
          <a:xfrm rot="241640">
            <a:off x="3523327" y="454071"/>
            <a:ext cx="2857520" cy="2786866"/>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a:spLocks noGrp="1"/>
          </p:cNvSpPr>
          <p:nvPr>
            <p:ph type="body" idx="2"/>
          </p:nvPr>
        </p:nvSpPr>
        <p:spPr>
          <a:xfrm>
            <a:off x="428596" y="500042"/>
            <a:ext cx="8429684" cy="2114552"/>
          </a:xfrm>
        </p:spPr>
        <p:txBody>
          <a:bodyPr>
            <a:normAutofit fontScale="92500" lnSpcReduction="20000"/>
          </a:bodyPr>
          <a:lstStyle/>
          <a:p>
            <a:r>
              <a:rPr lang="ka-GE" dirty="0" smtClean="0"/>
              <a:t>  </a:t>
            </a:r>
            <a:r>
              <a:rPr lang="en-US" dirty="0" err="1" smtClean="0"/>
              <a:t>კამპანიის</a:t>
            </a:r>
            <a:r>
              <a:rPr lang="en-US" dirty="0" smtClean="0"/>
              <a:t> </a:t>
            </a:r>
            <a:r>
              <a:rPr lang="en-US" sz="2000" b="1" dirty="0" err="1" smtClean="0">
                <a:solidFill>
                  <a:srgbClr val="C00000"/>
                </a:solidFill>
              </a:rPr>
              <a:t>მიზანი</a:t>
            </a:r>
            <a:r>
              <a:rPr lang="en-US" dirty="0" smtClean="0"/>
              <a:t> </a:t>
            </a:r>
            <a:r>
              <a:rPr lang="en-US" dirty="0" err="1" smtClean="0"/>
              <a:t>იყო</a:t>
            </a:r>
            <a:r>
              <a:rPr lang="en-US" dirty="0" smtClean="0"/>
              <a:t> </a:t>
            </a:r>
            <a:r>
              <a:rPr lang="en-US" sz="1600" b="1" i="1" dirty="0" err="1" smtClean="0">
                <a:solidFill>
                  <a:srgbClr val="C00000"/>
                </a:solidFill>
              </a:rPr>
              <a:t>პრევენცია</a:t>
            </a:r>
            <a:r>
              <a:rPr lang="en-US" sz="1600" i="1" dirty="0" smtClean="0"/>
              <a:t> </a:t>
            </a:r>
            <a:r>
              <a:rPr lang="en-US" dirty="0" err="1" smtClean="0"/>
              <a:t>და</a:t>
            </a:r>
            <a:r>
              <a:rPr lang="en-US" dirty="0" smtClean="0"/>
              <a:t> </a:t>
            </a:r>
            <a:r>
              <a:rPr lang="en-US" sz="1600" b="1" i="1" dirty="0" err="1" smtClean="0">
                <a:solidFill>
                  <a:srgbClr val="C00000"/>
                </a:solidFill>
              </a:rPr>
              <a:t>სკოლებში</a:t>
            </a:r>
            <a:r>
              <a:rPr lang="en-US" sz="1600" b="1" i="1" dirty="0" smtClean="0">
                <a:solidFill>
                  <a:srgbClr val="C00000"/>
                </a:solidFill>
              </a:rPr>
              <a:t> </a:t>
            </a:r>
            <a:r>
              <a:rPr lang="en-US" sz="1600" b="1" i="1" dirty="0" err="1" smtClean="0">
                <a:solidFill>
                  <a:srgbClr val="C00000"/>
                </a:solidFill>
              </a:rPr>
              <a:t>უსაფრთხო</a:t>
            </a:r>
            <a:r>
              <a:rPr lang="en-US" sz="1600" b="1" i="1" dirty="0" smtClean="0">
                <a:solidFill>
                  <a:srgbClr val="C00000"/>
                </a:solidFill>
              </a:rPr>
              <a:t> </a:t>
            </a:r>
            <a:r>
              <a:rPr lang="en-US" sz="1600" b="1" i="1" dirty="0" err="1" smtClean="0">
                <a:solidFill>
                  <a:srgbClr val="C00000"/>
                </a:solidFill>
              </a:rPr>
              <a:t>საგანმანათლებლო</a:t>
            </a:r>
            <a:r>
              <a:rPr lang="en-US" sz="1600" b="1" i="1" dirty="0" smtClean="0">
                <a:solidFill>
                  <a:srgbClr val="C00000"/>
                </a:solidFill>
              </a:rPr>
              <a:t> </a:t>
            </a:r>
            <a:r>
              <a:rPr lang="en-US" sz="1600" b="1" i="1" dirty="0" err="1" smtClean="0">
                <a:solidFill>
                  <a:srgbClr val="C00000"/>
                </a:solidFill>
              </a:rPr>
              <a:t>გარემოს</a:t>
            </a:r>
            <a:r>
              <a:rPr lang="en-US" sz="1600" b="1" i="1" dirty="0" smtClean="0">
                <a:solidFill>
                  <a:srgbClr val="C00000"/>
                </a:solidFill>
              </a:rPr>
              <a:t> </a:t>
            </a:r>
            <a:r>
              <a:rPr lang="en-US" sz="1600" b="1" i="1" dirty="0" err="1" smtClean="0">
                <a:solidFill>
                  <a:srgbClr val="C00000"/>
                </a:solidFill>
              </a:rPr>
              <a:t>შექმნის</a:t>
            </a:r>
            <a:r>
              <a:rPr lang="en-US" sz="1600" b="1" i="1" dirty="0" smtClean="0">
                <a:solidFill>
                  <a:srgbClr val="C00000"/>
                </a:solidFill>
              </a:rPr>
              <a:t> </a:t>
            </a:r>
            <a:r>
              <a:rPr lang="en-US" sz="1600" b="1" i="1" dirty="0" err="1" smtClean="0">
                <a:solidFill>
                  <a:srgbClr val="C00000"/>
                </a:solidFill>
              </a:rPr>
              <a:t>ხელშეწყობა</a:t>
            </a:r>
            <a:r>
              <a:rPr lang="en-US" sz="1600" i="1" dirty="0" smtClean="0"/>
              <a:t>; </a:t>
            </a:r>
            <a:r>
              <a:rPr lang="en-US" dirty="0" err="1" smtClean="0"/>
              <a:t>ბულინგის</a:t>
            </a:r>
            <a:r>
              <a:rPr lang="en-US" dirty="0" smtClean="0"/>
              <a:t>, </a:t>
            </a:r>
            <a:r>
              <a:rPr lang="en-US" dirty="0" err="1" smtClean="0"/>
              <a:t>უსაფრთხოებისა</a:t>
            </a:r>
            <a:r>
              <a:rPr lang="en-US" dirty="0" smtClean="0"/>
              <a:t> </a:t>
            </a:r>
            <a:r>
              <a:rPr lang="en-US" dirty="0" err="1" smtClean="0"/>
              <a:t>და</a:t>
            </a:r>
            <a:r>
              <a:rPr lang="en-US" dirty="0" smtClean="0"/>
              <a:t> </a:t>
            </a:r>
            <a:r>
              <a:rPr lang="en-US" dirty="0" err="1" smtClean="0"/>
              <a:t>სამოქალაქო</a:t>
            </a:r>
            <a:r>
              <a:rPr lang="en-US" dirty="0" smtClean="0"/>
              <a:t> </a:t>
            </a:r>
            <a:r>
              <a:rPr lang="en-US" dirty="0" err="1" smtClean="0"/>
              <a:t>განათლების</a:t>
            </a:r>
            <a:r>
              <a:rPr lang="en-US" dirty="0" smtClean="0"/>
              <a:t> </a:t>
            </a:r>
            <a:r>
              <a:rPr lang="en-US" dirty="0" err="1" smtClean="0"/>
              <a:t>მიმართულებით</a:t>
            </a:r>
            <a:r>
              <a:rPr lang="en-US" dirty="0" smtClean="0"/>
              <a:t> </a:t>
            </a:r>
            <a:r>
              <a:rPr lang="en-US" dirty="0" err="1" smtClean="0"/>
              <a:t>მოსწავლეების</a:t>
            </a:r>
            <a:r>
              <a:rPr lang="en-US" dirty="0" smtClean="0"/>
              <a:t>, </a:t>
            </a:r>
            <a:r>
              <a:rPr lang="en-US" dirty="0" err="1" smtClean="0"/>
              <a:t>მათი</a:t>
            </a:r>
            <a:r>
              <a:rPr lang="en-US" dirty="0" smtClean="0"/>
              <a:t> </a:t>
            </a:r>
            <a:r>
              <a:rPr lang="en-US" dirty="0" err="1" smtClean="0"/>
              <a:t>მშობლებისა</a:t>
            </a:r>
            <a:r>
              <a:rPr lang="en-US" dirty="0" smtClean="0"/>
              <a:t> </a:t>
            </a:r>
            <a:r>
              <a:rPr lang="en-US" dirty="0" err="1" smtClean="0"/>
              <a:t>და</a:t>
            </a:r>
            <a:r>
              <a:rPr lang="en-US" dirty="0" smtClean="0"/>
              <a:t> </a:t>
            </a:r>
            <a:r>
              <a:rPr lang="en-US" dirty="0" err="1" smtClean="0"/>
              <a:t>სკოლის</a:t>
            </a:r>
            <a:r>
              <a:rPr lang="en-US" dirty="0" smtClean="0"/>
              <a:t> </a:t>
            </a:r>
            <a:r>
              <a:rPr lang="en-US" dirty="0" err="1" smtClean="0"/>
              <a:t>ადმინისტრაციის</a:t>
            </a:r>
            <a:r>
              <a:rPr lang="en-US" dirty="0" smtClean="0"/>
              <a:t> </a:t>
            </a:r>
            <a:r>
              <a:rPr lang="en-US" dirty="0" err="1" smtClean="0"/>
              <a:t>ცნობიერების</a:t>
            </a:r>
            <a:r>
              <a:rPr lang="en-US" dirty="0" smtClean="0"/>
              <a:t> </a:t>
            </a:r>
            <a:r>
              <a:rPr lang="en-US" dirty="0" err="1" smtClean="0"/>
              <a:t>ამაღლება</a:t>
            </a:r>
            <a:r>
              <a:rPr lang="en-US" dirty="0" smtClean="0"/>
              <a:t>. </a:t>
            </a:r>
            <a:r>
              <a:rPr lang="en-US" dirty="0" err="1" smtClean="0"/>
              <a:t>კვირეულის</a:t>
            </a:r>
            <a:r>
              <a:rPr lang="en-US" dirty="0" smtClean="0"/>
              <a:t> </a:t>
            </a:r>
            <a:r>
              <a:rPr lang="en-US" dirty="0" err="1" smtClean="0"/>
              <a:t>ფარგლებში</a:t>
            </a:r>
            <a:r>
              <a:rPr lang="en-US" dirty="0" smtClean="0"/>
              <a:t> </a:t>
            </a:r>
            <a:r>
              <a:rPr lang="en-US" dirty="0" err="1" smtClean="0"/>
              <a:t>მოსწავლეების</a:t>
            </a:r>
            <a:r>
              <a:rPr lang="en-US" dirty="0" smtClean="0"/>
              <a:t> </a:t>
            </a:r>
            <a:r>
              <a:rPr lang="en-US" dirty="0" err="1" smtClean="0"/>
              <a:t>მიერ</a:t>
            </a:r>
            <a:r>
              <a:rPr lang="en-US" dirty="0" smtClean="0"/>
              <a:t> </a:t>
            </a:r>
            <a:r>
              <a:rPr lang="en-US" dirty="0" err="1" smtClean="0"/>
              <a:t>შეიქმნა</a:t>
            </a:r>
            <a:r>
              <a:rPr lang="en-US" dirty="0" smtClean="0"/>
              <a:t> </a:t>
            </a:r>
            <a:r>
              <a:rPr lang="en-US" dirty="0" err="1" smtClean="0"/>
              <a:t>საინფორმაციო</a:t>
            </a:r>
            <a:r>
              <a:rPr lang="en-US" dirty="0" smtClean="0"/>
              <a:t> </a:t>
            </a:r>
            <a:r>
              <a:rPr lang="en-US" dirty="0" err="1" smtClean="0"/>
              <a:t>პოსტერი</a:t>
            </a:r>
            <a:r>
              <a:rPr lang="en-US" dirty="0" smtClean="0"/>
              <a:t> </a:t>
            </a:r>
            <a:r>
              <a:rPr lang="en-US" dirty="0" err="1" smtClean="0"/>
              <a:t>ბულინგის</a:t>
            </a:r>
            <a:r>
              <a:rPr lang="en-US" dirty="0" smtClean="0"/>
              <a:t> </a:t>
            </a:r>
            <a:r>
              <a:rPr lang="en-US" dirty="0" err="1" smtClean="0"/>
              <a:t>შესახებ.ასევე</a:t>
            </a:r>
            <a:r>
              <a:rPr lang="en-US" dirty="0" smtClean="0"/>
              <a:t> </a:t>
            </a:r>
            <a:r>
              <a:rPr lang="en-US" dirty="0" err="1" smtClean="0"/>
              <a:t>მოსწავლეებმა</a:t>
            </a:r>
            <a:r>
              <a:rPr lang="en-US" dirty="0" smtClean="0"/>
              <a:t> </a:t>
            </a:r>
            <a:r>
              <a:rPr lang="en-US" dirty="0" err="1" smtClean="0"/>
              <a:t>წარმოადგინეს</a:t>
            </a:r>
            <a:r>
              <a:rPr lang="en-US" dirty="0" smtClean="0"/>
              <a:t> </a:t>
            </a:r>
            <a:r>
              <a:rPr lang="en-US" dirty="0" err="1" smtClean="0"/>
              <a:t>თავიანთი</a:t>
            </a:r>
            <a:r>
              <a:rPr lang="en-US" dirty="0" smtClean="0"/>
              <a:t> </a:t>
            </a:r>
            <a:r>
              <a:rPr lang="en-US" dirty="0" err="1" smtClean="0"/>
              <a:t>ნამუშევრები,ფოტოები</a:t>
            </a:r>
            <a:r>
              <a:rPr lang="en-US" dirty="0" smtClean="0"/>
              <a:t> </a:t>
            </a:r>
            <a:r>
              <a:rPr lang="en-US" dirty="0" err="1" smtClean="0"/>
              <a:t>აღნიშნულ</a:t>
            </a:r>
            <a:r>
              <a:rPr lang="en-US" dirty="0" smtClean="0"/>
              <a:t> </a:t>
            </a:r>
            <a:r>
              <a:rPr lang="en-US" dirty="0" err="1" smtClean="0"/>
              <a:t>თემასთან</a:t>
            </a:r>
            <a:r>
              <a:rPr lang="en-US" dirty="0" smtClean="0"/>
              <a:t> </a:t>
            </a:r>
            <a:r>
              <a:rPr lang="en-US" dirty="0" err="1" smtClean="0"/>
              <a:t>დაკავშირებით</a:t>
            </a:r>
            <a:r>
              <a:rPr lang="en-US" dirty="0" smtClean="0"/>
              <a:t>. </a:t>
            </a:r>
            <a:r>
              <a:rPr lang="en-US" dirty="0" err="1" smtClean="0"/>
              <a:t>აღსანიშნავია</a:t>
            </a:r>
            <a:r>
              <a:rPr lang="en-US" dirty="0" smtClean="0"/>
              <a:t> </a:t>
            </a:r>
            <a:r>
              <a:rPr lang="en-US" dirty="0" err="1" smtClean="0"/>
              <a:t>ის,რომ</a:t>
            </a:r>
            <a:r>
              <a:rPr lang="en-US" dirty="0" smtClean="0"/>
              <a:t> </a:t>
            </a:r>
            <a:r>
              <a:rPr lang="en-US" dirty="0" err="1" smtClean="0"/>
              <a:t>აღნიშნულ</a:t>
            </a:r>
            <a:r>
              <a:rPr lang="en-US" dirty="0" smtClean="0"/>
              <a:t> </a:t>
            </a:r>
            <a:r>
              <a:rPr lang="en-US" dirty="0" err="1" smtClean="0"/>
              <a:t>კონკურსში</a:t>
            </a:r>
            <a:r>
              <a:rPr lang="en-US" dirty="0" smtClean="0"/>
              <a:t> </a:t>
            </a:r>
            <a:r>
              <a:rPr lang="en-US" dirty="0" err="1" smtClean="0"/>
              <a:t>ჩართულნი</a:t>
            </a:r>
            <a:r>
              <a:rPr lang="en-US" dirty="0" smtClean="0"/>
              <a:t> </a:t>
            </a:r>
            <a:r>
              <a:rPr lang="en-US" dirty="0" err="1" smtClean="0"/>
              <a:t>იყვნენ</a:t>
            </a:r>
            <a:r>
              <a:rPr lang="en-US" dirty="0" smtClean="0"/>
              <a:t> </a:t>
            </a:r>
            <a:r>
              <a:rPr lang="en-US" dirty="0" err="1" smtClean="0"/>
              <a:t>მშობლები,ისინი</a:t>
            </a:r>
            <a:r>
              <a:rPr lang="en-US" dirty="0" smtClean="0"/>
              <a:t> </a:t>
            </a:r>
            <a:r>
              <a:rPr lang="en-US" dirty="0" err="1" smtClean="0"/>
              <a:t>ჩაერთვნენ</a:t>
            </a:r>
            <a:r>
              <a:rPr lang="en-US" dirty="0" smtClean="0"/>
              <a:t> </a:t>
            </a:r>
            <a:r>
              <a:rPr lang="en-US" dirty="0" err="1" smtClean="0"/>
              <a:t>სამოქალაქო</a:t>
            </a:r>
            <a:r>
              <a:rPr lang="en-US" dirty="0" smtClean="0"/>
              <a:t> </a:t>
            </a:r>
            <a:r>
              <a:rPr lang="en-US" dirty="0" err="1" smtClean="0"/>
              <a:t>მასწავლებლის</a:t>
            </a:r>
            <a:r>
              <a:rPr lang="en-US" dirty="0" smtClean="0"/>
              <a:t> </a:t>
            </a:r>
            <a:r>
              <a:rPr lang="en-US" dirty="0" err="1" smtClean="0"/>
              <a:t>მიერ</a:t>
            </a:r>
            <a:r>
              <a:rPr lang="en-US" dirty="0" smtClean="0"/>
              <a:t> </a:t>
            </a:r>
            <a:r>
              <a:rPr lang="en-US" dirty="0" err="1" smtClean="0"/>
              <a:t>გამართულ</a:t>
            </a:r>
            <a:r>
              <a:rPr lang="en-US" dirty="0" smtClean="0"/>
              <a:t> </a:t>
            </a:r>
            <a:r>
              <a:rPr lang="en-US" dirty="0" err="1" smtClean="0"/>
              <a:t>დისკუსიაში</a:t>
            </a:r>
            <a:r>
              <a:rPr lang="en-US" dirty="0" smtClean="0"/>
              <a:t> -</a:t>
            </a:r>
            <a:r>
              <a:rPr lang="en-US" dirty="0" err="1" smtClean="0"/>
              <a:t>როგორ</a:t>
            </a:r>
            <a:r>
              <a:rPr lang="en-US" dirty="0" smtClean="0"/>
              <a:t> </a:t>
            </a:r>
            <a:r>
              <a:rPr lang="en-US" dirty="0" err="1" smtClean="0"/>
              <a:t>ვებრძოლოთ</a:t>
            </a:r>
            <a:r>
              <a:rPr lang="en-US" dirty="0" smtClean="0"/>
              <a:t> </a:t>
            </a:r>
            <a:r>
              <a:rPr lang="en-US" dirty="0" err="1" smtClean="0"/>
              <a:t>ოჯახურ</a:t>
            </a:r>
            <a:r>
              <a:rPr lang="en-US" dirty="0" smtClean="0"/>
              <a:t> </a:t>
            </a:r>
            <a:r>
              <a:rPr lang="en-US" dirty="0" err="1" smtClean="0"/>
              <a:t>ძალადობას</a:t>
            </a:r>
            <a:r>
              <a:rPr lang="en-US" dirty="0" smtClean="0"/>
              <a:t>?</a:t>
            </a:r>
            <a:endParaRPr lang="en-US" dirty="0"/>
          </a:p>
        </p:txBody>
      </p:sp>
      <p:sp>
        <p:nvSpPr>
          <p:cNvPr id="20482" name="AutoShape 2" descr="ვუთხრათ არა ბულინგს - Education | Facebook - 26 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ვუთხრათ არა ბულინგს - Education | Facebook - 26 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ქვიზი: რა იცი ბულინგზე? - ThroughTheNews"/>
          <p:cNvPicPr>
            <a:picLocks noChangeAspect="1" noChangeArrowheads="1"/>
          </p:cNvPicPr>
          <p:nvPr/>
        </p:nvPicPr>
        <p:blipFill>
          <a:blip r:embed="rId2"/>
          <a:srcRect/>
          <a:stretch>
            <a:fillRect/>
          </a:stretch>
        </p:blipFill>
        <p:spPr bwMode="auto">
          <a:xfrm rot="20836025">
            <a:off x="3117451" y="3021197"/>
            <a:ext cx="2500330" cy="3286148"/>
          </a:xfrm>
          <a:prstGeom prst="ellipse">
            <a:avLst/>
          </a:prstGeom>
          <a:ln>
            <a:noFill/>
          </a:ln>
          <a:effectLst>
            <a:softEdge rad="112500"/>
          </a:effectLst>
        </p:spPr>
      </p:pic>
      <p:pic>
        <p:nvPicPr>
          <p:cNvPr id="3074" name="Picture 2" descr="No description available."/>
          <p:cNvPicPr>
            <a:picLocks noChangeAspect="1" noChangeArrowheads="1"/>
          </p:cNvPicPr>
          <p:nvPr/>
        </p:nvPicPr>
        <p:blipFill>
          <a:blip r:embed="rId3"/>
          <a:srcRect/>
          <a:stretch>
            <a:fillRect/>
          </a:stretch>
        </p:blipFill>
        <p:spPr bwMode="auto">
          <a:xfrm>
            <a:off x="5786446" y="2571744"/>
            <a:ext cx="2773351"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No description available."/>
          <p:cNvPicPr>
            <a:picLocks noChangeAspect="1" noChangeArrowheads="1"/>
          </p:cNvPicPr>
          <p:nvPr/>
        </p:nvPicPr>
        <p:blipFill>
          <a:blip r:embed="rId4" cstate="print"/>
          <a:srcRect/>
          <a:stretch>
            <a:fillRect/>
          </a:stretch>
        </p:blipFill>
        <p:spPr bwMode="auto">
          <a:xfrm rot="21251640">
            <a:off x="451111" y="3213544"/>
            <a:ext cx="2500330" cy="3016894"/>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928670"/>
            <a:ext cx="7158062" cy="1000132"/>
          </a:xfrm>
        </p:spPr>
        <p:txBody>
          <a:bodyPr>
            <a:normAutofit fontScale="90000"/>
          </a:bodyPr>
          <a:lstStyle/>
          <a:p>
            <a:r>
              <a:rPr lang="en-US" sz="1300" b="1" i="1" dirty="0" err="1" smtClean="0">
                <a:solidFill>
                  <a:srgbClr val="002060"/>
                </a:solidFill>
              </a:rPr>
              <a:t>მშობლებმა</a:t>
            </a:r>
            <a:r>
              <a:rPr lang="en-US" sz="1300" b="1" i="1" dirty="0" smtClean="0">
                <a:solidFill>
                  <a:srgbClr val="002060"/>
                </a:solidFill>
              </a:rPr>
              <a:t> </a:t>
            </a:r>
            <a:r>
              <a:rPr lang="en-US" sz="1300" b="1" i="1" dirty="0" err="1" smtClean="0">
                <a:solidFill>
                  <a:srgbClr val="002060"/>
                </a:solidFill>
              </a:rPr>
              <a:t>გამოთქვეს</a:t>
            </a:r>
            <a:r>
              <a:rPr lang="en-US" sz="1300" b="1" i="1" dirty="0" smtClean="0">
                <a:solidFill>
                  <a:srgbClr val="002060"/>
                </a:solidFill>
              </a:rPr>
              <a:t> </a:t>
            </a:r>
            <a:r>
              <a:rPr lang="en-US" sz="1300" b="1" i="1" dirty="0" err="1" smtClean="0">
                <a:solidFill>
                  <a:srgbClr val="002060"/>
                </a:solidFill>
              </a:rPr>
              <a:t>თავიანთი</a:t>
            </a:r>
            <a:r>
              <a:rPr lang="en-US" sz="1300" b="1" i="1" dirty="0" smtClean="0">
                <a:solidFill>
                  <a:srgbClr val="002060"/>
                </a:solidFill>
              </a:rPr>
              <a:t> </a:t>
            </a:r>
            <a:r>
              <a:rPr lang="en-US" sz="1300" b="1" i="1" dirty="0" err="1" smtClean="0">
                <a:solidFill>
                  <a:srgbClr val="002060"/>
                </a:solidFill>
              </a:rPr>
              <a:t>რჩევები</a:t>
            </a:r>
            <a:r>
              <a:rPr lang="en-US" sz="1300" b="1" i="1" dirty="0" smtClean="0">
                <a:solidFill>
                  <a:srgbClr val="002060"/>
                </a:solidFill>
              </a:rPr>
              <a:t> </a:t>
            </a:r>
            <a:r>
              <a:rPr lang="en-US" sz="1300" b="1" i="1" dirty="0" err="1" smtClean="0">
                <a:solidFill>
                  <a:srgbClr val="002060"/>
                </a:solidFill>
              </a:rPr>
              <a:t>ბულინგის</a:t>
            </a:r>
            <a:r>
              <a:rPr lang="en-US" sz="1300" b="1" i="1" dirty="0" smtClean="0">
                <a:solidFill>
                  <a:srgbClr val="002060"/>
                </a:solidFill>
              </a:rPr>
              <a:t> </a:t>
            </a:r>
            <a:r>
              <a:rPr lang="en-US" sz="1300" b="1" i="1" dirty="0" err="1" smtClean="0">
                <a:solidFill>
                  <a:srgbClr val="002060"/>
                </a:solidFill>
              </a:rPr>
              <a:t>პრევენციის</a:t>
            </a:r>
            <a:r>
              <a:rPr lang="en-US" sz="1300" b="1" i="1" dirty="0" smtClean="0">
                <a:solidFill>
                  <a:srgbClr val="002060"/>
                </a:solidFill>
              </a:rPr>
              <a:t> </a:t>
            </a:r>
            <a:r>
              <a:rPr lang="en-US" sz="1300" b="1" i="1" dirty="0" err="1" smtClean="0">
                <a:solidFill>
                  <a:srgbClr val="002060"/>
                </a:solidFill>
              </a:rPr>
              <a:t>მიზნით,,დისკუსია</a:t>
            </a:r>
            <a:r>
              <a:rPr lang="en-US" sz="1300" b="1" i="1" dirty="0" smtClean="0">
                <a:solidFill>
                  <a:srgbClr val="002060"/>
                </a:solidFill>
              </a:rPr>
              <a:t> </a:t>
            </a:r>
            <a:r>
              <a:rPr lang="en-US" sz="1300" b="1" i="1" dirty="0" err="1" smtClean="0">
                <a:solidFill>
                  <a:srgbClr val="002060"/>
                </a:solidFill>
              </a:rPr>
              <a:t>ძალიან</a:t>
            </a:r>
            <a:r>
              <a:rPr lang="en-US" sz="1300" b="1" i="1" dirty="0" smtClean="0">
                <a:solidFill>
                  <a:srgbClr val="002060"/>
                </a:solidFill>
              </a:rPr>
              <a:t> </a:t>
            </a:r>
            <a:r>
              <a:rPr lang="en-US" sz="1300" b="1" i="1" dirty="0" err="1" smtClean="0">
                <a:solidFill>
                  <a:srgbClr val="002060"/>
                </a:solidFill>
              </a:rPr>
              <a:t>საინტერესო</a:t>
            </a:r>
            <a:r>
              <a:rPr lang="en-US" sz="1300" b="1" i="1" dirty="0" smtClean="0">
                <a:solidFill>
                  <a:srgbClr val="002060"/>
                </a:solidFill>
              </a:rPr>
              <a:t> </a:t>
            </a:r>
            <a:r>
              <a:rPr lang="en-US" sz="1300" b="1" i="1" dirty="0" err="1" smtClean="0">
                <a:solidFill>
                  <a:srgbClr val="002060"/>
                </a:solidFill>
              </a:rPr>
              <a:t>გამოდგა,მშობლებმა</a:t>
            </a:r>
            <a:r>
              <a:rPr lang="en-US" sz="1300" b="1" i="1" dirty="0" smtClean="0">
                <a:solidFill>
                  <a:srgbClr val="002060"/>
                </a:solidFill>
              </a:rPr>
              <a:t> </a:t>
            </a:r>
            <a:r>
              <a:rPr lang="en-US" sz="1300" b="1" i="1" dirty="0" err="1" smtClean="0">
                <a:solidFill>
                  <a:srgbClr val="002060"/>
                </a:solidFill>
              </a:rPr>
              <a:t>ერთმანეთს</a:t>
            </a:r>
            <a:r>
              <a:rPr lang="en-US" sz="1300" b="1" i="1" dirty="0" smtClean="0">
                <a:solidFill>
                  <a:srgbClr val="002060"/>
                </a:solidFill>
              </a:rPr>
              <a:t> </a:t>
            </a:r>
            <a:r>
              <a:rPr lang="en-US" sz="1300" b="1" i="1" dirty="0" err="1" smtClean="0">
                <a:solidFill>
                  <a:srgbClr val="002060"/>
                </a:solidFill>
              </a:rPr>
              <a:t>გაუაზაირეს</a:t>
            </a:r>
            <a:r>
              <a:rPr lang="en-US" sz="1300" b="1" i="1" dirty="0" smtClean="0">
                <a:solidFill>
                  <a:srgbClr val="002060"/>
                </a:solidFill>
              </a:rPr>
              <a:t> </a:t>
            </a:r>
            <a:r>
              <a:rPr lang="en-US" sz="1300" b="1" i="1" dirty="0" err="1" smtClean="0">
                <a:solidFill>
                  <a:srgbClr val="002060"/>
                </a:solidFill>
              </a:rPr>
              <a:t>გამოცდილება</a:t>
            </a:r>
            <a:r>
              <a:rPr lang="en-US" sz="1300" b="1" i="1" dirty="0" smtClean="0">
                <a:solidFill>
                  <a:srgbClr val="002060"/>
                </a:solidFill>
              </a:rPr>
              <a:t> </a:t>
            </a:r>
            <a:r>
              <a:rPr lang="en-US" sz="1300" b="1" i="1" dirty="0" err="1" smtClean="0">
                <a:solidFill>
                  <a:srgbClr val="002060"/>
                </a:solidFill>
              </a:rPr>
              <a:t>და</a:t>
            </a:r>
            <a:r>
              <a:rPr lang="en-US" sz="1300" b="1" i="1" dirty="0" smtClean="0">
                <a:solidFill>
                  <a:srgbClr val="002060"/>
                </a:solidFill>
              </a:rPr>
              <a:t> </a:t>
            </a:r>
            <a:r>
              <a:rPr lang="en-US" sz="1300" b="1" i="1" dirty="0" err="1" smtClean="0">
                <a:solidFill>
                  <a:srgbClr val="002060"/>
                </a:solidFill>
              </a:rPr>
              <a:t>რჩევები,როგორ</a:t>
            </a:r>
            <a:r>
              <a:rPr lang="en-US" sz="1300" b="1" i="1" dirty="0" smtClean="0">
                <a:solidFill>
                  <a:srgbClr val="002060"/>
                </a:solidFill>
              </a:rPr>
              <a:t> </a:t>
            </a:r>
            <a:r>
              <a:rPr lang="en-US" sz="1300" b="1" i="1" dirty="0" err="1" smtClean="0">
                <a:solidFill>
                  <a:srgbClr val="002060"/>
                </a:solidFill>
              </a:rPr>
              <a:t>შეიძლება</a:t>
            </a:r>
            <a:r>
              <a:rPr lang="en-US" sz="1300" b="1" i="1" dirty="0" smtClean="0">
                <a:solidFill>
                  <a:srgbClr val="002060"/>
                </a:solidFill>
              </a:rPr>
              <a:t> </a:t>
            </a:r>
            <a:r>
              <a:rPr lang="en-US" sz="1300" b="1" i="1" dirty="0" err="1" smtClean="0">
                <a:solidFill>
                  <a:srgbClr val="002060"/>
                </a:solidFill>
              </a:rPr>
              <a:t>აირიდონ</a:t>
            </a:r>
            <a:r>
              <a:rPr lang="en-US" sz="1300" b="1" i="1" dirty="0" smtClean="0">
                <a:solidFill>
                  <a:srgbClr val="002060"/>
                </a:solidFill>
              </a:rPr>
              <a:t> </a:t>
            </a:r>
            <a:r>
              <a:rPr lang="en-US" sz="1300" b="1" i="1" dirty="0" err="1" smtClean="0">
                <a:solidFill>
                  <a:srgbClr val="002060"/>
                </a:solidFill>
              </a:rPr>
              <a:t>ძალადობის</a:t>
            </a:r>
            <a:r>
              <a:rPr lang="en-US" sz="1300" b="1" i="1" dirty="0" smtClean="0">
                <a:solidFill>
                  <a:srgbClr val="002060"/>
                </a:solidFill>
              </a:rPr>
              <a:t> </a:t>
            </a:r>
            <a:r>
              <a:rPr lang="en-US" sz="1300" b="1" i="1" dirty="0" err="1" smtClean="0">
                <a:solidFill>
                  <a:srgbClr val="002060"/>
                </a:solidFill>
              </a:rPr>
              <a:t>შესაძლო</a:t>
            </a:r>
            <a:r>
              <a:rPr lang="en-US" sz="1300" b="1" i="1" dirty="0" smtClean="0">
                <a:solidFill>
                  <a:srgbClr val="002060"/>
                </a:solidFill>
              </a:rPr>
              <a:t> </a:t>
            </a:r>
            <a:r>
              <a:rPr lang="en-US" sz="1300" b="1" i="1" dirty="0" err="1" smtClean="0">
                <a:solidFill>
                  <a:srgbClr val="002060"/>
                </a:solidFill>
              </a:rPr>
              <a:t>გამოვლინებები.ბოლოს</a:t>
            </a:r>
            <a:r>
              <a:rPr lang="en-US" sz="1300" b="1" i="1" dirty="0" smtClean="0">
                <a:solidFill>
                  <a:srgbClr val="002060"/>
                </a:solidFill>
              </a:rPr>
              <a:t> </a:t>
            </a:r>
            <a:r>
              <a:rPr lang="en-US" sz="1300" b="1" i="1" dirty="0" err="1" smtClean="0">
                <a:solidFill>
                  <a:srgbClr val="002060"/>
                </a:solidFill>
              </a:rPr>
              <a:t>მშობელმა,რომელიც</a:t>
            </a:r>
            <a:r>
              <a:rPr lang="en-US" sz="1300" b="1" i="1" dirty="0" smtClean="0">
                <a:solidFill>
                  <a:srgbClr val="002060"/>
                </a:solidFill>
              </a:rPr>
              <a:t> </a:t>
            </a:r>
            <a:r>
              <a:rPr lang="en-US" sz="1300" b="1" i="1" dirty="0" err="1" smtClean="0">
                <a:solidFill>
                  <a:srgbClr val="002060"/>
                </a:solidFill>
              </a:rPr>
              <a:t>პროფესიით</a:t>
            </a:r>
            <a:r>
              <a:rPr lang="en-US" sz="1300" b="1" i="1" dirty="0" smtClean="0">
                <a:solidFill>
                  <a:srgbClr val="002060"/>
                </a:solidFill>
              </a:rPr>
              <a:t> </a:t>
            </a:r>
            <a:r>
              <a:rPr lang="en-US" sz="1300" b="1" i="1" dirty="0" err="1" smtClean="0">
                <a:solidFill>
                  <a:srgbClr val="002060"/>
                </a:solidFill>
              </a:rPr>
              <a:t>ფსიქოლოგია,მოსწავლეებს</a:t>
            </a:r>
            <a:r>
              <a:rPr lang="en-US" sz="1300" b="1" i="1" dirty="0" smtClean="0">
                <a:solidFill>
                  <a:srgbClr val="002060"/>
                </a:solidFill>
              </a:rPr>
              <a:t> </a:t>
            </a:r>
            <a:r>
              <a:rPr lang="en-US" sz="1300" b="1" i="1" dirty="0" err="1" smtClean="0">
                <a:solidFill>
                  <a:srgbClr val="002060"/>
                </a:solidFill>
              </a:rPr>
              <a:t>არაერთი</a:t>
            </a:r>
            <a:r>
              <a:rPr lang="en-US" sz="1300" b="1" i="1" dirty="0" smtClean="0">
                <a:solidFill>
                  <a:srgbClr val="002060"/>
                </a:solidFill>
              </a:rPr>
              <a:t> </a:t>
            </a:r>
            <a:r>
              <a:rPr lang="en-US" sz="1300" b="1" i="1" dirty="0" err="1" smtClean="0">
                <a:solidFill>
                  <a:srgbClr val="002060"/>
                </a:solidFill>
              </a:rPr>
              <a:t>საინტერესო</a:t>
            </a:r>
            <a:r>
              <a:rPr lang="en-US" sz="1300" b="1" i="1" dirty="0" smtClean="0">
                <a:solidFill>
                  <a:srgbClr val="002060"/>
                </a:solidFill>
              </a:rPr>
              <a:t> </a:t>
            </a:r>
            <a:r>
              <a:rPr lang="en-US" sz="1300" b="1" i="1" dirty="0" err="1" smtClean="0">
                <a:solidFill>
                  <a:srgbClr val="002060"/>
                </a:solidFill>
              </a:rPr>
              <a:t>რჩევა</a:t>
            </a:r>
            <a:r>
              <a:rPr lang="en-US" sz="1300" b="1" i="1" dirty="0" smtClean="0">
                <a:solidFill>
                  <a:srgbClr val="002060"/>
                </a:solidFill>
              </a:rPr>
              <a:t> </a:t>
            </a:r>
            <a:r>
              <a:rPr lang="en-US" sz="1300" b="1" i="1" dirty="0" err="1" smtClean="0">
                <a:solidFill>
                  <a:srgbClr val="002060"/>
                </a:solidFill>
              </a:rPr>
              <a:t>მისცა</a:t>
            </a:r>
            <a:r>
              <a:rPr lang="en-US" sz="1300" b="1" i="1" dirty="0" smtClean="0">
                <a:solidFill>
                  <a:srgbClr val="002060"/>
                </a:solidFill>
              </a:rPr>
              <a:t>. </a:t>
            </a:r>
            <a:r>
              <a:rPr lang="en-US" sz="1300" b="1" i="1" dirty="0" err="1" smtClean="0">
                <a:solidFill>
                  <a:srgbClr val="002060"/>
                </a:solidFill>
              </a:rPr>
              <a:t>მშობლებმა</a:t>
            </a:r>
            <a:r>
              <a:rPr lang="en-US" sz="1300" b="1" i="1" dirty="0" smtClean="0">
                <a:solidFill>
                  <a:srgbClr val="002060"/>
                </a:solidFill>
              </a:rPr>
              <a:t> </a:t>
            </a:r>
            <a:r>
              <a:rPr lang="en-US" sz="1300" b="1" i="1" dirty="0" err="1" smtClean="0">
                <a:solidFill>
                  <a:srgbClr val="002060"/>
                </a:solidFill>
              </a:rPr>
              <a:t>გამოთქვეს</a:t>
            </a:r>
            <a:r>
              <a:rPr lang="en-US" sz="1300" b="1" i="1" dirty="0" smtClean="0">
                <a:solidFill>
                  <a:srgbClr val="002060"/>
                </a:solidFill>
              </a:rPr>
              <a:t> </a:t>
            </a:r>
            <a:r>
              <a:rPr lang="en-US" sz="1300" b="1" i="1" dirty="0" err="1" smtClean="0">
                <a:solidFill>
                  <a:srgbClr val="002060"/>
                </a:solidFill>
              </a:rPr>
              <a:t>სურვილი,რომ</a:t>
            </a:r>
            <a:r>
              <a:rPr lang="en-US" sz="1300" b="1" i="1" dirty="0" smtClean="0">
                <a:solidFill>
                  <a:srgbClr val="002060"/>
                </a:solidFill>
              </a:rPr>
              <a:t> </a:t>
            </a:r>
            <a:r>
              <a:rPr lang="en-US" sz="1300" b="1" i="1" dirty="0" err="1" smtClean="0">
                <a:solidFill>
                  <a:srgbClr val="002060"/>
                </a:solidFill>
              </a:rPr>
              <a:t>ასეთი</a:t>
            </a:r>
            <a:r>
              <a:rPr lang="en-US" sz="1300" b="1" i="1" dirty="0" smtClean="0">
                <a:solidFill>
                  <a:srgbClr val="002060"/>
                </a:solidFill>
              </a:rPr>
              <a:t> </a:t>
            </a:r>
            <a:r>
              <a:rPr lang="en-US" sz="1300" b="1" i="1" dirty="0" err="1" smtClean="0">
                <a:solidFill>
                  <a:srgbClr val="002060"/>
                </a:solidFill>
              </a:rPr>
              <a:t>სახის</a:t>
            </a:r>
            <a:r>
              <a:rPr lang="en-US" sz="1300" b="1" i="1" dirty="0" smtClean="0">
                <a:solidFill>
                  <a:srgbClr val="002060"/>
                </a:solidFill>
              </a:rPr>
              <a:t> </a:t>
            </a:r>
            <a:r>
              <a:rPr lang="en-US" sz="1300" b="1" i="1" dirty="0" err="1" smtClean="0">
                <a:solidFill>
                  <a:srgbClr val="002060"/>
                </a:solidFill>
              </a:rPr>
              <a:t>კამპანია</a:t>
            </a:r>
            <a:r>
              <a:rPr lang="en-US" sz="1300" b="1" i="1" dirty="0" smtClean="0">
                <a:solidFill>
                  <a:srgbClr val="002060"/>
                </a:solidFill>
              </a:rPr>
              <a:t> </a:t>
            </a:r>
            <a:r>
              <a:rPr lang="en-US" sz="1300" b="1" i="1" dirty="0" err="1" smtClean="0">
                <a:solidFill>
                  <a:srgbClr val="002060"/>
                </a:solidFill>
              </a:rPr>
              <a:t>სასურველია</a:t>
            </a:r>
            <a:r>
              <a:rPr lang="en-US" sz="1300" b="1" i="1" dirty="0" smtClean="0">
                <a:solidFill>
                  <a:srgbClr val="002060"/>
                </a:solidFill>
              </a:rPr>
              <a:t> </a:t>
            </a:r>
            <a:r>
              <a:rPr lang="en-US" sz="1300" b="1" i="1" dirty="0" err="1" smtClean="0">
                <a:solidFill>
                  <a:srgbClr val="002060"/>
                </a:solidFill>
              </a:rPr>
              <a:t>ჩატარდეს</a:t>
            </a:r>
            <a:r>
              <a:rPr lang="en-US" sz="1300" b="1" i="1" dirty="0" smtClean="0">
                <a:solidFill>
                  <a:srgbClr val="002060"/>
                </a:solidFill>
              </a:rPr>
              <a:t> </a:t>
            </a:r>
            <a:r>
              <a:rPr lang="en-US" sz="1300" b="1" i="1" dirty="0" err="1" smtClean="0">
                <a:solidFill>
                  <a:srgbClr val="002060"/>
                </a:solidFill>
              </a:rPr>
              <a:t>ასევე</a:t>
            </a:r>
            <a:r>
              <a:rPr lang="en-US" sz="1300" b="1" i="1" dirty="0" smtClean="0">
                <a:solidFill>
                  <a:srgbClr val="002060"/>
                </a:solidFill>
              </a:rPr>
              <a:t> </a:t>
            </a:r>
            <a:r>
              <a:rPr lang="en-US" sz="1300" b="1" i="1" dirty="0" err="1" smtClean="0">
                <a:solidFill>
                  <a:srgbClr val="002060"/>
                </a:solidFill>
              </a:rPr>
              <a:t>სკოლის</a:t>
            </a:r>
            <a:r>
              <a:rPr lang="en-US" sz="1300" b="1" i="1" dirty="0" smtClean="0">
                <a:solidFill>
                  <a:srgbClr val="002060"/>
                </a:solidFill>
              </a:rPr>
              <a:t> </a:t>
            </a:r>
            <a:r>
              <a:rPr lang="en-US" sz="1300" b="1" i="1" dirty="0" err="1" smtClean="0">
                <a:solidFill>
                  <a:srgbClr val="002060"/>
                </a:solidFill>
              </a:rPr>
              <a:t>შენობაში,რომელიც</a:t>
            </a:r>
            <a:r>
              <a:rPr lang="en-US" sz="1300" b="1" i="1" dirty="0" smtClean="0">
                <a:solidFill>
                  <a:srgbClr val="002060"/>
                </a:solidFill>
              </a:rPr>
              <a:t> </a:t>
            </a:r>
            <a:r>
              <a:rPr lang="en-US" sz="1300" b="1" i="1" dirty="0" err="1" smtClean="0">
                <a:solidFill>
                  <a:srgbClr val="002060"/>
                </a:solidFill>
              </a:rPr>
              <a:t>არანაკლებ</a:t>
            </a:r>
            <a:r>
              <a:rPr lang="en-US" sz="1300" b="1" i="1" dirty="0" smtClean="0">
                <a:solidFill>
                  <a:srgbClr val="002060"/>
                </a:solidFill>
              </a:rPr>
              <a:t> </a:t>
            </a:r>
            <a:r>
              <a:rPr lang="en-US" sz="1300" b="1" i="1" dirty="0" err="1" smtClean="0">
                <a:solidFill>
                  <a:srgbClr val="002060"/>
                </a:solidFill>
              </a:rPr>
              <a:t>პროდუქტიული</a:t>
            </a:r>
            <a:r>
              <a:rPr lang="en-US" sz="1300" b="1" i="1" dirty="0" smtClean="0">
                <a:solidFill>
                  <a:srgbClr val="002060"/>
                </a:solidFill>
              </a:rPr>
              <a:t> </a:t>
            </a:r>
            <a:r>
              <a:rPr lang="en-US" sz="1300" b="1" i="1" dirty="0" err="1" smtClean="0">
                <a:solidFill>
                  <a:srgbClr val="002060"/>
                </a:solidFill>
              </a:rPr>
              <a:t>იქნება</a:t>
            </a:r>
            <a:r>
              <a:rPr lang="en-US" sz="1300" dirty="0" smtClean="0">
                <a:solidFill>
                  <a:srgbClr val="002060"/>
                </a:solidFill>
              </a:rPr>
              <a:t>,</a:t>
            </a:r>
            <a:r>
              <a:rPr lang="en-US" sz="1050" dirty="0" smtClean="0"/>
              <a:t/>
            </a:r>
            <a:br>
              <a:rPr lang="en-US" sz="1050" dirty="0" smtClean="0"/>
            </a:br>
            <a:endParaRPr lang="en-US" sz="1050" dirty="0"/>
          </a:p>
        </p:txBody>
      </p:sp>
      <p:pic>
        <p:nvPicPr>
          <p:cNvPr id="21506" name="Picture 2" descr="ჩაგვრის შესაებ"/>
          <p:cNvPicPr>
            <a:picLocks noChangeAspect="1" noChangeArrowheads="1"/>
          </p:cNvPicPr>
          <p:nvPr/>
        </p:nvPicPr>
        <p:blipFill>
          <a:blip r:embed="rId2"/>
          <a:srcRect/>
          <a:stretch>
            <a:fillRect/>
          </a:stretch>
        </p:blipFill>
        <p:spPr bwMode="auto">
          <a:xfrm rot="20747700">
            <a:off x="428596" y="2285992"/>
            <a:ext cx="2676525" cy="2676525"/>
          </a:xfrm>
          <a:prstGeom prst="rect">
            <a:avLst/>
          </a:prstGeom>
          <a:ln>
            <a:noFill/>
          </a:ln>
          <a:effectLst>
            <a:softEdge rad="112500"/>
          </a:effectLst>
        </p:spPr>
      </p:pic>
      <p:pic>
        <p:nvPicPr>
          <p:cNvPr id="21508" name="Picture 4" descr="Stop Bullying School Image &amp; Photo (Free Trial) | Bigstock"/>
          <p:cNvPicPr>
            <a:picLocks noChangeAspect="1" noChangeArrowheads="1"/>
          </p:cNvPicPr>
          <p:nvPr/>
        </p:nvPicPr>
        <p:blipFill>
          <a:blip r:embed="rId3" cstate="print"/>
          <a:srcRect/>
          <a:stretch>
            <a:fillRect/>
          </a:stretch>
        </p:blipFill>
        <p:spPr bwMode="auto">
          <a:xfrm rot="832099">
            <a:off x="4254732" y="3088323"/>
            <a:ext cx="3500462" cy="3143165"/>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65</TotalTime>
  <Words>278</Words>
  <Application>Microsoft Office PowerPoint</Application>
  <PresentationFormat>On-screen Show (4:3)</PresentationFormat>
  <Paragraphs>16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Equity</vt:lpstr>
      <vt:lpstr>კარბის საჯარო სკოლა</vt:lpstr>
      <vt:lpstr>,,ბულინგი ”</vt:lpstr>
      <vt:lpstr>არსებობს ბულინგის რამდენიმე ტიპი:  - </vt:lpstr>
      <vt:lpstr>ვერბალური - ( დამცინავი სახელით მიმართვა, სიტყვიერი შეურაცხყოფა, ჰომოფობიური და რასისტული გამონათქვამები)</vt:lpstr>
      <vt:lpstr>Slide 5</vt:lpstr>
      <vt:lpstr>Slide 6</vt:lpstr>
      <vt:lpstr>კარბის საჯარო სკოლაში  სამოქალაქო განათლების მასწავლებლის, ლალი მურაჩაშვილის ორგანიზებით ჩატარდა ონლაინკვირეული თემაზე-არა ძალადობას! ასევე პროექტის ფარგლებში აქტიურად იყვნენ ჩართულნი ხელოვნებისა და ისტორიის მასწავლებლები ნათია თევდორაშვილი და დავით ინაური</vt:lpstr>
      <vt:lpstr>Slide 8</vt:lpstr>
      <vt:lpstr>მშობლებმა გამოთქვეს თავიანთი რჩევები ბულინგის პრევენციის მიზნით,,დისკუსია ძალიან საინტერესო გამოდგა,მშობლებმა ერთმანეთს გაუაზაირეს გამოცდილება და რჩევები,როგორ შეიძლება აირიდონ ძალადობის შესაძლო გამოვლინებები.ბოლოს მშობელმა,რომელიც პროფესიით ფსიქოლოგია,მოსწავლეებს არაერთი საინტერესო რჩევა მისცა. მშობლებმა გამოთქვეს სურვილი,რომ ასეთი სახის კამპანია სასურველია ჩატარდეს ასევე სკოლის შენობაში,რომელიც არანაკლებ პროდუქტიული იქნება, </vt:lpstr>
      <vt:lpstr>გმადლობთ ყურადღებისათვის</vt:lpstr>
    </vt:vector>
  </TitlesOfParts>
  <Company>by 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კარბის საჯარო სკოლა</dc:title>
  <dc:creator>GEORGIA</dc:creator>
  <cp:lastModifiedBy>GEORGIA</cp:lastModifiedBy>
  <cp:revision>7</cp:revision>
  <dcterms:created xsi:type="dcterms:W3CDTF">2020-12-10T19:07:50Z</dcterms:created>
  <dcterms:modified xsi:type="dcterms:W3CDTF">2020-12-11T08:41:59Z</dcterms:modified>
</cp:coreProperties>
</file>