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60" r:id="rId4"/>
    <p:sldId id="263" r:id="rId5"/>
    <p:sldId id="264" r:id="rId6"/>
    <p:sldId id="265" r:id="rId7"/>
    <p:sldId id="268" r:id="rId8"/>
    <p:sldId id="266" r:id="rId9"/>
    <p:sldId id="261" r:id="rId10"/>
    <p:sldId id="262" r:id="rId11"/>
    <p:sldId id="270" r:id="rId12"/>
    <p:sldId id="271"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E45A5-D124-46F6-8F97-358F6502AC9F}" type="datetimeFigureOut">
              <a:rPr lang="ru-RU" smtClean="0"/>
              <a:pPr/>
              <a:t>01.12.2020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B8E08C-0EFB-45DE-B56F-BDEA8D6D27F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ka.wikipedia.org/wiki/%E1%83%AB%E1%83%95%E1%83%94%E1%83%9A%E1%83%98_%E1%83%A1%E1%83%90%E1%83%91%E1%83%94%E1%83%A0%E1%83%AB%E1%83%9C%E1%83%94%E1%83%97%E1%83%98" TargetMode="External"/><Relationship Id="rId7" Type="http://schemas.openxmlformats.org/officeDocument/2006/relationships/hyperlink" Target="https://ka.wikipedia.org/wiki/%E1%83%9E%E1%83%90%E1%83%A0%E1%83%98%E1%83%96%E1%83%98" TargetMode="External"/><Relationship Id="rId2" Type="http://schemas.openxmlformats.org/officeDocument/2006/relationships/hyperlink" Target="https://ka.wikipedia.org/wiki/%E1%83%A1%E1%83%9E%E1%83%9D%E1%83%A0%E1%83%A2%E1%83%98" TargetMode="External"/><Relationship Id="rId1" Type="http://schemas.openxmlformats.org/officeDocument/2006/relationships/slideLayout" Target="../slideLayouts/slideLayout2.xml"/><Relationship Id="rId6" Type="http://schemas.openxmlformats.org/officeDocument/2006/relationships/hyperlink" Target="https://ka.wikipedia.org/wiki/1894" TargetMode="External"/><Relationship Id="rId5" Type="http://schemas.openxmlformats.org/officeDocument/2006/relationships/hyperlink" Target="https://ka.wikipedia.org/wiki/%E1%83%9D%E1%83%9A%E1%83%98%E1%83%9B%E1%83%9E%E1%83%98%E1%83%90" TargetMode="External"/><Relationship Id="rId4" Type="http://schemas.openxmlformats.org/officeDocument/2006/relationships/hyperlink" Target="https://ka.wikipedia.org/wiki/%E1%83%AB%E1%83%95._%E1%83%AC._77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ka.wikipedia.org/wiki/1940" TargetMode="External"/><Relationship Id="rId2" Type="http://schemas.openxmlformats.org/officeDocument/2006/relationships/hyperlink" Target="https://ka.wikipedia.org/wiki/1916"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ka.wikipedia.org/wiki/1944"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r>
              <a:rPr lang="ka-GE" sz="2800" dirty="0" smtClean="0"/>
              <a:t>თანამედოვე ოლიმპიური თამაშები</a:t>
            </a:r>
            <a:endParaRPr lang="ru-RU" sz="2800" dirty="0"/>
          </a:p>
        </p:txBody>
      </p:sp>
      <p:pic>
        <p:nvPicPr>
          <p:cNvPr id="4" name="Содержимое 3" descr="download.jpg"/>
          <p:cNvPicPr>
            <a:picLocks noGrp="1" noChangeAspect="1"/>
          </p:cNvPicPr>
          <p:nvPr>
            <p:ph idx="1"/>
          </p:nvPr>
        </p:nvPicPr>
        <p:blipFill>
          <a:blip r:embed="rId2" cstate="print"/>
          <a:stretch>
            <a:fillRect/>
          </a:stretch>
        </p:blipFill>
        <p:spPr>
          <a:xfrm>
            <a:off x="1475656" y="1950274"/>
            <a:ext cx="6480720" cy="3663016"/>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74638"/>
            <a:ext cx="7776864" cy="922114"/>
          </a:xfrm>
          <a:solidFill>
            <a:schemeClr val="accent2">
              <a:lumMod val="60000"/>
              <a:lumOff val="40000"/>
            </a:schemeClr>
          </a:solidFill>
        </p:spPr>
        <p:txBody>
          <a:bodyPr>
            <a:normAutofit/>
          </a:bodyPr>
          <a:lstStyle/>
          <a:p>
            <a:r>
              <a:rPr lang="ka-GE" sz="2000" dirty="0" smtClean="0"/>
              <a:t>ქართველი ქალი ოლიმპიელები</a:t>
            </a:r>
            <a:endParaRPr lang="ru-RU" sz="2000" dirty="0"/>
          </a:p>
        </p:txBody>
      </p:sp>
      <p:sp>
        <p:nvSpPr>
          <p:cNvPr id="3" name="Содержимое 2"/>
          <p:cNvSpPr>
            <a:spLocks noGrp="1"/>
          </p:cNvSpPr>
          <p:nvPr>
            <p:ph idx="1"/>
          </p:nvPr>
        </p:nvSpPr>
        <p:spPr/>
        <p:txBody>
          <a:bodyPr>
            <a:normAutofit fontScale="85000" lnSpcReduction="10000"/>
          </a:bodyPr>
          <a:lstStyle/>
          <a:p>
            <a:pPr>
              <a:buNone/>
            </a:pPr>
            <a:r>
              <a:rPr lang="ka-GE" dirty="0" smtClean="0"/>
              <a:t>    1952წ ქართველმა ოლიმპიელმა მედეა ჯუღელმა ადგილი მოიპოვა ოლიმპიადაზე როგორც ყველაზე კარგად მოთამაშე.</a:t>
            </a:r>
          </a:p>
          <a:p>
            <a:pPr>
              <a:buNone/>
            </a:pPr>
            <a:r>
              <a:rPr lang="ka-GE" dirty="0" smtClean="0"/>
              <a:t>     </a:t>
            </a:r>
            <a:r>
              <a:rPr lang="ka-GE" sz="2300" dirty="0" smtClean="0"/>
              <a:t>ქრისტინე ესებუა (მშვილდოსნობა) - გამოეთიშა 1/16 ფინალიდან</a:t>
            </a:r>
            <a:br>
              <a:rPr lang="ka-GE" sz="2300" dirty="0" smtClean="0"/>
            </a:br>
            <a:r>
              <a:rPr lang="ka-GE" sz="2300" dirty="0" smtClean="0"/>
              <a:t>ლუბა გოლოვინა (ბატუტზე ხტომა) - </a:t>
            </a:r>
            <a:r>
              <a:rPr lang="en-US" sz="2300" dirty="0" smtClean="0"/>
              <a:t>VII </a:t>
            </a:r>
            <a:r>
              <a:rPr lang="ka-GE" sz="2300" dirty="0" smtClean="0"/>
              <a:t>ადგილი</a:t>
            </a:r>
            <a:br>
              <a:rPr lang="ka-GE" sz="2300" dirty="0" smtClean="0"/>
            </a:br>
            <a:r>
              <a:rPr lang="ka-GE" sz="2300" dirty="0" smtClean="0"/>
              <a:t>მაია გოგოლაძე (სიგრძეზე ხტომა) - ვერ გადალახა საკვალიფიკაციო</a:t>
            </a:r>
            <a:br>
              <a:rPr lang="ka-GE" sz="2300" dirty="0" smtClean="0"/>
            </a:br>
            <a:r>
              <a:rPr lang="ka-GE" sz="2300" dirty="0" smtClean="0"/>
              <a:t>ეტაპი</a:t>
            </a:r>
            <a:br>
              <a:rPr lang="ka-GE" sz="2300" dirty="0" smtClean="0"/>
            </a:br>
            <a:r>
              <a:rPr lang="ka-GE" sz="2300" dirty="0" smtClean="0"/>
              <a:t>ანა ტატიშვილი (ჩოგბურთი, ერთეულები) - გამოეთიშა </a:t>
            </a:r>
            <a:r>
              <a:rPr lang="en-US" sz="2300" dirty="0" smtClean="0"/>
              <a:t>II </a:t>
            </a:r>
            <a:r>
              <a:rPr lang="ka-GE" sz="2300" dirty="0" smtClean="0"/>
              <a:t>წრიდან</a:t>
            </a:r>
            <a:br>
              <a:rPr lang="ka-GE" sz="2300" dirty="0" smtClean="0"/>
            </a:br>
            <a:r>
              <a:rPr lang="ka-GE" sz="2300" dirty="0" smtClean="0"/>
              <a:t>ანა ტატიშვილი, მარგალიტა ჩახნაშვილი (ჩოგბურთი, წყვილები)</a:t>
            </a:r>
            <a:br>
              <a:rPr lang="ka-GE" sz="2300" dirty="0" smtClean="0"/>
            </a:br>
            <a:r>
              <a:rPr lang="ka-GE" sz="2300" dirty="0" smtClean="0"/>
              <a:t>- გამოეთიშნენ </a:t>
            </a:r>
            <a:r>
              <a:rPr lang="en-US" sz="2300" dirty="0" smtClean="0"/>
              <a:t>I </a:t>
            </a:r>
            <a:r>
              <a:rPr lang="ka-GE" sz="2300" dirty="0" smtClean="0"/>
              <a:t>წრიდან</a:t>
            </a:r>
          </a:p>
          <a:p>
            <a:pPr>
              <a:buNone/>
            </a:pPr>
            <a:r>
              <a:rPr lang="ka-GE" sz="2300" dirty="0" smtClean="0"/>
              <a:t>      ნინო დუმბაძე (მძლეოსნობა)</a:t>
            </a:r>
            <a:endParaRPr lang="ru-RU"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395536" y="260648"/>
            <a:ext cx="8496944" cy="4896544"/>
          </a:xfrm>
          <a:solidFill>
            <a:schemeClr val="accent2">
              <a:lumMod val="60000"/>
              <a:lumOff val="40000"/>
            </a:schemeClr>
          </a:solidFill>
        </p:spPr>
        <p:txBody>
          <a:bodyPr/>
          <a:lstStyle/>
          <a:p>
            <a:pPr>
              <a:buNone/>
            </a:pPr>
            <a:r>
              <a:rPr lang="ka-GE" dirty="0" smtClean="0"/>
              <a:t>   თანამედროვე ოლიმპიურ თამაშებზე მუშაობა ყველაზე სასიამოვნო სამუშაო გამოდგა. გავეცანი თანამედროვე ოლიმპიური თამაშების ისტორიას  და ეს ყველაფერი გაგიზიარეთ თქვენც</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0" y="-171400"/>
            <a:ext cx="9144000" cy="7029400"/>
          </a:xfrm>
          <a:solidFill>
            <a:schemeClr val="accent2">
              <a:lumMod val="75000"/>
            </a:schemeClr>
          </a:solidFill>
        </p:spPr>
        <p:txBody>
          <a:bodyPr/>
          <a:lstStyle/>
          <a:p>
            <a:pPr>
              <a:buNone/>
            </a:pPr>
            <a:r>
              <a:rPr lang="ka-GE" dirty="0" smtClean="0"/>
              <a:t>            </a:t>
            </a:r>
          </a:p>
          <a:p>
            <a:pPr>
              <a:buNone/>
            </a:pPr>
            <a:endParaRPr lang="ka-GE" dirty="0" smtClean="0"/>
          </a:p>
          <a:p>
            <a:pPr>
              <a:buNone/>
            </a:pPr>
            <a:endParaRPr lang="ka-GE" dirty="0" smtClean="0"/>
          </a:p>
          <a:p>
            <a:pPr>
              <a:buNone/>
            </a:pPr>
            <a:r>
              <a:rPr lang="ka-GE" sz="4400" dirty="0" smtClean="0"/>
              <a:t>           მადლობა ყურადღებისთვის</a:t>
            </a:r>
            <a:endParaRPr lang="ru-RU"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88640"/>
            <a:ext cx="7787208" cy="1080120"/>
          </a:xfrm>
          <a:solidFill>
            <a:schemeClr val="accent2">
              <a:lumMod val="60000"/>
              <a:lumOff val="40000"/>
            </a:schemeClr>
          </a:solidFill>
        </p:spPr>
        <p:txBody>
          <a:bodyPr/>
          <a:lstStyle/>
          <a:p>
            <a:r>
              <a:rPr lang="ka-GE" dirty="0" smtClean="0"/>
              <a:t>პროექტული სწავლება</a:t>
            </a:r>
            <a:endParaRPr lang="ru-RU" dirty="0"/>
          </a:p>
        </p:txBody>
      </p:sp>
      <p:sp>
        <p:nvSpPr>
          <p:cNvPr id="3" name="Содержимое 2"/>
          <p:cNvSpPr>
            <a:spLocks noGrp="1"/>
          </p:cNvSpPr>
          <p:nvPr>
            <p:ph idx="1"/>
          </p:nvPr>
        </p:nvSpPr>
        <p:spPr>
          <a:solidFill>
            <a:schemeClr val="bg1"/>
          </a:solidFill>
        </p:spPr>
        <p:txBody>
          <a:bodyPr>
            <a:normAutofit/>
          </a:bodyPr>
          <a:lstStyle/>
          <a:p>
            <a:pPr>
              <a:buNone/>
            </a:pPr>
            <a:r>
              <a:rPr lang="ka-GE" sz="2400" dirty="0" smtClean="0"/>
              <a:t>                            </a:t>
            </a:r>
            <a:r>
              <a:rPr lang="ka-GE" sz="1200" dirty="0" smtClean="0"/>
              <a:t>პროექტისთვის მოსამზადებლად  საჭირო დრო 2 კვირა  </a:t>
            </a:r>
          </a:p>
          <a:p>
            <a:pPr>
              <a:buNone/>
            </a:pPr>
            <a:endParaRPr lang="ka-GE" sz="1200" dirty="0" smtClean="0"/>
          </a:p>
          <a:p>
            <a:pPr>
              <a:buNone/>
            </a:pPr>
            <a:endParaRPr lang="ka-GE" sz="1200" dirty="0" smtClean="0"/>
          </a:p>
          <a:p>
            <a:pPr>
              <a:buNone/>
            </a:pPr>
            <a:endParaRPr lang="ka-GE" sz="1200" dirty="0" smtClean="0"/>
          </a:p>
          <a:p>
            <a:pPr>
              <a:buNone/>
            </a:pPr>
            <a:endParaRPr lang="ka-GE" sz="1200" dirty="0" smtClean="0"/>
          </a:p>
          <a:p>
            <a:pPr>
              <a:buNone/>
            </a:pPr>
            <a:endParaRPr lang="ka-GE" sz="1200" dirty="0" smtClean="0"/>
          </a:p>
          <a:p>
            <a:pPr>
              <a:buNone/>
            </a:pPr>
            <a:endParaRPr lang="ka-GE" sz="1200" dirty="0" smtClean="0"/>
          </a:p>
          <a:p>
            <a:pPr>
              <a:buNone/>
            </a:pPr>
            <a:endParaRPr lang="ka-GE" sz="1200" dirty="0" smtClean="0"/>
          </a:p>
          <a:p>
            <a:pPr>
              <a:buNone/>
            </a:pPr>
            <a:endParaRPr lang="ka-GE" sz="1200" dirty="0" smtClean="0"/>
          </a:p>
          <a:p>
            <a:pPr>
              <a:buNone/>
            </a:pPr>
            <a:r>
              <a:rPr lang="ka-GE" sz="1200" dirty="0" smtClean="0"/>
              <a:t>                                  </a:t>
            </a:r>
            <a:r>
              <a:rPr lang="ka-GE" sz="1800" dirty="0" smtClean="0"/>
              <a:t>სამიზნე ცნებები-ცნობიერების ამაღლება</a:t>
            </a:r>
          </a:p>
          <a:p>
            <a:pPr>
              <a:buNone/>
            </a:pPr>
            <a:r>
              <a:rPr lang="ka-GE" sz="1800" dirty="0" smtClean="0"/>
              <a:t>                        საკითხები-თანამედროვე ოლიმპიური თამაშები</a:t>
            </a:r>
            <a:endParaRPr lang="ru-RU"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0" y="0"/>
            <a:ext cx="9144000" cy="6858000"/>
          </a:xfrm>
          <a:solidFill>
            <a:schemeClr val="tx1"/>
          </a:solidFill>
          <a:ln>
            <a:solidFill>
              <a:schemeClr val="tx1"/>
            </a:solidFill>
            <a:prstDash val="solid"/>
          </a:ln>
        </p:spPr>
        <p:txBody>
          <a:bodyPr/>
          <a:lstStyle/>
          <a:p>
            <a:pPr>
              <a:buNone/>
            </a:pPr>
            <a:endParaRPr lang="ka-GE" dirty="0" smtClean="0">
              <a:solidFill>
                <a:schemeClr val="accent2"/>
              </a:solidFill>
            </a:endParaRPr>
          </a:p>
          <a:p>
            <a:pPr>
              <a:buNone/>
            </a:pPr>
            <a:endParaRPr lang="ka-GE" dirty="0" smtClean="0">
              <a:solidFill>
                <a:schemeClr val="accent2"/>
              </a:solidFill>
            </a:endParaRPr>
          </a:p>
          <a:p>
            <a:pPr>
              <a:buNone/>
            </a:pPr>
            <a:endParaRPr lang="ka-GE" b="1" dirty="0" smtClean="0">
              <a:solidFill>
                <a:schemeClr val="accent2"/>
              </a:solidFill>
            </a:endParaRPr>
          </a:p>
          <a:p>
            <a:pPr lvl="1">
              <a:buNone/>
            </a:pPr>
            <a:r>
              <a:rPr lang="ka-GE" b="1" dirty="0" smtClean="0">
                <a:solidFill>
                  <a:schemeClr val="accent2"/>
                </a:solidFill>
              </a:rPr>
              <a:t>              კომპლექსური დავალების პირობა:</a:t>
            </a:r>
          </a:p>
          <a:p>
            <a:pPr lvl="1">
              <a:buNone/>
            </a:pPr>
            <a:r>
              <a:rPr lang="ka-GE" dirty="0" smtClean="0">
                <a:solidFill>
                  <a:schemeClr val="accent2"/>
                </a:solidFill>
              </a:rPr>
              <a:t>              პროექტის მომზადება</a:t>
            </a:r>
          </a:p>
          <a:p>
            <a:pPr lvl="1">
              <a:buNone/>
            </a:pPr>
            <a:r>
              <a:rPr lang="ka-GE" dirty="0" smtClean="0">
                <a:solidFill>
                  <a:schemeClr val="accent2"/>
                </a:solidFill>
              </a:rPr>
              <a:t>              პროექრის პრეზენტაცია</a:t>
            </a:r>
          </a:p>
          <a:p>
            <a:pPr lvl="1">
              <a:buNone/>
            </a:pPr>
            <a:r>
              <a:rPr lang="ka-GE" dirty="0" smtClean="0">
                <a:solidFill>
                  <a:schemeClr val="accent2"/>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a-GE" dirty="0" smtClean="0"/>
              <a:t/>
            </a:r>
            <a:br>
              <a:rPr lang="ka-GE" dirty="0" smtClean="0"/>
            </a:br>
            <a:r>
              <a:rPr lang="ka-GE" dirty="0" smtClean="0"/>
              <a:t/>
            </a:r>
            <a:br>
              <a:rPr lang="ka-GE" dirty="0" smtClean="0"/>
            </a:br>
            <a:r>
              <a:rPr lang="ka-GE" dirty="0" smtClean="0"/>
              <a:t/>
            </a:r>
            <a:br>
              <a:rPr lang="ka-GE" dirty="0" smtClean="0"/>
            </a:br>
            <a:r>
              <a:rPr lang="ka-GE" dirty="0" smtClean="0"/>
              <a:t/>
            </a:r>
            <a:br>
              <a:rPr lang="ka-GE" dirty="0" smtClean="0"/>
            </a:br>
            <a:endParaRPr lang="ru-RU" dirty="0"/>
          </a:p>
        </p:txBody>
      </p:sp>
      <p:sp>
        <p:nvSpPr>
          <p:cNvPr id="3" name="Содержимое 2"/>
          <p:cNvSpPr>
            <a:spLocks noGrp="1"/>
          </p:cNvSpPr>
          <p:nvPr>
            <p:ph idx="1"/>
          </p:nvPr>
        </p:nvSpPr>
        <p:spPr>
          <a:xfrm>
            <a:off x="0" y="1052737"/>
            <a:ext cx="8686800" cy="3888432"/>
          </a:xfrm>
        </p:spPr>
        <p:txBody>
          <a:bodyPr>
            <a:normAutofit/>
          </a:bodyPr>
          <a:lstStyle/>
          <a:p>
            <a:r>
              <a:rPr lang="ka-GE" sz="2000" dirty="0" smtClean="0"/>
              <a:t>თანამედროვე ოლიმპიური თამაშების ფუძემდებელი;</a:t>
            </a:r>
          </a:p>
          <a:p>
            <a:r>
              <a:rPr lang="ka-GE" sz="2000" dirty="0" smtClean="0"/>
              <a:t>თანამედროვე  ოლიმპიური თმაშების ჩატარების დრო და ადგილი;</a:t>
            </a:r>
          </a:p>
          <a:p>
            <a:r>
              <a:rPr lang="ka-GE" sz="2000" dirty="0" smtClean="0"/>
              <a:t>სპორტის  სახეობები თანამედროვე ოლიმპიურ თამაშებზე;</a:t>
            </a:r>
          </a:p>
          <a:p>
            <a:r>
              <a:rPr lang="ka-GE" sz="2000" dirty="0" smtClean="0"/>
              <a:t>თანამედროვე ოლიმპიური თამაშების სიმბოლოები;</a:t>
            </a:r>
          </a:p>
          <a:p>
            <a:r>
              <a:rPr lang="ka-GE" sz="2000" dirty="0" smtClean="0"/>
              <a:t>ქართველი თანამედროვე ოლიმპიელები;</a:t>
            </a:r>
          </a:p>
          <a:p>
            <a:r>
              <a:rPr lang="ka-GE" sz="2000" dirty="0" smtClean="0"/>
              <a:t>ქართველი ქალი ოლიმპიელები;</a:t>
            </a:r>
          </a:p>
          <a:p>
            <a:endParaRPr lang="ka-GE"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74638"/>
            <a:ext cx="7776864" cy="706090"/>
          </a:xfrm>
          <a:solidFill>
            <a:schemeClr val="accent2">
              <a:lumMod val="60000"/>
              <a:lumOff val="40000"/>
            </a:schemeClr>
          </a:solidFill>
        </p:spPr>
        <p:txBody>
          <a:bodyPr>
            <a:normAutofit/>
          </a:bodyPr>
          <a:lstStyle/>
          <a:p>
            <a:r>
              <a:rPr lang="ka-GE" sz="2400" dirty="0" smtClean="0"/>
              <a:t>თანამედროვე ოლიმპიური თამაშების ფუძემდებელი</a:t>
            </a:r>
            <a:endParaRPr lang="ru-RU" sz="2400" dirty="0"/>
          </a:p>
        </p:txBody>
      </p:sp>
      <p:sp>
        <p:nvSpPr>
          <p:cNvPr id="3" name="Содержимое 2"/>
          <p:cNvSpPr>
            <a:spLocks noGrp="1"/>
          </p:cNvSpPr>
          <p:nvPr>
            <p:ph idx="1"/>
          </p:nvPr>
        </p:nvSpPr>
        <p:spPr>
          <a:xfrm>
            <a:off x="395536" y="1124745"/>
            <a:ext cx="7344816" cy="2448271"/>
          </a:xfrm>
        </p:spPr>
        <p:txBody>
          <a:bodyPr>
            <a:normAutofit fontScale="92500" lnSpcReduction="20000"/>
          </a:bodyPr>
          <a:lstStyle/>
          <a:p>
            <a:pPr>
              <a:buNone/>
            </a:pPr>
            <a:r>
              <a:rPr lang="ka-GE" dirty="0" smtClean="0"/>
              <a:t>   </a:t>
            </a:r>
            <a:r>
              <a:rPr lang="ka-GE" sz="2200" dirty="0" smtClean="0"/>
              <a:t>უძველესი და ყველაზე პოპულარული </a:t>
            </a:r>
            <a:r>
              <a:rPr lang="ka-GE" sz="2200" dirty="0" smtClean="0">
                <a:hlinkClick r:id="rId2" tooltip="სპორტი"/>
              </a:rPr>
              <a:t>სპორტული</a:t>
            </a:r>
            <a:r>
              <a:rPr lang="ka-GE" sz="2200" dirty="0" smtClean="0"/>
              <a:t> შეჯიბრი, რომელსაც საფუძველი ჩაეყარა </a:t>
            </a:r>
            <a:r>
              <a:rPr lang="ka-GE" sz="2200" dirty="0" smtClean="0">
                <a:hlinkClick r:id="rId3" tooltip="ძველი საბერძნეთი"/>
              </a:rPr>
              <a:t>ძველ საბერძნეთში</a:t>
            </a:r>
            <a:r>
              <a:rPr lang="ka-GE" sz="2200" dirty="0" smtClean="0"/>
              <a:t>. პირველი ოლიმპიური თამაშები მოეწყო </a:t>
            </a:r>
            <a:r>
              <a:rPr lang="ka-GE" sz="2200" dirty="0" smtClean="0">
                <a:hlinkClick r:id="rId4" tooltip="ძვ. წ. 776"/>
              </a:rPr>
              <a:t>ძვ. წ. 776</a:t>
            </a:r>
            <a:r>
              <a:rPr lang="ka-GE" sz="2200" dirty="0" smtClean="0"/>
              <a:t> წელს ქალაქ </a:t>
            </a:r>
            <a:r>
              <a:rPr lang="ka-GE" sz="2200" u="sng" dirty="0" smtClean="0">
                <a:hlinkClick r:id="rId5"/>
              </a:rPr>
              <a:t>ოლიმპიაში</a:t>
            </a:r>
            <a:r>
              <a:rPr lang="ka-GE" sz="2200" dirty="0" smtClean="0">
                <a:hlinkClick r:id="rId6" tooltip="1894"/>
              </a:rPr>
              <a:t> 1894</a:t>
            </a:r>
            <a:r>
              <a:rPr lang="ka-GE" sz="2200" dirty="0" smtClean="0"/>
              <a:t> წელს </a:t>
            </a:r>
            <a:r>
              <a:rPr lang="ka-GE" sz="2200" dirty="0" smtClean="0">
                <a:hlinkClick r:id="rId7" tooltip="პარიზი"/>
              </a:rPr>
              <a:t>პარიზში</a:t>
            </a:r>
            <a:r>
              <a:rPr lang="ka-GE" sz="2200" dirty="0" smtClean="0"/>
              <a:t> საერთაშორისო კონგრესზე იქნა მიღებული და დამტკიცებული ოლიმპიური თამაშების ძირითადი წესები და დებულებები თანამედროვე ოლიმპიური მოძრაობის მესაძირკვლე გახლდათ პიერ დე კუბერტესი</a:t>
            </a:r>
            <a:endParaRPr lang="ru-RU" sz="2200" dirty="0"/>
          </a:p>
        </p:txBody>
      </p:sp>
      <p:pic>
        <p:nvPicPr>
          <p:cNvPr id="6" name="Рисунок 5" descr="300px-Olympic_flag.svg.png"/>
          <p:cNvPicPr>
            <a:picLocks noChangeAspect="1"/>
          </p:cNvPicPr>
          <p:nvPr/>
        </p:nvPicPr>
        <p:blipFill>
          <a:blip r:embed="rId8" cstate="print"/>
          <a:stretch>
            <a:fillRect/>
          </a:stretch>
        </p:blipFill>
        <p:spPr>
          <a:xfrm>
            <a:off x="1187623" y="3573016"/>
            <a:ext cx="6631761" cy="316165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31224" cy="922114"/>
          </a:xfrm>
          <a:solidFill>
            <a:schemeClr val="accent2">
              <a:lumMod val="60000"/>
              <a:lumOff val="40000"/>
            </a:schemeClr>
          </a:solidFill>
        </p:spPr>
        <p:txBody>
          <a:bodyPr>
            <a:normAutofit/>
          </a:bodyPr>
          <a:lstStyle/>
          <a:p>
            <a:r>
              <a:rPr lang="ka-GE" sz="2000" dirty="0" smtClean="0"/>
              <a:t>თანამედროვე ოლიმპიური თამაშების ჩატარების დრო და ადგილი</a:t>
            </a:r>
            <a:endParaRPr lang="ru-RU" sz="2000" dirty="0"/>
          </a:p>
        </p:txBody>
      </p:sp>
      <p:sp>
        <p:nvSpPr>
          <p:cNvPr id="3" name="Содержимое 2"/>
          <p:cNvSpPr>
            <a:spLocks noGrp="1"/>
          </p:cNvSpPr>
          <p:nvPr>
            <p:ph idx="1"/>
          </p:nvPr>
        </p:nvSpPr>
        <p:spPr/>
        <p:txBody>
          <a:bodyPr>
            <a:normAutofit/>
          </a:bodyPr>
          <a:lstStyle/>
          <a:p>
            <a:pPr>
              <a:buNone/>
            </a:pPr>
            <a:r>
              <a:rPr lang="ka-GE" sz="2000" dirty="0" smtClean="0"/>
              <a:t>     თანამედროვე ოირველი თამაშები გახსნა და აკურთხა საბერძნეთის მეფე გიორგიოს პირველმა 1896- წ 6-15 აპრილი, ათენი, საბერძნეთი. </a:t>
            </a:r>
            <a:r>
              <a:rPr lang="ka-GE" sz="2400" dirty="0" smtClean="0"/>
              <a:t> </a:t>
            </a:r>
            <a:r>
              <a:rPr lang="ka-GE" sz="2000" dirty="0" smtClean="0"/>
              <a:t>თანამედროვე ოლიმპიური თამაშები ტარდება 4 წელიწადში ერთხელ და ყოველ თამაშებს ენიჭება ნუმერაცია, იმ შემთხვევაშიც კი, თუ თამაშები არ ჩატარდა რაიმე მიზეზის გამო (მაგალითად ომის გამო, </a:t>
            </a:r>
            <a:r>
              <a:rPr lang="ka-GE" sz="2000" dirty="0" smtClean="0">
                <a:hlinkClick r:id="rId2" tooltip="1916"/>
              </a:rPr>
              <a:t>1916</a:t>
            </a:r>
            <a:r>
              <a:rPr lang="ka-GE" sz="2000" dirty="0" smtClean="0"/>
              <a:t> წლის </a:t>
            </a:r>
            <a:r>
              <a:rPr lang="en-US" sz="2000" dirty="0" smtClean="0"/>
              <a:t>VI </a:t>
            </a:r>
            <a:r>
              <a:rPr lang="ka-GE" sz="2000" dirty="0" smtClean="0"/>
              <a:t>თამაშები; </a:t>
            </a:r>
            <a:r>
              <a:rPr lang="ka-GE" sz="2000" dirty="0" smtClean="0">
                <a:hlinkClick r:id="rId3" tooltip="1940"/>
              </a:rPr>
              <a:t>1940</a:t>
            </a:r>
            <a:r>
              <a:rPr lang="ka-GE" sz="2000" dirty="0" smtClean="0"/>
              <a:t> წლის </a:t>
            </a:r>
            <a:r>
              <a:rPr lang="en-US" sz="2000" dirty="0" smtClean="0"/>
              <a:t>XII </a:t>
            </a:r>
            <a:r>
              <a:rPr lang="ka-GE" sz="2000" dirty="0" smtClean="0"/>
              <a:t>თამაშები; </a:t>
            </a:r>
            <a:r>
              <a:rPr lang="ka-GE" sz="2000" dirty="0" smtClean="0">
                <a:hlinkClick r:id="rId4" tooltip="1944"/>
              </a:rPr>
              <a:t>1944</a:t>
            </a:r>
            <a:r>
              <a:rPr lang="ka-GE" sz="2000" dirty="0" smtClean="0"/>
              <a:t> წლის </a:t>
            </a:r>
            <a:r>
              <a:rPr lang="en-US" sz="2000" dirty="0" smtClean="0"/>
              <a:t>XIII </a:t>
            </a:r>
            <a:r>
              <a:rPr lang="ka-GE" sz="2000" dirty="0" smtClean="0"/>
              <a:t>თამაშები).</a:t>
            </a:r>
          </a:p>
          <a:p>
            <a:pPr>
              <a:buNone/>
            </a:pPr>
            <a:endParaRPr lang="ka-GE" sz="2000" dirty="0" smtClean="0"/>
          </a:p>
          <a:p>
            <a:pPr>
              <a:buNone/>
            </a:pPr>
            <a:r>
              <a:rPr lang="ka-GE" sz="2000" dirty="0" smtClean="0"/>
              <a:t>       იმართება ზაფხულის და ზამტრის ოლიმპიური თამაშები.</a:t>
            </a:r>
            <a:endParaRPr lang="ru-RU" sz="2000" dirty="0"/>
          </a:p>
        </p:txBody>
      </p:sp>
      <p:pic>
        <p:nvPicPr>
          <p:cNvPr id="4" name="Рисунок 3" descr="download (1).jpg"/>
          <p:cNvPicPr>
            <a:picLocks noChangeAspect="1"/>
          </p:cNvPicPr>
          <p:nvPr/>
        </p:nvPicPr>
        <p:blipFill>
          <a:blip r:embed="rId5" cstate="print"/>
          <a:stretch>
            <a:fillRect/>
          </a:stretch>
        </p:blipFill>
        <p:spPr>
          <a:xfrm>
            <a:off x="2987824" y="4581128"/>
            <a:ext cx="4032448" cy="227687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922114"/>
          </a:xfrm>
          <a:solidFill>
            <a:schemeClr val="accent2">
              <a:lumMod val="60000"/>
              <a:lumOff val="40000"/>
            </a:schemeClr>
          </a:solidFill>
        </p:spPr>
        <p:txBody>
          <a:bodyPr>
            <a:normAutofit/>
          </a:bodyPr>
          <a:lstStyle/>
          <a:p>
            <a:r>
              <a:rPr lang="ka-GE" sz="2000" dirty="0" smtClean="0"/>
              <a:t>სპორტის სახეობები ტანამედროვე ოლიმპიურ თამაშებზე</a:t>
            </a:r>
            <a:endParaRPr lang="ru-RU" sz="2000" dirty="0"/>
          </a:p>
        </p:txBody>
      </p:sp>
      <p:sp>
        <p:nvSpPr>
          <p:cNvPr id="3" name="Содержимое 2"/>
          <p:cNvSpPr>
            <a:spLocks noGrp="1"/>
          </p:cNvSpPr>
          <p:nvPr>
            <p:ph idx="1"/>
          </p:nvPr>
        </p:nvSpPr>
        <p:spPr>
          <a:xfrm>
            <a:off x="683568" y="1196753"/>
            <a:ext cx="7704856" cy="3168352"/>
          </a:xfrm>
        </p:spPr>
        <p:txBody>
          <a:bodyPr>
            <a:normAutofit fontScale="62500" lnSpcReduction="20000"/>
          </a:bodyPr>
          <a:lstStyle/>
          <a:p>
            <a:pPr>
              <a:buNone/>
            </a:pPr>
            <a:r>
              <a:rPr lang="ka-GE" sz="2900" dirty="0" smtClean="0"/>
              <a:t>      საზაფხულო ღონისძიებების განახლება მოხდა 1896 წელს. ამ დროის განმავლობაში, ამ ჩამონათვალში შედიოდა ოლიმპიური სპორტის ისეთი სახელები, როგორიცაა ტანვარჯიში, საბრძოლო ხელოვნება, წყლის სპორტი, საცხენოსნო სპორტი, მრავალფეროვანი, ჩოგბურთი, გუნდური თამაშები. </a:t>
            </a:r>
          </a:p>
          <a:p>
            <a:pPr>
              <a:buNone/>
            </a:pPr>
            <a:endParaRPr lang="ka-GE" sz="2900" dirty="0" smtClean="0"/>
          </a:p>
          <a:p>
            <a:pPr>
              <a:buNone/>
            </a:pPr>
            <a:r>
              <a:rPr lang="ka-GE" sz="2900" dirty="0" smtClean="0"/>
              <a:t>     პირველი ზამთრის ოლიმპიური თამაშები იგივე “თეთრი თამაშები” 1924 წელს საფრანგეთის ქალაქ შამაონიქსში დაიწყო. პლიმპიურ პროგრამასი შედის: სათხილამურო (რბოლა,ბიატლოსი), ფიგურული სრიალი, სნოუბორდი.</a:t>
            </a:r>
          </a:p>
          <a:p>
            <a:pPr>
              <a:buNone/>
            </a:pPr>
            <a:r>
              <a:rPr lang="ka-GE" dirty="0" smtClean="0"/>
              <a:t/>
            </a:r>
            <a:br>
              <a:rPr lang="ka-GE" dirty="0" smtClean="0"/>
            </a:br>
            <a:endParaRPr lang="ru-RU" dirty="0"/>
          </a:p>
        </p:txBody>
      </p:sp>
      <p:pic>
        <p:nvPicPr>
          <p:cNvPr id="4" name="Рисунок 3" descr="images.jpg"/>
          <p:cNvPicPr>
            <a:picLocks noChangeAspect="1"/>
          </p:cNvPicPr>
          <p:nvPr/>
        </p:nvPicPr>
        <p:blipFill>
          <a:blip r:embed="rId2" cstate="print"/>
          <a:stretch>
            <a:fillRect/>
          </a:stretch>
        </p:blipFill>
        <p:spPr>
          <a:xfrm>
            <a:off x="1244056" y="3717032"/>
            <a:ext cx="6568304" cy="28803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88640"/>
            <a:ext cx="7632848" cy="792088"/>
          </a:xfrm>
          <a:solidFill>
            <a:schemeClr val="accent2">
              <a:lumMod val="60000"/>
              <a:lumOff val="40000"/>
            </a:schemeClr>
          </a:solidFill>
        </p:spPr>
        <p:txBody>
          <a:bodyPr>
            <a:normAutofit/>
          </a:bodyPr>
          <a:lstStyle/>
          <a:p>
            <a:r>
              <a:rPr lang="ka-GE" sz="2000" dirty="0" smtClean="0"/>
              <a:t>თანამედროვე ოლიმპიური თამაშების სიმბოლოები</a:t>
            </a:r>
            <a:endParaRPr lang="ru-RU" sz="2000" dirty="0"/>
          </a:p>
        </p:txBody>
      </p:sp>
      <p:sp>
        <p:nvSpPr>
          <p:cNvPr id="3" name="Содержимое 2"/>
          <p:cNvSpPr>
            <a:spLocks noGrp="1"/>
          </p:cNvSpPr>
          <p:nvPr>
            <p:ph idx="1"/>
          </p:nvPr>
        </p:nvSpPr>
        <p:spPr/>
        <p:txBody>
          <a:bodyPr>
            <a:normAutofit/>
          </a:bodyPr>
          <a:lstStyle/>
          <a:p>
            <a:r>
              <a:rPr lang="ka-GE" sz="1800" dirty="0" smtClean="0"/>
              <a:t>ოლიმპიური სიმბოლო შედგება ხუთი ურთიერთგადაჯაჭვული რგოლისგან რომლებიც გამოიყენება ცალკე ერთ ფერში ან ხუთ სხვადასხვა ფერში რომელთა თანმიმდევრობა მარცხნიდან მარჯვნივ ასეთია ცისფერი ყვითელი შავი მწვანე და წითელი  ოლიმპიური სიმბოლო გამოხატავს ოლიმპიურ მოძრაობას ხუთი კონტინენტის კავშირს და მთელი მსოფლიოს სპორტსმენების ერთიანობას.</a:t>
            </a:r>
          </a:p>
          <a:p>
            <a:r>
              <a:rPr lang="ka-GE" sz="1800" dirty="0" smtClean="0"/>
              <a:t>ოლიმპიურ დროშას აქვს თეთრი ფონი, ჩარჩოების გარეშე. ოლიმპიური სიმბოლო ხუთ ფერშია განთავსებული.</a:t>
            </a:r>
          </a:p>
          <a:p>
            <a:r>
              <a:rPr lang="ka-GE" sz="1800" dirty="0" smtClean="0"/>
              <a:t>ოლიმპიური ცეცხლი ერთ-ერთი სიმბოლოა რომელსაც ანთებენ გახსნიდან დასრულებამდე. ტრადიცია 1936 წ ბერლინის ოლიმპიურ თამაშებზე აღდგა.</a:t>
            </a:r>
          </a:p>
        </p:txBody>
      </p:sp>
      <p:pic>
        <p:nvPicPr>
          <p:cNvPr id="6" name="Рисунок 5" descr="download (3).jpg"/>
          <p:cNvPicPr>
            <a:picLocks noChangeAspect="1"/>
          </p:cNvPicPr>
          <p:nvPr/>
        </p:nvPicPr>
        <p:blipFill>
          <a:blip r:embed="rId2" cstate="print"/>
          <a:stretch>
            <a:fillRect/>
          </a:stretch>
        </p:blipFill>
        <p:spPr>
          <a:xfrm>
            <a:off x="251520" y="5013176"/>
            <a:ext cx="3096766" cy="155257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Рисунок 6" descr="download (2).jpg"/>
          <p:cNvPicPr>
            <a:picLocks noChangeAspect="1"/>
          </p:cNvPicPr>
          <p:nvPr/>
        </p:nvPicPr>
        <p:blipFill>
          <a:blip r:embed="rId3" cstate="print"/>
          <a:stretch>
            <a:fillRect/>
          </a:stretch>
        </p:blipFill>
        <p:spPr>
          <a:xfrm>
            <a:off x="3419872" y="4941168"/>
            <a:ext cx="2857500" cy="1916832"/>
          </a:xfrm>
          <a:prstGeom prst="rect">
            <a:avLst/>
          </a:prstGeom>
        </p:spPr>
      </p:pic>
      <p:pic>
        <p:nvPicPr>
          <p:cNvPr id="8" name="Рисунок 7" descr="106460.jpg"/>
          <p:cNvPicPr>
            <a:picLocks noChangeAspect="1"/>
          </p:cNvPicPr>
          <p:nvPr/>
        </p:nvPicPr>
        <p:blipFill>
          <a:blip r:embed="rId4" cstate="print"/>
          <a:stretch>
            <a:fillRect/>
          </a:stretch>
        </p:blipFill>
        <p:spPr>
          <a:xfrm>
            <a:off x="6300192" y="4725144"/>
            <a:ext cx="2843808" cy="213285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r>
              <a:rPr lang="ka-GE" sz="2000" dirty="0" smtClean="0"/>
              <a:t>ქართველი თანამედროვე ოლიმპიელები</a:t>
            </a:r>
            <a:endParaRPr lang="ru-RU" sz="2000" dirty="0"/>
          </a:p>
        </p:txBody>
      </p:sp>
      <p:sp>
        <p:nvSpPr>
          <p:cNvPr id="3" name="Содержимое 2"/>
          <p:cNvSpPr>
            <a:spLocks noGrp="1"/>
          </p:cNvSpPr>
          <p:nvPr>
            <p:ph idx="1"/>
          </p:nvPr>
        </p:nvSpPr>
        <p:spPr/>
        <p:txBody>
          <a:bodyPr>
            <a:normAutofit fontScale="47500" lnSpcReduction="20000"/>
          </a:bodyPr>
          <a:lstStyle/>
          <a:p>
            <a:pPr>
              <a:buNone/>
            </a:pPr>
            <a:r>
              <a:rPr lang="ka-GE" dirty="0" smtClean="0"/>
              <a:t/>
            </a:r>
            <a:br>
              <a:rPr lang="ka-GE" dirty="0" smtClean="0"/>
            </a:br>
            <a:r>
              <a:rPr lang="ka-GE" sz="4200" dirty="0" smtClean="0"/>
              <a:t>ყველაზე კარგად მოთამაშე სპორტსმენი ოლიმპიადაზე კობა წაქაძე იყო</a:t>
            </a:r>
            <a:r>
              <a:rPr lang="ka-GE" dirty="0" smtClean="0"/>
              <a:t>.</a:t>
            </a:r>
          </a:p>
          <a:p>
            <a:pPr>
              <a:buNone/>
            </a:pPr>
            <a:r>
              <a:rPr lang="ka-GE" dirty="0" smtClean="0"/>
              <a:t>         გია მაჭავარიანი (ძალოსნობა, 105კგ) -აკვრაში გამოეთიშა ასპარეზობას</a:t>
            </a:r>
            <a:br>
              <a:rPr lang="ka-GE" dirty="0" smtClean="0"/>
            </a:br>
            <a:r>
              <a:rPr lang="ka-GE" dirty="0" smtClean="0"/>
              <a:t>რაულ ცირეკიძე (ძალოსნობა, 85 კგ) - </a:t>
            </a:r>
            <a:r>
              <a:rPr lang="en-US" dirty="0" smtClean="0"/>
              <a:t>IX </a:t>
            </a:r>
            <a:r>
              <a:rPr lang="ka-GE" dirty="0" smtClean="0"/>
              <a:t>ადგილი</a:t>
            </a:r>
            <a:br>
              <a:rPr lang="ka-GE" dirty="0" smtClean="0"/>
            </a:br>
            <a:r>
              <a:rPr lang="ka-GE" dirty="0" smtClean="0"/>
              <a:t>ირაკლი თურმანიძე (ძალოსნობა, +105კგ) - </a:t>
            </a:r>
            <a:r>
              <a:rPr lang="en-US" dirty="0" smtClean="0"/>
              <a:t>V </a:t>
            </a:r>
            <a:r>
              <a:rPr lang="ka-GE" dirty="0" smtClean="0"/>
              <a:t>ადგილი</a:t>
            </a:r>
            <a:br>
              <a:rPr lang="ka-GE" dirty="0" smtClean="0"/>
            </a:br>
            <a:r>
              <a:rPr lang="ka-GE" dirty="0" smtClean="0"/>
              <a:t>ირაკლი ბოლქვაძე (ცურვა, 200 მ ბრასი) - 28-ე ადგილი</a:t>
            </a:r>
            <a:br>
              <a:rPr lang="ka-GE" dirty="0" smtClean="0"/>
            </a:br>
            <a:r>
              <a:rPr lang="ka-GE" dirty="0" smtClean="0"/>
              <a:t>მერაბ თურქაძე (კრივი, 56კგ) - შედეგის გარეშე</a:t>
            </a:r>
            <a:br>
              <a:rPr lang="ka-GE" dirty="0" smtClean="0"/>
            </a:br>
            <a:r>
              <a:rPr lang="ka-GE" dirty="0" smtClean="0"/>
              <a:t>რევაზ ლაშხი (ბერძნულ-რომაული ჭიდაობა, 60 კგ) - </a:t>
            </a:r>
            <a:r>
              <a:rPr lang="en-US" dirty="0" smtClean="0"/>
              <a:t>II </a:t>
            </a:r>
            <a:r>
              <a:rPr lang="ka-GE" dirty="0" smtClean="0"/>
              <a:t>ადგილი</a:t>
            </a:r>
            <a:br>
              <a:rPr lang="ka-GE" dirty="0" smtClean="0"/>
            </a:br>
            <a:r>
              <a:rPr lang="ka-GE" dirty="0" smtClean="0"/>
              <a:t>მანუჩარ ცხადაია (ბერძნულ-რომაული ჭიდაობა, 66კგ) - </a:t>
            </a:r>
            <a:r>
              <a:rPr lang="en-US" dirty="0" smtClean="0"/>
              <a:t>III </a:t>
            </a:r>
            <a:r>
              <a:rPr lang="ka-GE" dirty="0" smtClean="0"/>
              <a:t>ადგილი</a:t>
            </a:r>
            <a:br>
              <a:rPr lang="ka-GE" dirty="0" smtClean="0"/>
            </a:br>
            <a:r>
              <a:rPr lang="ka-GE" dirty="0" smtClean="0"/>
              <a:t>ზურაბ დათუნაშვილი (ბერძნულ-რომაული ჭიდაობა, 74კგ)</a:t>
            </a:r>
            <a:br>
              <a:rPr lang="ka-GE" dirty="0" smtClean="0"/>
            </a:br>
            <a:r>
              <a:rPr lang="ka-GE" dirty="0" smtClean="0"/>
              <a:t>- გამოეთიშა 1/4¼ფინალიდან</a:t>
            </a:r>
            <a:br>
              <a:rPr lang="ka-GE" dirty="0" smtClean="0"/>
            </a:br>
            <a:r>
              <a:rPr lang="ka-GE" dirty="0" smtClean="0"/>
              <a:t>ვლადიმერ გეგეშიძე (ბერძნულ-რომაული ჭიდაობა, 84კგ) - </a:t>
            </a:r>
            <a:r>
              <a:rPr lang="en-US" dirty="0" smtClean="0"/>
              <a:t>V </a:t>
            </a:r>
            <a:r>
              <a:rPr lang="ka-GE" dirty="0" smtClean="0"/>
              <a:t>ადგილი</a:t>
            </a:r>
            <a:br>
              <a:rPr lang="ka-GE" dirty="0" smtClean="0"/>
            </a:br>
            <a:r>
              <a:rPr lang="ka-GE" dirty="0" smtClean="0"/>
              <a:t>სოსო ჯაბიძე (ბერძნულ-რომაული ჭიდაობა, 96კგ) - 1/8 ფინალი</a:t>
            </a:r>
            <a:br>
              <a:rPr lang="ka-GE" dirty="0" smtClean="0"/>
            </a:br>
            <a:r>
              <a:rPr lang="ka-GE" dirty="0" smtClean="0"/>
              <a:t>გურამ ფერსელაძე (ბერძნულ-რომაული ჭიდაობა, 120კგ) - </a:t>
            </a:r>
            <a:r>
              <a:rPr lang="en-US" dirty="0" smtClean="0"/>
              <a:t>V </a:t>
            </a:r>
            <a:r>
              <a:rPr lang="ka-GE" dirty="0" smtClean="0"/>
              <a:t>ადგილი</a:t>
            </a:r>
            <a:br>
              <a:rPr lang="ka-GE" dirty="0" smtClean="0"/>
            </a:br>
            <a:r>
              <a:rPr lang="ka-GE" dirty="0" smtClean="0"/>
              <a:t>ვლადიმერ ხინჩეგაშვილი (თავისუფალი ჭიდაობა, 55კგ) - </a:t>
            </a:r>
            <a:r>
              <a:rPr lang="en-US" dirty="0" smtClean="0"/>
              <a:t>II </a:t>
            </a:r>
            <a:r>
              <a:rPr lang="ka-GE" dirty="0" smtClean="0"/>
              <a:t>ადგილი</a:t>
            </a:r>
            <a:br>
              <a:rPr lang="ka-GE" dirty="0" smtClean="0"/>
            </a:br>
            <a:r>
              <a:rPr lang="ka-GE" dirty="0" smtClean="0"/>
              <a:t>მალხაზ ზარქუა (თავისუფალი ჭიდაობა, 60კგ) - ¼1/4 ფინალი</a:t>
            </a:r>
            <a:br>
              <a:rPr lang="ka-GE" dirty="0" smtClean="0"/>
            </a:br>
            <a:r>
              <a:rPr lang="ka-GE" dirty="0" smtClean="0"/>
              <a:t>ოთარ თუშიშვილი (თავისუფალი ჭიდაობა, 66კგ) - 1/8 ფინალი</a:t>
            </a:r>
            <a:br>
              <a:rPr lang="ka-GE" dirty="0" smtClean="0"/>
            </a:br>
            <a:r>
              <a:rPr lang="ka-GE" dirty="0" smtClean="0"/>
              <a:t>დავით ხუციშვილი (თავისუფალი ჭიდაობა, 74კგ) - 1/4¼ ფინალი</a:t>
            </a:r>
            <a:br>
              <a:rPr lang="ka-GE" dirty="0" smtClean="0"/>
            </a:br>
            <a:r>
              <a:rPr lang="ka-GE" dirty="0" smtClean="0"/>
              <a:t>დავით მარსაგიშვილი (თავისუფალი ჭიდაობა, 84კგ) - </a:t>
            </a:r>
            <a:r>
              <a:rPr lang="en-US" dirty="0" smtClean="0"/>
              <a:t>III </a:t>
            </a:r>
            <a:r>
              <a:rPr lang="ka-GE" dirty="0" smtClean="0"/>
              <a:t>ადგილი</a:t>
            </a:r>
            <a:br>
              <a:rPr lang="ka-GE" dirty="0" smtClean="0"/>
            </a:br>
            <a:r>
              <a:rPr lang="ka-GE" dirty="0" smtClean="0"/>
              <a:t>გიორგი გოგშელიძე (თავისუფალი ჭიდაობა, 96კგ) - </a:t>
            </a:r>
            <a:r>
              <a:rPr lang="en-US" dirty="0" smtClean="0"/>
              <a:t>III </a:t>
            </a:r>
            <a:r>
              <a:rPr lang="ka-GE" dirty="0" smtClean="0"/>
              <a:t>ადგილი</a:t>
            </a:r>
            <a:br>
              <a:rPr lang="ka-GE" dirty="0" smtClean="0"/>
            </a:br>
            <a:r>
              <a:rPr lang="ka-GE" dirty="0" smtClean="0"/>
              <a:t>დავით მოძმანაშვილი (თავისუფალი ჭიდაობა, 120კგ) - </a:t>
            </a:r>
            <a:r>
              <a:rPr lang="en-US" dirty="0" smtClean="0"/>
              <a:t>II </a:t>
            </a:r>
            <a:r>
              <a:rPr lang="ka-GE" dirty="0" smtClean="0"/>
              <a:t>ადგილ</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333</Words>
  <Application>Microsoft Office PowerPoint</Application>
  <PresentationFormat>Экран (4:3)</PresentationFormat>
  <Paragraphs>54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თანამედოვე ოლიმპიური თამაშები</vt:lpstr>
      <vt:lpstr>პროექტული სწავლება</vt:lpstr>
      <vt:lpstr>Слайд 3</vt:lpstr>
      <vt:lpstr>    </vt:lpstr>
      <vt:lpstr>თანამედროვე ოლიმპიური თამაშების ფუძემდებელი</vt:lpstr>
      <vt:lpstr>თანამედროვე ოლიმპიური თამაშების ჩატარების დრო და ადგილი</vt:lpstr>
      <vt:lpstr>სპორტის სახეობები ტანამედროვე ოლიმპიურ თამაშებზე</vt:lpstr>
      <vt:lpstr>თანამედროვე ოლიმპიური თამაშების სიმბოლოები</vt:lpstr>
      <vt:lpstr>ქართველი თანამედროვე ოლიმპიელები</vt:lpstr>
      <vt:lpstr>ქართველი ქალი ოლიმპიელები</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SABA</dc:creator>
  <cp:lastModifiedBy>SABA</cp:lastModifiedBy>
  <cp:revision>13</cp:revision>
  <dcterms:created xsi:type="dcterms:W3CDTF">2020-12-01T11:34:23Z</dcterms:created>
  <dcterms:modified xsi:type="dcterms:W3CDTF">2020-12-01T13:55:08Z</dcterms:modified>
</cp:coreProperties>
</file>