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72" r:id="rId5"/>
    <p:sldId id="257" r:id="rId6"/>
    <p:sldId id="258" r:id="rId7"/>
    <p:sldId id="259" r:id="rId8"/>
    <p:sldId id="260" r:id="rId9"/>
    <p:sldId id="261" r:id="rId10"/>
    <p:sldId id="262" r:id="rId11"/>
    <p:sldId id="263" r:id="rId12"/>
    <p:sldId id="264" r:id="rId13"/>
    <p:sldId id="265" r:id="rId14"/>
    <p:sldId id="266" r:id="rId15"/>
    <p:sldId id="271" r:id="rId16"/>
    <p:sldId id="267" r:id="rId17"/>
    <p:sldId id="268" r:id="rId18"/>
    <p:sldId id="269" r:id="rId19"/>
    <p:sldId id="270"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5AB42-FA36-411B-B82D-4CBEBE20A52E}"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7487F-07F7-434B-9F01-FA128D454E86}" type="slidenum">
              <a:rPr lang="en-US" smtClean="0"/>
              <a:t>‹#›</a:t>
            </a:fld>
            <a:endParaRPr lang="en-US"/>
          </a:p>
        </p:txBody>
      </p:sp>
    </p:spTree>
    <p:extLst>
      <p:ext uri="{BB962C8B-B14F-4D97-AF65-F5344CB8AC3E}">
        <p14:creationId xmlns:p14="http://schemas.microsoft.com/office/powerpoint/2010/main" val="2437836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C7487F-07F7-434B-9F01-FA128D454E86}" type="slidenum">
              <a:rPr lang="en-US" smtClean="0"/>
              <a:t>3</a:t>
            </a:fld>
            <a:endParaRPr lang="en-US"/>
          </a:p>
        </p:txBody>
      </p:sp>
    </p:spTree>
    <p:extLst>
      <p:ext uri="{BB962C8B-B14F-4D97-AF65-F5344CB8AC3E}">
        <p14:creationId xmlns:p14="http://schemas.microsoft.com/office/powerpoint/2010/main" val="106534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C7487F-07F7-434B-9F01-FA128D454E86}" type="slidenum">
              <a:rPr lang="en-US" smtClean="0"/>
              <a:t>12</a:t>
            </a:fld>
            <a:endParaRPr lang="en-US"/>
          </a:p>
        </p:txBody>
      </p:sp>
    </p:spTree>
    <p:extLst>
      <p:ext uri="{BB962C8B-B14F-4D97-AF65-F5344CB8AC3E}">
        <p14:creationId xmlns:p14="http://schemas.microsoft.com/office/powerpoint/2010/main" val="244044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B74861-972C-4F98-A684-C55D4285D552}"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642-D57B-445D-A4E1-42F1078D1142}" type="slidenum">
              <a:rPr lang="en-US" smtClean="0"/>
              <a:t>‹#›</a:t>
            </a:fld>
            <a:endParaRPr lang="en-US"/>
          </a:p>
        </p:txBody>
      </p:sp>
    </p:spTree>
    <p:extLst>
      <p:ext uri="{BB962C8B-B14F-4D97-AF65-F5344CB8AC3E}">
        <p14:creationId xmlns:p14="http://schemas.microsoft.com/office/powerpoint/2010/main" val="7856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B74861-972C-4F98-A684-C55D4285D552}"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C4642-D57B-445D-A4E1-42F1078D1142}" type="slidenum">
              <a:rPr lang="en-US" smtClean="0"/>
              <a:t>‹#›</a:t>
            </a:fld>
            <a:endParaRPr lang="en-US"/>
          </a:p>
        </p:txBody>
      </p:sp>
    </p:spTree>
    <p:extLst>
      <p:ext uri="{BB962C8B-B14F-4D97-AF65-F5344CB8AC3E}">
        <p14:creationId xmlns:p14="http://schemas.microsoft.com/office/powerpoint/2010/main" val="184467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CB74861-972C-4F98-A684-C55D4285D552}"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642-D57B-445D-A4E1-42F1078D1142}" type="slidenum">
              <a:rPr lang="en-US" smtClean="0"/>
              <a:t>‹#›</a:t>
            </a:fld>
            <a:endParaRPr lang="en-US"/>
          </a:p>
        </p:txBody>
      </p:sp>
    </p:spTree>
    <p:extLst>
      <p:ext uri="{BB962C8B-B14F-4D97-AF65-F5344CB8AC3E}">
        <p14:creationId xmlns:p14="http://schemas.microsoft.com/office/powerpoint/2010/main" val="2549965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CB74861-972C-4F98-A684-C55D4285D552}"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642-D57B-445D-A4E1-42F1078D114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07460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74861-972C-4F98-A684-C55D4285D552}"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642-D57B-445D-A4E1-42F1078D1142}" type="slidenum">
              <a:rPr lang="en-US" smtClean="0"/>
              <a:t>‹#›</a:t>
            </a:fld>
            <a:endParaRPr lang="en-US"/>
          </a:p>
        </p:txBody>
      </p:sp>
    </p:spTree>
    <p:extLst>
      <p:ext uri="{BB962C8B-B14F-4D97-AF65-F5344CB8AC3E}">
        <p14:creationId xmlns:p14="http://schemas.microsoft.com/office/powerpoint/2010/main" val="3500719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74861-972C-4F98-A684-C55D4285D552}" type="datetimeFigureOut">
              <a:rPr lang="en-US" smtClean="0"/>
              <a:t>12/7/2020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642-D57B-445D-A4E1-42F1078D1142}" type="slidenum">
              <a:rPr lang="en-US" smtClean="0"/>
              <a:t>‹#›</a:t>
            </a:fld>
            <a:endParaRPr lang="en-US"/>
          </a:p>
        </p:txBody>
      </p:sp>
    </p:spTree>
    <p:extLst>
      <p:ext uri="{BB962C8B-B14F-4D97-AF65-F5344CB8AC3E}">
        <p14:creationId xmlns:p14="http://schemas.microsoft.com/office/powerpoint/2010/main" val="187470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74861-972C-4F98-A684-C55D4285D552}" type="datetimeFigureOut">
              <a:rPr lang="en-US" smtClean="0"/>
              <a:t>12/7/2020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642-D57B-445D-A4E1-42F1078D1142}" type="slidenum">
              <a:rPr lang="en-US" smtClean="0"/>
              <a:t>‹#›</a:t>
            </a:fld>
            <a:endParaRPr lang="en-US"/>
          </a:p>
        </p:txBody>
      </p:sp>
    </p:spTree>
    <p:extLst>
      <p:ext uri="{BB962C8B-B14F-4D97-AF65-F5344CB8AC3E}">
        <p14:creationId xmlns:p14="http://schemas.microsoft.com/office/powerpoint/2010/main" val="2220575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74861-972C-4F98-A684-C55D4285D552}"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642-D57B-445D-A4E1-42F1078D1142}" type="slidenum">
              <a:rPr lang="en-US" smtClean="0"/>
              <a:t>‹#›</a:t>
            </a:fld>
            <a:endParaRPr lang="en-US"/>
          </a:p>
        </p:txBody>
      </p:sp>
    </p:spTree>
    <p:extLst>
      <p:ext uri="{BB962C8B-B14F-4D97-AF65-F5344CB8AC3E}">
        <p14:creationId xmlns:p14="http://schemas.microsoft.com/office/powerpoint/2010/main" val="2531675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74861-972C-4F98-A684-C55D4285D552}"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642-D57B-445D-A4E1-42F1078D1142}" type="slidenum">
              <a:rPr lang="en-US" smtClean="0"/>
              <a:t>‹#›</a:t>
            </a:fld>
            <a:endParaRPr lang="en-US"/>
          </a:p>
        </p:txBody>
      </p:sp>
    </p:spTree>
    <p:extLst>
      <p:ext uri="{BB962C8B-B14F-4D97-AF65-F5344CB8AC3E}">
        <p14:creationId xmlns:p14="http://schemas.microsoft.com/office/powerpoint/2010/main" val="130446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CB74861-972C-4F98-A684-C55D4285D552}"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642-D57B-445D-A4E1-42F1078D1142}" type="slidenum">
              <a:rPr lang="en-US" smtClean="0"/>
              <a:t>‹#›</a:t>
            </a:fld>
            <a:endParaRPr lang="en-US"/>
          </a:p>
        </p:txBody>
      </p:sp>
    </p:spTree>
    <p:extLst>
      <p:ext uri="{BB962C8B-B14F-4D97-AF65-F5344CB8AC3E}">
        <p14:creationId xmlns:p14="http://schemas.microsoft.com/office/powerpoint/2010/main" val="186616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74861-972C-4F98-A684-C55D4285D552}"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C4642-D57B-445D-A4E1-42F1078D1142}" type="slidenum">
              <a:rPr lang="en-US" smtClean="0"/>
              <a:t>‹#›</a:t>
            </a:fld>
            <a:endParaRPr lang="en-US"/>
          </a:p>
        </p:txBody>
      </p:sp>
    </p:spTree>
    <p:extLst>
      <p:ext uri="{BB962C8B-B14F-4D97-AF65-F5344CB8AC3E}">
        <p14:creationId xmlns:p14="http://schemas.microsoft.com/office/powerpoint/2010/main" val="1577538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B74861-972C-4F98-A684-C55D4285D552}"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C4642-D57B-445D-A4E1-42F1078D1142}" type="slidenum">
              <a:rPr lang="en-US" smtClean="0"/>
              <a:t>‹#›</a:t>
            </a:fld>
            <a:endParaRPr lang="en-US"/>
          </a:p>
        </p:txBody>
      </p:sp>
    </p:spTree>
    <p:extLst>
      <p:ext uri="{BB962C8B-B14F-4D97-AF65-F5344CB8AC3E}">
        <p14:creationId xmlns:p14="http://schemas.microsoft.com/office/powerpoint/2010/main" val="290916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B74861-972C-4F98-A684-C55D4285D552}"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C4642-D57B-445D-A4E1-42F1078D1142}" type="slidenum">
              <a:rPr lang="en-US" smtClean="0"/>
              <a:t>‹#›</a:t>
            </a:fld>
            <a:endParaRPr lang="en-US"/>
          </a:p>
        </p:txBody>
      </p:sp>
    </p:spTree>
    <p:extLst>
      <p:ext uri="{BB962C8B-B14F-4D97-AF65-F5344CB8AC3E}">
        <p14:creationId xmlns:p14="http://schemas.microsoft.com/office/powerpoint/2010/main" val="370819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CB74861-972C-4F98-A684-C55D4285D552}" type="datetimeFigureOut">
              <a:rPr lang="en-US" smtClean="0"/>
              <a:t>12/7/2020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3CC4642-D57B-445D-A4E1-42F1078D1142}" type="slidenum">
              <a:rPr lang="en-US" smtClean="0"/>
              <a:t>‹#›</a:t>
            </a:fld>
            <a:endParaRPr lang="en-US"/>
          </a:p>
        </p:txBody>
      </p:sp>
    </p:spTree>
    <p:extLst>
      <p:ext uri="{BB962C8B-B14F-4D97-AF65-F5344CB8AC3E}">
        <p14:creationId xmlns:p14="http://schemas.microsoft.com/office/powerpoint/2010/main" val="328834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CB74861-972C-4F98-A684-C55D4285D552}" type="datetimeFigureOut">
              <a:rPr lang="en-US" smtClean="0"/>
              <a:t>12/7/2020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3CC4642-D57B-445D-A4E1-42F1078D1142}" type="slidenum">
              <a:rPr lang="en-US" smtClean="0"/>
              <a:t>‹#›</a:t>
            </a:fld>
            <a:endParaRPr lang="en-US"/>
          </a:p>
        </p:txBody>
      </p:sp>
    </p:spTree>
    <p:extLst>
      <p:ext uri="{BB962C8B-B14F-4D97-AF65-F5344CB8AC3E}">
        <p14:creationId xmlns:p14="http://schemas.microsoft.com/office/powerpoint/2010/main" val="49072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CB74861-972C-4F98-A684-C55D4285D552}" type="datetimeFigureOut">
              <a:rPr lang="en-US" smtClean="0"/>
              <a:t>12/7/2020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3CC4642-D57B-445D-A4E1-42F1078D1142}" type="slidenum">
              <a:rPr lang="en-US" smtClean="0"/>
              <a:t>‹#›</a:t>
            </a:fld>
            <a:endParaRPr lang="en-US"/>
          </a:p>
        </p:txBody>
      </p:sp>
    </p:spTree>
    <p:extLst>
      <p:ext uri="{BB962C8B-B14F-4D97-AF65-F5344CB8AC3E}">
        <p14:creationId xmlns:p14="http://schemas.microsoft.com/office/powerpoint/2010/main" val="93349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B74861-972C-4F98-A684-C55D4285D552}"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C4642-D57B-445D-A4E1-42F1078D1142}" type="slidenum">
              <a:rPr lang="en-US" smtClean="0"/>
              <a:t>‹#›</a:t>
            </a:fld>
            <a:endParaRPr lang="en-US"/>
          </a:p>
        </p:txBody>
      </p:sp>
    </p:spTree>
    <p:extLst>
      <p:ext uri="{BB962C8B-B14F-4D97-AF65-F5344CB8AC3E}">
        <p14:creationId xmlns:p14="http://schemas.microsoft.com/office/powerpoint/2010/main" val="2144452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B74861-972C-4F98-A684-C55D4285D552}" type="datetimeFigureOut">
              <a:rPr lang="en-US" smtClean="0"/>
              <a:t>12/7/2020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3CC4642-D57B-445D-A4E1-42F1078D1142}" type="slidenum">
              <a:rPr lang="en-US" smtClean="0"/>
              <a:t>‹#›</a:t>
            </a:fld>
            <a:endParaRPr lang="en-US"/>
          </a:p>
        </p:txBody>
      </p:sp>
    </p:spTree>
    <p:extLst>
      <p:ext uri="{BB962C8B-B14F-4D97-AF65-F5344CB8AC3E}">
        <p14:creationId xmlns:p14="http://schemas.microsoft.com/office/powerpoint/2010/main" val="33465979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atsne.gov.ge/ka/document/view/2589093" TargetMode="External"/><Relationship Id="rId2" Type="http://schemas.openxmlformats.org/officeDocument/2006/relationships/hyperlink" Target="http://www.police.ge/files/IRD/Donorta%20koordinacia%20(shesrulebuli%20proeqtebi)/DV%20law%20GEO.doc" TargetMode="External"/><Relationship Id="rId1" Type="http://schemas.openxmlformats.org/officeDocument/2006/relationships/slideLayout" Target="../slideLayouts/slideLayout2.xml"/><Relationship Id="rId4" Type="http://schemas.openxmlformats.org/officeDocument/2006/relationships/hyperlink" Target="https://matsne.gov.ge/ka/document/view/335028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7F3A16-23E2-409B-8C11-8185BA40FFE7}"/>
              </a:ext>
            </a:extLst>
          </p:cNvPr>
          <p:cNvSpPr>
            <a:spLocks noGrp="1"/>
          </p:cNvSpPr>
          <p:nvPr>
            <p:ph type="ctrTitle"/>
          </p:nvPr>
        </p:nvSpPr>
        <p:spPr>
          <a:xfrm>
            <a:off x="1154955" y="1447801"/>
            <a:ext cx="8825658" cy="1981200"/>
          </a:xfrm>
        </p:spPr>
        <p:txBody>
          <a:bodyPr/>
          <a:lstStyle/>
          <a:p>
            <a:r>
              <a:rPr lang="ka-GE" sz="4800" dirty="0">
                <a:solidFill>
                  <a:srgbClr val="FF0000"/>
                </a:solidFill>
              </a:rPr>
              <a:t>          ,,არა ძალადობას! </a:t>
            </a:r>
            <a:br>
              <a:rPr lang="ka-GE" sz="4800" dirty="0">
                <a:solidFill>
                  <a:srgbClr val="FF0000"/>
                </a:solidFill>
              </a:rPr>
            </a:br>
            <a:r>
              <a:rPr lang="ka-GE" sz="4800" dirty="0">
                <a:solidFill>
                  <a:srgbClr val="FF0000"/>
                </a:solidFill>
              </a:rPr>
              <a:t>           ძალა უფლებას!“</a:t>
            </a:r>
            <a:endParaRPr lang="ru-RU" dirty="0">
              <a:solidFill>
                <a:srgbClr val="FF0000"/>
              </a:solidFill>
            </a:endParaRPr>
          </a:p>
        </p:txBody>
      </p:sp>
      <p:sp>
        <p:nvSpPr>
          <p:cNvPr id="3" name="Подзаголовок 2">
            <a:extLst>
              <a:ext uri="{FF2B5EF4-FFF2-40B4-BE49-F238E27FC236}">
                <a16:creationId xmlns:a16="http://schemas.microsoft.com/office/drawing/2014/main" id="{51FBD56C-834E-46B9-9A94-6EBFE6E70462}"/>
              </a:ext>
            </a:extLst>
          </p:cNvPr>
          <p:cNvSpPr>
            <a:spLocks noGrp="1"/>
          </p:cNvSpPr>
          <p:nvPr>
            <p:ph type="subTitle" idx="1"/>
          </p:nvPr>
        </p:nvSpPr>
        <p:spPr/>
        <p:txBody>
          <a:bodyPr/>
          <a:lstStyle/>
          <a:p>
            <a:r>
              <a:rPr lang="ka-GE" dirty="0"/>
              <a:t>სსიპ ქალაქ ბათუმის #26 საჯარო სკოლის </a:t>
            </a:r>
            <a:r>
              <a:rPr lang="en-US" dirty="0"/>
              <a:t>IX</a:t>
            </a:r>
            <a:r>
              <a:rPr lang="ru-RU" dirty="0"/>
              <a:t> –</a:t>
            </a:r>
            <a:r>
              <a:rPr lang="ka-GE" dirty="0"/>
              <a:t>ბ კლასის მოსწავლე</a:t>
            </a:r>
          </a:p>
          <a:p>
            <a:r>
              <a:rPr lang="ka-GE" dirty="0"/>
              <a:t>                                                                            </a:t>
            </a:r>
            <a:r>
              <a:rPr lang="ka-GE" dirty="0">
                <a:solidFill>
                  <a:srgbClr val="FFFF00"/>
                </a:solidFill>
              </a:rPr>
              <a:t>გიორგი ფუტკარაძე</a:t>
            </a:r>
            <a:endParaRPr lang="ru-RU" dirty="0">
              <a:solidFill>
                <a:srgbClr val="FFFF00"/>
              </a:solidFill>
            </a:endParaRPr>
          </a:p>
        </p:txBody>
      </p:sp>
    </p:spTree>
    <p:extLst>
      <p:ext uri="{BB962C8B-B14F-4D97-AF65-F5344CB8AC3E}">
        <p14:creationId xmlns:p14="http://schemas.microsoft.com/office/powerpoint/2010/main" val="404919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313" y="917377"/>
            <a:ext cx="8947150" cy="5032771"/>
          </a:xfrm>
        </p:spPr>
      </p:pic>
      <p:sp>
        <p:nvSpPr>
          <p:cNvPr id="5" name="Oval Callout 4"/>
          <p:cNvSpPr/>
          <p:nvPr/>
        </p:nvSpPr>
        <p:spPr>
          <a:xfrm>
            <a:off x="5246255" y="1249886"/>
            <a:ext cx="1366981" cy="932873"/>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ძალიან მიყვარხართ </a:t>
            </a:r>
            <a:endParaRPr lang="en-US" dirty="0"/>
          </a:p>
        </p:txBody>
      </p:sp>
      <p:sp>
        <p:nvSpPr>
          <p:cNvPr id="6" name="Oval Callout 5"/>
          <p:cNvSpPr/>
          <p:nvPr/>
        </p:nvSpPr>
        <p:spPr>
          <a:xfrm>
            <a:off x="7001813" y="1025236"/>
            <a:ext cx="1385455" cy="831273"/>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ჩვენც გვიყვარხარ </a:t>
            </a:r>
            <a:endParaRPr lang="en-US" dirty="0"/>
          </a:p>
        </p:txBody>
      </p:sp>
      <p:sp>
        <p:nvSpPr>
          <p:cNvPr id="7" name="Oval Callout 6"/>
          <p:cNvSpPr/>
          <p:nvPr/>
        </p:nvSpPr>
        <p:spPr>
          <a:xfrm>
            <a:off x="3934691" y="898904"/>
            <a:ext cx="1403927" cy="701964"/>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ჩვენც შვილო</a:t>
            </a:r>
            <a:endParaRPr lang="en-US" dirty="0"/>
          </a:p>
        </p:txBody>
      </p:sp>
    </p:spTree>
    <p:extLst>
      <p:ext uri="{BB962C8B-B14F-4D97-AF65-F5344CB8AC3E}">
        <p14:creationId xmlns:p14="http://schemas.microsoft.com/office/powerpoint/2010/main" val="170288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313" y="912614"/>
            <a:ext cx="8947150" cy="5032771"/>
          </a:xfrm>
        </p:spPr>
      </p:pic>
    </p:spTree>
    <p:extLst>
      <p:ext uri="{BB962C8B-B14F-4D97-AF65-F5344CB8AC3E}">
        <p14:creationId xmlns:p14="http://schemas.microsoft.com/office/powerpoint/2010/main" val="1144707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3313" y="884833"/>
            <a:ext cx="8947150" cy="5032771"/>
          </a:xfrm>
        </p:spPr>
      </p:pic>
      <p:sp>
        <p:nvSpPr>
          <p:cNvPr id="5" name="Oval Callout 4"/>
          <p:cNvSpPr/>
          <p:nvPr/>
        </p:nvSpPr>
        <p:spPr>
          <a:xfrm>
            <a:off x="6548582" y="960582"/>
            <a:ext cx="3094182" cy="1237672"/>
          </a:xfrm>
          <a:prstGeom prst="wedgeEllipse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ნიკას ნამუშევარი, ბედნიერი ოჯახი</a:t>
            </a:r>
          </a:p>
        </p:txBody>
      </p:sp>
    </p:spTree>
    <p:extLst>
      <p:ext uri="{BB962C8B-B14F-4D97-AF65-F5344CB8AC3E}">
        <p14:creationId xmlns:p14="http://schemas.microsoft.com/office/powerpoint/2010/main" val="3262633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81892"/>
            <a:ext cx="8946541" cy="5666508"/>
          </a:xfrm>
        </p:spPr>
        <p:txBody>
          <a:bodyPr>
            <a:normAutofit lnSpcReduction="10000"/>
          </a:bodyPr>
          <a:lstStyle/>
          <a:p>
            <a:pPr fontAlgn="base"/>
            <a:r>
              <a:rPr lang="ka-GE" dirty="0"/>
              <a:t>ოჯახში ძალადობა ერთ-ერთი ყველაზე სერიოზული და გავრცელებული ძალადობის ფორმაა. იგი მსოფლიოს ნებისმიერ ქვეყანაში არსებობს და საზოგადოების ყველა ფენას მოიცავს. ოჯახში ძალადობას ახასითებს ფარული და გაგნგრძობადი ხასიათი და სპეციფიური რადგან ხორციელდება ოჯახის წევრის ან წევრების მიერ სხვა ოჯახის წევრის/ების მიმართ. მცდარია მოსაზრება, თითქოს ძალადობა მხოლოდ ცოლ–ქმარს შორის არსებული კონფლიქტის ნიადაგზე წარმოიშობა. ოჯახში ძალადობად ითვლება ოჯახის წევრის მიმართ განხორცილებული: ფიზიკური ძალადობა, ფსიქოლოგიური ძალადობა, ეკონომიკური ძალადობა, სექსულაური ძალადობა, იძულება . ოჯახში ძალადობა ხშირ შემთხვეევაში იწვევს ჯანმრთელობის სერიოზულ გაუარესებას, ფიზიკურ და ემოციურ აშლილობას, რომლიცშეიძლება ფატალური შედეგით დასრულდეს.ყოველივე ზემოაღნიშნულიდან გამომდინარე, ოჯახში ძალადობის წინააღმდეგ ბრძოლა საქართველოს მთავრობისთვის და შინაგან საქმეთა სამინისტროსთვის ერთ-ერთი პრიორიტეტული საკითხია. სამინისტრო სხვა უწყებებთან და საერთაშორისო და არასამთავრობო ორგანიზაციებთან ერთად აქტიურად მუშაობს ოჯახში ძალადობის დაძლევაზე. </a:t>
            </a:r>
          </a:p>
          <a:p>
            <a:endParaRPr lang="en-US" dirty="0"/>
          </a:p>
        </p:txBody>
      </p:sp>
    </p:spTree>
    <p:extLst>
      <p:ext uri="{BB962C8B-B14F-4D97-AF65-F5344CB8AC3E}">
        <p14:creationId xmlns:p14="http://schemas.microsoft.com/office/powerpoint/2010/main" val="11924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37310"/>
            <a:ext cx="8946541" cy="5611090"/>
          </a:xfrm>
        </p:spPr>
        <p:txBody>
          <a:bodyPr/>
          <a:lstStyle/>
          <a:p>
            <a:r>
              <a:rPr lang="ka-GE" dirty="0"/>
              <a:t>ამ მიზნით 2006 წელს საქართველოს პარლამენტმა მიიღო კანონი </a:t>
            </a:r>
            <a:r>
              <a:rPr lang="ka-GE" dirty="0">
                <a:hlinkClick r:id="rId2"/>
              </a:rPr>
              <a:t>"ოჯახში ძალადობის აღკვეთის, ოჯახში ძალადობის მსხვერპლთა დაცვისა და დახმარების შესახებ"</a:t>
            </a:r>
            <a:r>
              <a:rPr lang="ka-GE" dirty="0"/>
              <a:t>. შსს წარმომადგენლები მონაწილეობას ღებულობენ ოჯახში ძალადობის აღკვეთის ღონისძიებათა განმახორციელებელი</a:t>
            </a:r>
            <a:r>
              <a:rPr lang="ka-GE" dirty="0">
                <a:hlinkClick r:id="rId3"/>
              </a:rPr>
              <a:t> საუწყებათაშორისო საბჭოს</a:t>
            </a:r>
            <a:r>
              <a:rPr lang="ka-GE" dirty="0"/>
              <a:t> მუშაობაში, რომელიც შეიმუშავებს და კოორდინაციას უწევს ოჯახში ძალადობის </a:t>
            </a:r>
            <a:r>
              <a:rPr lang="ka-GE" b="1" dirty="0">
                <a:hlinkClick r:id="rId4"/>
              </a:rPr>
              <a:t>სამოქმედო გეგმის</a:t>
            </a:r>
            <a:r>
              <a:rPr lang="ka-GE" dirty="0"/>
              <a:t> განხორციელებას.</a:t>
            </a:r>
            <a:endParaRPr lang="en-US" dirty="0"/>
          </a:p>
        </p:txBody>
      </p:sp>
    </p:spTree>
    <p:extLst>
      <p:ext uri="{BB962C8B-B14F-4D97-AF65-F5344CB8AC3E}">
        <p14:creationId xmlns:p14="http://schemas.microsoft.com/office/powerpoint/2010/main" val="65756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ოჯახში ძალადობის ბრალდებით მამა-შვილი დააკავეს - TV2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5013" y="1747044"/>
            <a:ext cx="71437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092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ოჯახში ძალადობის აღკვეთის მიზნით პოლიციელთა ვალდებულებები ფართოვდება -  მთავარი ამბები"/>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5855" y="803562"/>
            <a:ext cx="8626763" cy="554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536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31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313" y="907852"/>
            <a:ext cx="8947150" cy="5032771"/>
          </a:xfrm>
        </p:spPr>
      </p:pic>
      <p:sp>
        <p:nvSpPr>
          <p:cNvPr id="5" name="Oval Callout 4"/>
          <p:cNvSpPr/>
          <p:nvPr/>
        </p:nvSpPr>
        <p:spPr>
          <a:xfrm>
            <a:off x="5329382" y="988290"/>
            <a:ext cx="3713018" cy="1385455"/>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ბავშვებო დღევანდელი თქვენი დავალება ოჯახი შეგიძლიათ დახატოთ თქვენი სახლი</a:t>
            </a:r>
            <a:endParaRPr lang="en-US" dirty="0"/>
          </a:p>
        </p:txBody>
      </p:sp>
    </p:spTree>
    <p:extLst>
      <p:ext uri="{BB962C8B-B14F-4D97-AF65-F5344CB8AC3E}">
        <p14:creationId xmlns:p14="http://schemas.microsoft.com/office/powerpoint/2010/main" val="203561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3313" y="945158"/>
            <a:ext cx="8947150" cy="5032771"/>
          </a:xfrm>
        </p:spPr>
      </p:pic>
      <p:sp>
        <p:nvSpPr>
          <p:cNvPr id="2" name="Oval Callout 1"/>
          <p:cNvSpPr/>
          <p:nvPr/>
        </p:nvSpPr>
        <p:spPr>
          <a:xfrm>
            <a:off x="6622472" y="1136073"/>
            <a:ext cx="2890982" cy="1607127"/>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ეს ნიკა, მან დახატა თავის სახლი, ამ ნახატში ის იცავს მამისგან დდას</a:t>
            </a:r>
            <a:endParaRPr lang="en-US" dirty="0"/>
          </a:p>
        </p:txBody>
      </p:sp>
    </p:spTree>
    <p:extLst>
      <p:ext uri="{BB962C8B-B14F-4D97-AF65-F5344CB8AC3E}">
        <p14:creationId xmlns:p14="http://schemas.microsoft.com/office/powerpoint/2010/main" val="732388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313" y="963414"/>
            <a:ext cx="8947150" cy="5032771"/>
          </a:xfrm>
        </p:spPr>
      </p:pic>
      <p:sp>
        <p:nvSpPr>
          <p:cNvPr id="5" name="Oval Callout 4"/>
          <p:cNvSpPr/>
          <p:nvPr/>
        </p:nvSpPr>
        <p:spPr>
          <a:xfrm>
            <a:off x="7952509" y="1173018"/>
            <a:ext cx="2179782" cy="146858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არვიცი მას ასე მინდოდა უბრალოდ</a:t>
            </a:r>
            <a:endParaRPr lang="en-US" dirty="0"/>
          </a:p>
        </p:txBody>
      </p:sp>
      <p:sp>
        <p:nvSpPr>
          <p:cNvPr id="6" name="Oval Callout 5"/>
          <p:cNvSpPr/>
          <p:nvPr/>
        </p:nvSpPr>
        <p:spPr>
          <a:xfrm>
            <a:off x="1103313" y="963413"/>
            <a:ext cx="2757487" cy="1862913"/>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ნიკა შენმა ნახატმა ძალიან დამაფიქრა იქნებ მომიყვე ამის შესახებ</a:t>
            </a:r>
            <a:endParaRPr lang="en-US" dirty="0"/>
          </a:p>
        </p:txBody>
      </p:sp>
    </p:spTree>
    <p:extLst>
      <p:ext uri="{BB962C8B-B14F-4D97-AF65-F5344CB8AC3E}">
        <p14:creationId xmlns:p14="http://schemas.microsoft.com/office/powerpoint/2010/main" val="19144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313" y="907852"/>
            <a:ext cx="8947150" cy="5032771"/>
          </a:xfrm>
        </p:spPr>
      </p:pic>
      <p:sp>
        <p:nvSpPr>
          <p:cNvPr id="6" name="Oval Callout 5"/>
          <p:cNvSpPr/>
          <p:nvPr/>
        </p:nvSpPr>
        <p:spPr>
          <a:xfrm>
            <a:off x="1191491" y="997527"/>
            <a:ext cx="2189018" cy="1320800"/>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ჩემი დახმარება ხომარ გჭირდება </a:t>
            </a:r>
            <a:endParaRPr lang="en-US" dirty="0"/>
          </a:p>
        </p:txBody>
      </p:sp>
      <p:sp>
        <p:nvSpPr>
          <p:cNvPr id="7" name="Oval Callout 6"/>
          <p:cNvSpPr/>
          <p:nvPr/>
        </p:nvSpPr>
        <p:spPr>
          <a:xfrm>
            <a:off x="7361382" y="895927"/>
            <a:ext cx="2512291" cy="1256146"/>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არა, მე წავალ მას,</a:t>
            </a:r>
            <a:endParaRPr lang="en-US" dirty="0"/>
          </a:p>
        </p:txBody>
      </p:sp>
    </p:spTree>
    <p:extLst>
      <p:ext uri="{BB962C8B-B14F-4D97-AF65-F5344CB8AC3E}">
        <p14:creationId xmlns:p14="http://schemas.microsoft.com/office/powerpoint/2010/main" val="49207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313" y="945158"/>
            <a:ext cx="8947150" cy="5032771"/>
          </a:xfrm>
        </p:spPr>
      </p:pic>
      <p:sp>
        <p:nvSpPr>
          <p:cNvPr id="5" name="Oval Callout 4"/>
          <p:cNvSpPr/>
          <p:nvPr/>
        </p:nvSpPr>
        <p:spPr>
          <a:xfrm>
            <a:off x="7518399" y="323272"/>
            <a:ext cx="4294909" cy="2068945"/>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იცი დღეს ნიკამ ძალიან უცნაური ნახატი დახატა რამაც ჩამაფიქრა თანა ამ ბოლო დროს ძალიან სევდიანიაროგორ მიქრობთ სამისო მიზეზი აქვს</a:t>
            </a:r>
            <a:endParaRPr lang="en-US" dirty="0"/>
          </a:p>
        </p:txBody>
      </p:sp>
      <p:sp>
        <p:nvSpPr>
          <p:cNvPr id="6" name="Oval Callout 5"/>
          <p:cNvSpPr/>
          <p:nvPr/>
        </p:nvSpPr>
        <p:spPr>
          <a:xfrm>
            <a:off x="3509818" y="1459345"/>
            <a:ext cx="2429163" cy="1089891"/>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ჩვენთან ყველაფერი რიგზეა</a:t>
            </a:r>
            <a:endParaRPr lang="en-US" dirty="0"/>
          </a:p>
        </p:txBody>
      </p:sp>
    </p:spTree>
    <p:extLst>
      <p:ext uri="{BB962C8B-B14F-4D97-AF65-F5344CB8AC3E}">
        <p14:creationId xmlns:p14="http://schemas.microsoft.com/office/powerpoint/2010/main" val="208376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313" y="976908"/>
            <a:ext cx="8947150" cy="5032771"/>
          </a:xfrm>
        </p:spPr>
      </p:pic>
      <p:sp>
        <p:nvSpPr>
          <p:cNvPr id="5" name="Oval Callout 4"/>
          <p:cNvSpPr/>
          <p:nvPr/>
        </p:nvSpPr>
        <p:spPr>
          <a:xfrm>
            <a:off x="7712364" y="73890"/>
            <a:ext cx="3519056" cy="2115127"/>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იცით ბავშვი ძალიან დაძაბული ხატავდა ჩვენ შეგვიძლია ერთად დავეხმაროთ მიშიკოს</a:t>
            </a:r>
            <a:endParaRPr lang="en-US" dirty="0"/>
          </a:p>
        </p:txBody>
      </p:sp>
      <p:sp>
        <p:nvSpPr>
          <p:cNvPr id="6" name="Oval Callout 5"/>
          <p:cNvSpPr/>
          <p:nvPr/>
        </p:nvSpPr>
        <p:spPr>
          <a:xfrm>
            <a:off x="2992583" y="508000"/>
            <a:ext cx="3749962" cy="1995055"/>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მასშემდეგ რაც ჩემა მეუღლემ თამაში დაიწყო ხშირად ბრუნდება სახში ნასვამ მდგომარეობაში და კარგავს კონტროლს საკუთარ თავზე</a:t>
            </a:r>
            <a:endParaRPr lang="en-US" dirty="0"/>
          </a:p>
        </p:txBody>
      </p:sp>
    </p:spTree>
    <p:extLst>
      <p:ext uri="{BB962C8B-B14F-4D97-AF65-F5344CB8AC3E}">
        <p14:creationId xmlns:p14="http://schemas.microsoft.com/office/powerpoint/2010/main" val="99909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313" y="935633"/>
            <a:ext cx="8947150" cy="5032771"/>
          </a:xfrm>
        </p:spPr>
      </p:pic>
      <p:sp>
        <p:nvSpPr>
          <p:cNvPr id="5" name="Oval Callout 4"/>
          <p:cNvSpPr/>
          <p:nvPr/>
        </p:nvSpPr>
        <p:spPr>
          <a:xfrm>
            <a:off x="6954982" y="0"/>
            <a:ext cx="4378036" cy="1958109"/>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აშკარა რომ თქვენ დახმარება გჭირდებათ მე შემიძლია სოციალურ მუშაკს მივმართო რომელიც თქვენ და თქვენს მეუღლეს დაგეხმარებათ</a:t>
            </a:r>
            <a:endParaRPr lang="en-US" dirty="0"/>
          </a:p>
        </p:txBody>
      </p:sp>
    </p:spTree>
    <p:extLst>
      <p:ext uri="{BB962C8B-B14F-4D97-AF65-F5344CB8AC3E}">
        <p14:creationId xmlns:p14="http://schemas.microsoft.com/office/powerpoint/2010/main" val="412520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313" y="829271"/>
            <a:ext cx="8947150" cy="5032771"/>
          </a:xfrm>
        </p:spPr>
      </p:pic>
      <p:sp>
        <p:nvSpPr>
          <p:cNvPr id="5" name="Oval Callout 4"/>
          <p:cNvSpPr/>
          <p:nvPr/>
        </p:nvSpPr>
        <p:spPr>
          <a:xfrm>
            <a:off x="8312727" y="738910"/>
            <a:ext cx="3879273" cy="4017818"/>
          </a:xfrm>
          <a:prstGeom prst="wedgeEllipse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გამარჯობა მე სოციალური მუშაკი ვარ მე თქვენ დაგეხმარებით რომ დანებოთ თამაშს თავი  აესვე გირჩევთ რომ ნიკასთან ერთად დიდი დრო გატაროთ და ხშირად დაისვენოთ რაც ბავშვის ფსიქოლოგიურ განვითარებაზე კარგად იმოქმედებს</a:t>
            </a:r>
            <a:endParaRPr lang="en-US" dirty="0"/>
          </a:p>
        </p:txBody>
      </p:sp>
      <p:sp>
        <p:nvSpPr>
          <p:cNvPr id="6" name="Oval Callout 5"/>
          <p:cNvSpPr/>
          <p:nvPr/>
        </p:nvSpPr>
        <p:spPr>
          <a:xfrm>
            <a:off x="3602182" y="554182"/>
            <a:ext cx="1634836" cy="1043709"/>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ძალიან კარგია</a:t>
            </a:r>
            <a:endParaRPr lang="en-US" dirty="0"/>
          </a:p>
        </p:txBody>
      </p:sp>
    </p:spTree>
    <p:extLst>
      <p:ext uri="{BB962C8B-B14F-4D97-AF65-F5344CB8AC3E}">
        <p14:creationId xmlns:p14="http://schemas.microsoft.com/office/powerpoint/2010/main" val="3246239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ada8f0e9-829b-43e9-ab90-4b4f5a1736d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02921DC274104888753FD320309559" ma:contentTypeVersion="11" ma:contentTypeDescription="Create a new document." ma:contentTypeScope="" ma:versionID="0138da3dfafb682dcf799a85551fd270">
  <xsd:schema xmlns:xsd="http://www.w3.org/2001/XMLSchema" xmlns:xs="http://www.w3.org/2001/XMLSchema" xmlns:p="http://schemas.microsoft.com/office/2006/metadata/properties" xmlns:ns2="ada8f0e9-829b-43e9-ab90-4b4f5a1736d8" targetNamespace="http://schemas.microsoft.com/office/2006/metadata/properties" ma:root="true" ma:fieldsID="9cb36e488e917e34a42928394132ff10" ns2:_="">
    <xsd:import namespace="ada8f0e9-829b-43e9-ab90-4b4f5a1736d8"/>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8f0e9-829b-43e9-ab90-4b4f5a1736d8"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A3D2B9-3953-484E-8847-BCBCF2F78F24}">
  <ds:schemaRefs>
    <ds:schemaRef ds:uri="http://schemas.microsoft.com/office/2006/metadata/properties"/>
    <ds:schemaRef ds:uri="http://schemas.microsoft.com/office/infopath/2007/PartnerControls"/>
    <ds:schemaRef ds:uri="ada8f0e9-829b-43e9-ab90-4b4f5a1736d8"/>
  </ds:schemaRefs>
</ds:datastoreItem>
</file>

<file path=customXml/itemProps2.xml><?xml version="1.0" encoding="utf-8"?>
<ds:datastoreItem xmlns:ds="http://schemas.openxmlformats.org/officeDocument/2006/customXml" ds:itemID="{A197CEC2-799B-47EB-A486-EFFCEE501EA9}">
  <ds:schemaRefs>
    <ds:schemaRef ds:uri="http://schemas.microsoft.com/sharepoint/v3/contenttype/forms"/>
  </ds:schemaRefs>
</ds:datastoreItem>
</file>

<file path=customXml/itemProps3.xml><?xml version="1.0" encoding="utf-8"?>
<ds:datastoreItem xmlns:ds="http://schemas.openxmlformats.org/officeDocument/2006/customXml" ds:itemID="{4B1600F0-6B3C-4D94-8ACD-D585B83098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a8f0e9-829b-43e9-ab90-4b4f5a1736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81</TotalTime>
  <Words>358</Words>
  <Application>Microsoft Office PowerPoint</Application>
  <PresentationFormat>Широкоэкранный</PresentationFormat>
  <Paragraphs>24</Paragraphs>
  <Slides>17</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Century Gothic</vt:lpstr>
      <vt:lpstr>Sylfaen</vt:lpstr>
      <vt:lpstr>Wingdings 3</vt:lpstr>
      <vt:lpstr>Ion</vt:lpstr>
      <vt:lpstr>          ,,არა ძალადობას!             ძალა უფლებას!“</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,,არა ძალადობას! ძალა უფლებას!“,“</dc:title>
  <dc:creator>Iterra-LTD</dc:creator>
  <cp:lastModifiedBy>nakashidze.nazi</cp:lastModifiedBy>
  <cp:revision>9</cp:revision>
  <dcterms:created xsi:type="dcterms:W3CDTF">2020-12-05T16:16:40Z</dcterms:created>
  <dcterms:modified xsi:type="dcterms:W3CDTF">2020-12-06T23:03:28Z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0x010100E102921DC274104888753FD320309559</vt:lpwstr>
  </property>
</Properties>
</file>