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68" r:id="rId2"/>
    <p:sldId id="265" r:id="rId3"/>
    <p:sldId id="264" r:id="rId4"/>
    <p:sldId id="263" r:id="rId5"/>
    <p:sldId id="262" r:id="rId6"/>
    <p:sldId id="261" r:id="rId7"/>
    <p:sldId id="267" r:id="rId8"/>
    <p:sldId id="260" r:id="rId9"/>
    <p:sldId id="259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7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0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0412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0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0256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09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1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1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4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4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0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8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4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2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0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8E04-7D75-4C2F-B647-15C99BB45345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DE87B18-A7A7-487C-BAAE-C8051204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7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203A01-E8D2-4A4E-83CC-8B8593A6AFE4}"/>
              </a:ext>
            </a:extLst>
          </p:cNvPr>
          <p:cNvSpPr txBox="1"/>
          <p:nvPr/>
        </p:nvSpPr>
        <p:spPr>
          <a:xfrm>
            <a:off x="3732552" y="2408021"/>
            <a:ext cx="64004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ka-GE" sz="3200" dirty="0">
              <a:solidFill>
                <a:srgbClr val="FF0000"/>
              </a:solidFill>
            </a:endParaRPr>
          </a:p>
          <a:p>
            <a:pPr algn="just"/>
            <a:endParaRPr lang="ka-GE" sz="3200" dirty="0">
              <a:solidFill>
                <a:srgbClr val="FF0000"/>
              </a:solidFill>
            </a:endParaRPr>
          </a:p>
          <a:p>
            <a:pPr algn="just"/>
            <a:endParaRPr lang="ka-GE" sz="3200" dirty="0">
              <a:solidFill>
                <a:srgbClr val="FF0000"/>
              </a:solidFill>
            </a:endParaRPr>
          </a:p>
          <a:p>
            <a:pPr algn="just"/>
            <a:endParaRPr lang="ka-GE" sz="2000" dirty="0">
              <a:solidFill>
                <a:srgbClr val="FF0000"/>
              </a:solidFill>
            </a:endParaRPr>
          </a:p>
          <a:p>
            <a:r>
              <a:rPr lang="ka-GE" sz="2000" b="1" dirty="0">
                <a:solidFill>
                  <a:srgbClr val="00B050"/>
                </a:solidFill>
              </a:rPr>
              <a:t>მასწავლებელი: დარინა სურმანიძე</a:t>
            </a:r>
          </a:p>
          <a:p>
            <a:endParaRPr lang="ka-GE" sz="2000" b="1" dirty="0">
              <a:solidFill>
                <a:srgbClr val="002060"/>
              </a:solidFill>
            </a:endParaRPr>
          </a:p>
          <a:p>
            <a:r>
              <a:rPr lang="ka-GE" sz="2000" b="1" dirty="0">
                <a:solidFill>
                  <a:srgbClr val="002060"/>
                </a:solidFill>
              </a:rPr>
              <a:t>დამრიგებელი: დინარო ხოზრევანიძე</a:t>
            </a:r>
          </a:p>
          <a:p>
            <a:endParaRPr lang="ka-GE" sz="2000" dirty="0">
              <a:solidFill>
                <a:srgbClr val="C00000"/>
              </a:solidFill>
            </a:endParaRPr>
          </a:p>
          <a:p>
            <a:r>
              <a:rPr lang="ka-GE" sz="2000" dirty="0">
                <a:solidFill>
                  <a:srgbClr val="C00000"/>
                </a:solidFill>
              </a:rPr>
              <a:t>დირექტორი: ლადო ხოზრევანიძე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CBEFF4-1A4B-49FD-A091-89047E7F9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37679" cy="77199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5C28AF9-32C1-4B53-A99D-34F1ECA790BA}"/>
              </a:ext>
            </a:extLst>
          </p:cNvPr>
          <p:cNvSpPr/>
          <p:nvPr/>
        </p:nvSpPr>
        <p:spPr>
          <a:xfrm rot="1079558">
            <a:off x="3837482" y="512428"/>
            <a:ext cx="48340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b="1" dirty="0">
                <a:solidFill>
                  <a:srgbClr val="FF0000"/>
                </a:solidFill>
              </a:rPr>
              <a:t>    სსიპ    ქობულეთის მუნიციპალიტეტის  </a:t>
            </a:r>
            <a:r>
              <a:rPr lang="ka-GE" sz="2400" b="1" dirty="0" err="1">
                <a:solidFill>
                  <a:srgbClr val="FF0000"/>
                </a:solidFill>
              </a:rPr>
              <a:t>ცეცხლაურის</a:t>
            </a:r>
            <a:r>
              <a:rPr lang="ka-GE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>
                <a:solidFill>
                  <a:srgbClr val="FF0000"/>
                </a:solidFill>
              </a:rPr>
              <a:t>N</a:t>
            </a:r>
            <a:r>
              <a:rPr lang="ka-GE" sz="2400" b="1" dirty="0">
                <a:solidFill>
                  <a:srgbClr val="FF0000"/>
                </a:solidFill>
              </a:rPr>
              <a:t>1 საჯარო სკოლის, მე-5 კლასის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ka-GE" sz="2400" b="1" dirty="0">
                <a:solidFill>
                  <a:srgbClr val="FF0000"/>
                </a:solidFill>
              </a:rPr>
              <a:t>სახელით მე  ლიზი გორგაძე წარმოგიდგენთ </a:t>
            </a:r>
          </a:p>
          <a:p>
            <a:r>
              <a:rPr lang="ka-GE" sz="2400" b="1" dirty="0">
                <a:solidFill>
                  <a:srgbClr val="FF0000"/>
                </a:solidFill>
              </a:rPr>
              <a:t>პრეზენტაციას, ინფორმაციული და საკომუნიკაციო </a:t>
            </a:r>
            <a:r>
              <a:rPr lang="ka-GE" sz="2400" b="1" dirty="0" err="1">
                <a:solidFill>
                  <a:srgbClr val="FF0000"/>
                </a:solidFill>
              </a:rPr>
              <a:t>ტეგნოლოგიებში</a:t>
            </a:r>
            <a:endParaRPr lang="ka-GE" sz="2400" b="1" dirty="0">
              <a:solidFill>
                <a:srgbClr val="FF0000"/>
              </a:solidFill>
            </a:endParaRPr>
          </a:p>
          <a:p>
            <a:endParaRPr lang="ka-G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692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203A01-E8D2-4A4E-83CC-8B8593A6AFE4}"/>
              </a:ext>
            </a:extLst>
          </p:cNvPr>
          <p:cNvSpPr txBox="1"/>
          <p:nvPr/>
        </p:nvSpPr>
        <p:spPr>
          <a:xfrm>
            <a:off x="1274164" y="2302933"/>
            <a:ext cx="88715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4400" dirty="0">
                <a:solidFill>
                  <a:srgbClr val="FF0000"/>
                </a:solidFill>
              </a:rPr>
              <a:t>მადლობა ყურადღებისთვის </a:t>
            </a:r>
          </a:p>
          <a:p>
            <a:endParaRPr lang="ka-GE" b="1" dirty="0">
              <a:solidFill>
                <a:srgbClr val="002060"/>
              </a:solidFill>
            </a:endParaRPr>
          </a:p>
          <a:p>
            <a:endParaRPr lang="ka-GE" b="1" dirty="0">
              <a:solidFill>
                <a:srgbClr val="002060"/>
              </a:solidFill>
            </a:endParaRPr>
          </a:p>
          <a:p>
            <a:r>
              <a:rPr lang="ka-GE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034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F29A0A-1A14-4B81-A684-A14299D5D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33" y="839449"/>
            <a:ext cx="3605967" cy="49017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5596B8-BCDD-43D1-A743-9E86496926C3}"/>
              </a:ext>
            </a:extLst>
          </p:cNvPr>
          <p:cNvSpPr txBox="1"/>
          <p:nvPr/>
        </p:nvSpPr>
        <p:spPr>
          <a:xfrm rot="1121186">
            <a:off x="3860800" y="1896533"/>
            <a:ext cx="811472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b="1" dirty="0">
                <a:solidFill>
                  <a:srgbClr val="00B0F0"/>
                </a:solidFill>
              </a:rPr>
              <a:t>თანამედროვე ადამიანი წარმოუდგენელია კომპიუტერის გარეშე</a:t>
            </a:r>
          </a:p>
          <a:p>
            <a:r>
              <a:rPr lang="ka-GE" b="1" dirty="0">
                <a:solidFill>
                  <a:srgbClr val="00B0F0"/>
                </a:solidFill>
              </a:rPr>
              <a:t>იგი უმნიშვნელოვანეს როლს ასრულებს ჩვენი საქმიანობის</a:t>
            </a:r>
          </a:p>
          <a:p>
            <a:r>
              <a:rPr lang="ka-GE" b="1" dirty="0">
                <a:solidFill>
                  <a:srgbClr val="00B0F0"/>
                </a:solidFill>
              </a:rPr>
              <a:t>თითქმის ყველა სფეროში .კომპიუტერის საშუალებით შეგვიძლია, გავეცნოთ</a:t>
            </a:r>
          </a:p>
          <a:p>
            <a:r>
              <a:rPr lang="ka-GE" b="1" dirty="0">
                <a:solidFill>
                  <a:srgbClr val="00B0F0"/>
                </a:solidFill>
              </a:rPr>
              <a:t>საინტერესო ინფორმაციას უამრავ თემაზე. </a:t>
            </a:r>
          </a:p>
          <a:p>
            <a:r>
              <a:rPr lang="ka-GE" b="1" dirty="0">
                <a:solidFill>
                  <a:srgbClr val="00B0F0"/>
                </a:solidFill>
              </a:rPr>
              <a:t>მინდა აღვნიშნო, რომ დღევანდელი ჩვენი ცხოვრებიდან გამომდინარე</a:t>
            </a:r>
          </a:p>
          <a:p>
            <a:r>
              <a:rPr lang="ka-GE" b="1" dirty="0">
                <a:solidFill>
                  <a:srgbClr val="00B0F0"/>
                </a:solidFill>
              </a:rPr>
              <a:t>პანდემიის პირობებში გვიწევს ონლაინ სწავლება, ტექნოლოგიები რომ არა </a:t>
            </a:r>
          </a:p>
          <a:p>
            <a:r>
              <a:rPr lang="ka-GE" b="1" dirty="0">
                <a:solidFill>
                  <a:srgbClr val="00B0F0"/>
                </a:solidFill>
              </a:rPr>
              <a:t>განათლებას ვერ მივიღებდით.</a:t>
            </a:r>
          </a:p>
          <a:p>
            <a:endParaRPr lang="ka-GE" b="1" dirty="0">
              <a:solidFill>
                <a:srgbClr val="00B0F0"/>
              </a:solidFill>
            </a:endParaRPr>
          </a:p>
          <a:p>
            <a:endParaRPr lang="ka-GE" b="1" dirty="0">
              <a:solidFill>
                <a:srgbClr val="00B0F0"/>
              </a:solidFill>
            </a:endParaRPr>
          </a:p>
          <a:p>
            <a:endParaRPr lang="ka-GE" b="1" dirty="0">
              <a:solidFill>
                <a:srgbClr val="00B0F0"/>
              </a:solidFill>
            </a:endParaRPr>
          </a:p>
          <a:p>
            <a:endParaRPr lang="ka-GE" b="1" dirty="0">
              <a:solidFill>
                <a:srgbClr val="00B0F0"/>
              </a:solidFill>
            </a:endParaRPr>
          </a:p>
          <a:p>
            <a:endParaRPr lang="ka-GE" b="1" dirty="0">
              <a:solidFill>
                <a:srgbClr val="00B0F0"/>
              </a:solidFill>
            </a:endParaRPr>
          </a:p>
          <a:p>
            <a:endParaRPr lang="ka-GE" b="1" dirty="0">
              <a:solidFill>
                <a:srgbClr val="00B0F0"/>
              </a:solidFill>
            </a:endParaRPr>
          </a:p>
          <a:p>
            <a:endParaRPr lang="ka-GE" b="1" dirty="0">
              <a:solidFill>
                <a:srgbClr val="00B0F0"/>
              </a:solidFill>
            </a:endParaRPr>
          </a:p>
          <a:p>
            <a:r>
              <a:rPr lang="ka-GE" b="1" dirty="0">
                <a:solidFill>
                  <a:srgbClr val="00B0F0"/>
                </a:solidFill>
              </a:rPr>
              <a:t> </a:t>
            </a:r>
          </a:p>
          <a:p>
            <a:endParaRPr lang="ka-GE" b="1" dirty="0">
              <a:solidFill>
                <a:srgbClr val="00B0F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BBF110-C7B1-4943-8D4F-8E24783DBEDD}"/>
              </a:ext>
            </a:extLst>
          </p:cNvPr>
          <p:cNvSpPr txBox="1"/>
          <p:nvPr/>
        </p:nvSpPr>
        <p:spPr>
          <a:xfrm>
            <a:off x="3996267" y="3838222"/>
            <a:ext cx="7178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dirty="0">
                <a:solidFill>
                  <a:srgbClr val="FF0000"/>
                </a:solidFill>
              </a:rPr>
              <a:t>ინფორმაცია ლათინური სიტყვაა და ცნობას შეტყობინებას ნიშნავს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F996D-EDAA-4879-8EEE-6646FB1DBE2B}"/>
              </a:ext>
            </a:extLst>
          </p:cNvPr>
          <p:cNvSpPr txBox="1"/>
          <p:nvPr/>
        </p:nvSpPr>
        <p:spPr>
          <a:xfrm>
            <a:off x="3860800" y="4484553"/>
            <a:ext cx="7818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b="1" dirty="0"/>
              <a:t>კომპიუტერი ინგლისური სიტყვაა და გამომთვლელს (</a:t>
            </a:r>
            <a:r>
              <a:rPr lang="en-US" b="1" dirty="0" err="1"/>
              <a:t>comfut</a:t>
            </a:r>
            <a:r>
              <a:rPr lang="en-US" b="1" dirty="0"/>
              <a:t>-</a:t>
            </a:r>
            <a:r>
              <a:rPr lang="ka-GE" b="1" dirty="0"/>
              <a:t>გამოვლა)</a:t>
            </a:r>
          </a:p>
          <a:p>
            <a:r>
              <a:rPr lang="ka-GE" b="1" dirty="0"/>
              <a:t>ნიშნავს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33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422993-7CC4-4AB7-AF46-E1A96D0D0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05" y="2119489"/>
            <a:ext cx="3043003" cy="4101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42F6F5-27D2-4239-8C58-F7B750ADD178}"/>
              </a:ext>
            </a:extLst>
          </p:cNvPr>
          <p:cNvSpPr txBox="1"/>
          <p:nvPr/>
        </p:nvSpPr>
        <p:spPr>
          <a:xfrm rot="2391875">
            <a:off x="3104444" y="2980267"/>
            <a:ext cx="62071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dirty="0">
                <a:solidFill>
                  <a:srgbClr val="7030A0"/>
                </a:solidFill>
              </a:rPr>
              <a:t>სისტემური ბლოკი არის ყუთი </a:t>
            </a:r>
          </a:p>
          <a:p>
            <a:r>
              <a:rPr lang="ka-GE" dirty="0">
                <a:solidFill>
                  <a:srgbClr val="7030A0"/>
                </a:solidFill>
              </a:rPr>
              <a:t>რომელშიც მოთავსებულია კომპიუტერის კომპონენტები.</a:t>
            </a:r>
          </a:p>
          <a:p>
            <a:r>
              <a:rPr lang="ka-GE" dirty="0">
                <a:solidFill>
                  <a:srgbClr val="7030A0"/>
                </a:solidFill>
              </a:rPr>
              <a:t>კომპონენტები ერთმანეთთანაა დაკავშირებული</a:t>
            </a:r>
          </a:p>
          <a:p>
            <a:r>
              <a:rPr lang="ka-GE" dirty="0">
                <a:solidFill>
                  <a:srgbClr val="7030A0"/>
                </a:solidFill>
              </a:rPr>
              <a:t>კომპიუტერი მათი ურთიერთქმედების შედეგად მუშაობს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5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36722B-EB3A-44C7-B768-6B0CC920E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24" y="637823"/>
            <a:ext cx="5826176" cy="58828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76D3E7-806E-442B-AB1E-BE0093011456}"/>
              </a:ext>
            </a:extLst>
          </p:cNvPr>
          <p:cNvSpPr txBox="1"/>
          <p:nvPr/>
        </p:nvSpPr>
        <p:spPr>
          <a:xfrm>
            <a:off x="6203534" y="992770"/>
            <a:ext cx="51967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>
                <a:solidFill>
                  <a:srgbClr val="C00000"/>
                </a:solidFill>
              </a:rPr>
              <a:t>მონიტორის ეკრანზე ვკითხულობთ ტექსტებს</a:t>
            </a:r>
          </a:p>
          <a:p>
            <a:r>
              <a:rPr lang="ka-GE" b="1" dirty="0">
                <a:solidFill>
                  <a:srgbClr val="C00000"/>
                </a:solidFill>
              </a:rPr>
              <a:t>ვათვალიერებთ სურათებს ვუსმენთ მუსიკებს </a:t>
            </a:r>
          </a:p>
          <a:p>
            <a:r>
              <a:rPr lang="ka-GE" b="1" dirty="0">
                <a:solidFill>
                  <a:srgbClr val="C00000"/>
                </a:solidFill>
              </a:rPr>
              <a:t>ვუყურებთ ჩვენთვის სასურველ ფილმებს  აქედან </a:t>
            </a:r>
          </a:p>
          <a:p>
            <a:r>
              <a:rPr lang="ka-GE" b="1" dirty="0">
                <a:solidFill>
                  <a:srgbClr val="C00000"/>
                </a:solidFill>
              </a:rPr>
              <a:t>გამომდინარე შეგვიძლია ვთქვათ რომ მონიტორი</a:t>
            </a:r>
          </a:p>
          <a:p>
            <a:r>
              <a:rPr lang="ka-GE" b="1" dirty="0">
                <a:solidFill>
                  <a:srgbClr val="C00000"/>
                </a:solidFill>
              </a:rPr>
              <a:t>კომპიუტერიდან გამომტანი მოწყობილობა.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2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84F3D5-D68A-4935-9783-CC9A6B52B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970" y="630236"/>
            <a:ext cx="4038505" cy="27987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F7C5CF-53F3-44D9-909F-F7FF11845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1" y="314793"/>
            <a:ext cx="2730898" cy="34895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2D1637A-CF22-4FDF-A8E5-6113ADFAFB6D}"/>
              </a:ext>
            </a:extLst>
          </p:cNvPr>
          <p:cNvSpPr txBox="1"/>
          <p:nvPr/>
        </p:nvSpPr>
        <p:spPr>
          <a:xfrm>
            <a:off x="2865809" y="3804356"/>
            <a:ext cx="8204490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b="1" dirty="0">
                <a:solidFill>
                  <a:srgbClr val="002060"/>
                </a:solidFill>
              </a:rPr>
              <a:t>თაგვი კომპიუტერში სხვადასხვა მოქმედების შესრულებაში</a:t>
            </a:r>
          </a:p>
          <a:p>
            <a:endParaRPr lang="ka-GE" b="1" dirty="0">
              <a:solidFill>
                <a:srgbClr val="002060"/>
              </a:solidFill>
            </a:endParaRPr>
          </a:p>
          <a:p>
            <a:r>
              <a:rPr lang="ka-GE" b="1" dirty="0">
                <a:solidFill>
                  <a:srgbClr val="002060"/>
                </a:solidFill>
              </a:rPr>
              <a:t>ანუ მანიპულაციებში  გვეხმარება</a:t>
            </a:r>
          </a:p>
          <a:p>
            <a:endParaRPr lang="ka-GE" b="1" dirty="0">
              <a:solidFill>
                <a:srgbClr val="002060"/>
              </a:solidFill>
            </a:endParaRPr>
          </a:p>
          <a:p>
            <a:r>
              <a:rPr lang="ka-GE" b="1" dirty="0">
                <a:solidFill>
                  <a:srgbClr val="002060"/>
                </a:solidFill>
              </a:rPr>
              <a:t>თაგვს ჩვეულებრივ ორი ღილაკი აქვს: მარცხენა ღილაკი და მარჯვენა</a:t>
            </a:r>
          </a:p>
          <a:p>
            <a:endParaRPr lang="ka-GE" b="1" dirty="0">
              <a:solidFill>
                <a:srgbClr val="002060"/>
              </a:solidFill>
            </a:endParaRPr>
          </a:p>
          <a:p>
            <a:r>
              <a:rPr lang="ka-GE" b="1" dirty="0">
                <a:solidFill>
                  <a:srgbClr val="002060"/>
                </a:solidFill>
              </a:rPr>
              <a:t>ღილაკი. ღილაკებ შორის პატარა გორგოლაჭია მოთავსებული.</a:t>
            </a:r>
          </a:p>
          <a:p>
            <a:endParaRPr lang="ka-GE" b="1" dirty="0">
              <a:solidFill>
                <a:srgbClr val="002060"/>
              </a:solidFill>
            </a:endParaRPr>
          </a:p>
          <a:p>
            <a:r>
              <a:rPr lang="ka-GE" sz="2000" dirty="0">
                <a:solidFill>
                  <a:srgbClr val="FF0000"/>
                </a:solidFill>
              </a:rPr>
              <a:t>ინგლისური სახელწოდებიდან (</a:t>
            </a:r>
            <a:r>
              <a:rPr lang="en-US" sz="2000" dirty="0">
                <a:solidFill>
                  <a:srgbClr val="FF0000"/>
                </a:solidFill>
              </a:rPr>
              <a:t>Mouse) </a:t>
            </a:r>
            <a:r>
              <a:rPr lang="ka-GE" sz="2000" dirty="0">
                <a:solidFill>
                  <a:srgbClr val="FF0000"/>
                </a:solidFill>
              </a:rPr>
              <a:t>გამომდინარე, თაგვს ხშირად</a:t>
            </a:r>
          </a:p>
          <a:p>
            <a:r>
              <a:rPr lang="ka-GE" sz="2000" dirty="0">
                <a:solidFill>
                  <a:srgbClr val="FF0000"/>
                </a:solidFill>
              </a:rPr>
              <a:t>,,მაუსსაც“ უწოდებენ.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165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3F841C-530C-40C9-B963-33026EB35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9991">
            <a:off x="203736" y="1478844"/>
            <a:ext cx="4176353" cy="38426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EDD8D1-FC2D-4D28-B6A2-AC3031992704}"/>
              </a:ext>
            </a:extLst>
          </p:cNvPr>
          <p:cNvSpPr txBox="1"/>
          <p:nvPr/>
        </p:nvSpPr>
        <p:spPr>
          <a:xfrm rot="1415859">
            <a:off x="4556120" y="2044006"/>
            <a:ext cx="73661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2400" b="1" dirty="0">
                <a:solidFill>
                  <a:srgbClr val="FFC000"/>
                </a:solidFill>
              </a:rPr>
              <a:t>კლავიატურის საშვალებით კომპიუტერში </a:t>
            </a:r>
          </a:p>
          <a:p>
            <a:r>
              <a:rPr lang="ka-GE" sz="2400" b="1" dirty="0">
                <a:solidFill>
                  <a:srgbClr val="FFC000"/>
                </a:solidFill>
              </a:rPr>
              <a:t>ჩვენთვის სასურველ ტექსტს ვკრეფთ. ამიტომ </a:t>
            </a:r>
          </a:p>
          <a:p>
            <a:r>
              <a:rPr lang="ka-GE" sz="2400" b="1" dirty="0">
                <a:solidFill>
                  <a:srgbClr val="FFC000"/>
                </a:solidFill>
              </a:rPr>
              <a:t>კლავიატურა კომპიუტერში შემტანი მოწყობილობაა</a:t>
            </a:r>
          </a:p>
          <a:p>
            <a:endParaRPr lang="ka-GE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52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77AB3DD-A466-47DC-8453-6D35BD72B878}"/>
              </a:ext>
            </a:extLst>
          </p:cNvPr>
          <p:cNvSpPr txBox="1"/>
          <p:nvPr/>
        </p:nvSpPr>
        <p:spPr>
          <a:xfrm rot="20235198">
            <a:off x="1253067" y="2459125"/>
            <a:ext cx="346568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a-GE" b="1" dirty="0">
                <a:solidFill>
                  <a:srgbClr val="00B050"/>
                </a:solidFill>
              </a:rPr>
              <a:t>სიკეთით სძლიე შენს მტერსა</a:t>
            </a:r>
          </a:p>
          <a:p>
            <a:r>
              <a:rPr lang="ka-GE" b="1" dirty="0">
                <a:solidFill>
                  <a:srgbClr val="00B050"/>
                </a:solidFill>
              </a:rPr>
              <a:t>ერიდე სისხლით </a:t>
            </a:r>
            <a:r>
              <a:rPr lang="ka-GE" b="1" dirty="0">
                <a:solidFill>
                  <a:srgbClr val="0070C0"/>
                </a:solidFill>
              </a:rPr>
              <a:t>ზღვევასა</a:t>
            </a:r>
            <a:r>
              <a:rPr lang="ka-GE" b="1" dirty="0">
                <a:solidFill>
                  <a:srgbClr val="00B050"/>
                </a:solidFill>
              </a:rPr>
              <a:t> </a:t>
            </a:r>
          </a:p>
          <a:p>
            <a:r>
              <a:rPr lang="ka-GE" b="1" dirty="0">
                <a:solidFill>
                  <a:srgbClr val="00B050"/>
                </a:solidFill>
              </a:rPr>
              <a:t>სულგრძელობითა ძლევა სჟობს </a:t>
            </a:r>
          </a:p>
          <a:p>
            <a:r>
              <a:rPr lang="ka-GE" b="1" dirty="0">
                <a:solidFill>
                  <a:srgbClr val="00B050"/>
                </a:solidFill>
              </a:rPr>
              <a:t>ვაჟკაცობითა ძლევასა</a:t>
            </a:r>
          </a:p>
          <a:p>
            <a:endParaRPr lang="ka-GE" b="1" dirty="0">
              <a:solidFill>
                <a:srgbClr val="00B050"/>
              </a:solidFill>
            </a:endParaRPr>
          </a:p>
          <a:p>
            <a:endParaRPr lang="ka-GE" b="1" dirty="0">
              <a:solidFill>
                <a:srgbClr val="00B050"/>
              </a:solidFill>
            </a:endParaRPr>
          </a:p>
          <a:p>
            <a:r>
              <a:rPr lang="ka-GE" dirty="0">
                <a:solidFill>
                  <a:srgbClr val="7030A0"/>
                </a:solidFill>
              </a:rPr>
              <a:t>ილია ჭავჭავაძე</a:t>
            </a:r>
          </a:p>
          <a:p>
            <a:endParaRPr lang="ka-GE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93C1EE-A9BA-41C2-B809-3ED62221325B}"/>
              </a:ext>
            </a:extLst>
          </p:cNvPr>
          <p:cNvSpPr txBox="1"/>
          <p:nvPr/>
        </p:nvSpPr>
        <p:spPr>
          <a:xfrm rot="2163610">
            <a:off x="6064541" y="2459125"/>
            <a:ext cx="346568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a-GE" b="1" dirty="0">
                <a:solidFill>
                  <a:srgbClr val="C00000"/>
                </a:solidFill>
              </a:rPr>
              <a:t>მთები </a:t>
            </a:r>
          </a:p>
          <a:p>
            <a:r>
              <a:rPr lang="ka-GE" dirty="0">
                <a:solidFill>
                  <a:srgbClr val="FF0000"/>
                </a:solidFill>
              </a:rPr>
              <a:t>საწუთროს</a:t>
            </a:r>
            <a:r>
              <a:rPr lang="ka-GE" b="1" dirty="0">
                <a:solidFill>
                  <a:srgbClr val="C00000"/>
                </a:solidFill>
              </a:rPr>
              <a:t> დევები</a:t>
            </a:r>
          </a:p>
          <a:p>
            <a:r>
              <a:rPr lang="ka-GE" b="1" dirty="0">
                <a:solidFill>
                  <a:srgbClr val="C00000"/>
                </a:solidFill>
              </a:rPr>
              <a:t>მხარგაშლილები მაღლები</a:t>
            </a:r>
          </a:p>
          <a:p>
            <a:r>
              <a:rPr lang="ka-GE" b="1" dirty="0">
                <a:solidFill>
                  <a:srgbClr val="C00000"/>
                </a:solidFill>
              </a:rPr>
              <a:t>არაგვზე წყლის დასალევად</a:t>
            </a:r>
          </a:p>
          <a:p>
            <a:r>
              <a:rPr lang="ka-GE" b="1" dirty="0">
                <a:solidFill>
                  <a:srgbClr val="C00000"/>
                </a:solidFill>
              </a:rPr>
              <a:t>ჩამოსულები</a:t>
            </a:r>
          </a:p>
          <a:p>
            <a:r>
              <a:rPr lang="ka-GE" b="1" dirty="0">
                <a:solidFill>
                  <a:srgbClr val="C00000"/>
                </a:solidFill>
              </a:rPr>
              <a:t>დამსხდრები</a:t>
            </a:r>
          </a:p>
          <a:p>
            <a:endParaRPr lang="ka-GE" b="1" dirty="0">
              <a:solidFill>
                <a:srgbClr val="C00000"/>
              </a:solidFill>
            </a:endParaRPr>
          </a:p>
          <a:p>
            <a:r>
              <a:rPr lang="ka-GE" dirty="0">
                <a:solidFill>
                  <a:srgbClr val="0070C0"/>
                </a:solidFill>
              </a:rPr>
              <a:t>გოდერძი ჩოხელი</a:t>
            </a:r>
          </a:p>
        </p:txBody>
      </p:sp>
    </p:spTree>
    <p:extLst>
      <p:ext uri="{BB962C8B-B14F-4D97-AF65-F5344CB8AC3E}">
        <p14:creationId xmlns:p14="http://schemas.microsoft.com/office/powerpoint/2010/main" val="112202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0D203C-EA46-4ECB-9154-7D780FC1ED1B}"/>
              </a:ext>
            </a:extLst>
          </p:cNvPr>
          <p:cNvSpPr txBox="1"/>
          <p:nvPr/>
        </p:nvSpPr>
        <p:spPr>
          <a:xfrm rot="479209">
            <a:off x="3905955" y="936978"/>
            <a:ext cx="6712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3200" dirty="0">
                <a:solidFill>
                  <a:srgbClr val="0070C0"/>
                </a:solidFill>
              </a:rPr>
              <a:t>ინფორმაციის საზომი ერთეულები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C76A2E-1CBB-4F43-A008-5C89D9890951}"/>
              </a:ext>
            </a:extLst>
          </p:cNvPr>
          <p:cNvSpPr txBox="1"/>
          <p:nvPr/>
        </p:nvSpPr>
        <p:spPr>
          <a:xfrm>
            <a:off x="1639015" y="2171995"/>
            <a:ext cx="480592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b="1" dirty="0">
                <a:solidFill>
                  <a:srgbClr val="FF0000"/>
                </a:solidFill>
              </a:rPr>
              <a:t>1ბაიტი (</a:t>
            </a:r>
            <a:r>
              <a:rPr lang="en-US" sz="2800" b="1" dirty="0">
                <a:solidFill>
                  <a:srgbClr val="FF0000"/>
                </a:solidFill>
              </a:rPr>
              <a:t>Byte)=8</a:t>
            </a:r>
            <a:r>
              <a:rPr lang="ka-GE" sz="2800" b="1" dirty="0">
                <a:solidFill>
                  <a:srgbClr val="FF0000"/>
                </a:solidFill>
              </a:rPr>
              <a:t> ბიტი (</a:t>
            </a:r>
            <a:r>
              <a:rPr lang="en-US" sz="2800" b="1" dirty="0">
                <a:solidFill>
                  <a:srgbClr val="FF0000"/>
                </a:solidFill>
              </a:rPr>
              <a:t>bit)</a:t>
            </a:r>
            <a:endParaRPr lang="ka-GE" sz="28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ka-GE" sz="2400" b="1" dirty="0">
                <a:solidFill>
                  <a:schemeClr val="accent1">
                    <a:lumMod val="75000"/>
                  </a:schemeClr>
                </a:solidFill>
              </a:rPr>
              <a:t>კილობაიტი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(kb)=1024</a:t>
            </a:r>
            <a:r>
              <a:rPr lang="ka-GE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Byte</a:t>
            </a:r>
            <a:endParaRPr lang="ka-GE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800" dirty="0"/>
          </a:p>
          <a:p>
            <a:r>
              <a:rPr lang="en-US" sz="2800" b="1" dirty="0">
                <a:solidFill>
                  <a:srgbClr val="002060"/>
                </a:solidFill>
              </a:rPr>
              <a:t>1</a:t>
            </a:r>
            <a:r>
              <a:rPr lang="ka-GE" sz="2800" b="1" dirty="0">
                <a:solidFill>
                  <a:srgbClr val="002060"/>
                </a:solidFill>
              </a:rPr>
              <a:t>მეგაბაიტი</a:t>
            </a:r>
            <a:r>
              <a:rPr lang="en-US" sz="2800" b="1" dirty="0">
                <a:solidFill>
                  <a:srgbClr val="002060"/>
                </a:solidFill>
              </a:rPr>
              <a:t>(MB)=1024</a:t>
            </a:r>
            <a:r>
              <a:rPr lang="ka-GE" sz="2800" b="1" dirty="0">
                <a:solidFill>
                  <a:srgbClr val="002060"/>
                </a:solidFill>
              </a:rPr>
              <a:t>  </a:t>
            </a:r>
            <a:r>
              <a:rPr lang="en-US" sz="2800" b="1" dirty="0">
                <a:solidFill>
                  <a:srgbClr val="002060"/>
                </a:solidFill>
              </a:rPr>
              <a:t>KB</a:t>
            </a:r>
            <a:endParaRPr lang="ka-GE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  <a:p>
            <a:r>
              <a:rPr lang="ka-GE" sz="2800" b="1" dirty="0">
                <a:solidFill>
                  <a:schemeClr val="accent5">
                    <a:lumMod val="75000"/>
                  </a:schemeClr>
                </a:solidFill>
              </a:rPr>
              <a:t>1გიგაბაიტი(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GB)=1024 MB</a:t>
            </a:r>
            <a:endParaRPr lang="ka-GE" sz="28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800" dirty="0"/>
          </a:p>
          <a:p>
            <a:r>
              <a:rPr lang="en-US" sz="2800" b="1" dirty="0">
                <a:solidFill>
                  <a:srgbClr val="00B0F0"/>
                </a:solidFill>
              </a:rPr>
              <a:t>1</a:t>
            </a:r>
            <a:r>
              <a:rPr lang="ka-GE" sz="2800" b="1" dirty="0">
                <a:solidFill>
                  <a:srgbClr val="00B0F0"/>
                </a:solidFill>
              </a:rPr>
              <a:t> ტერაბაიტი(</a:t>
            </a:r>
            <a:r>
              <a:rPr lang="en-US" sz="2800" b="1" dirty="0">
                <a:solidFill>
                  <a:srgbClr val="00B0F0"/>
                </a:solidFill>
              </a:rPr>
              <a:t>TB)=1024GB</a:t>
            </a:r>
          </a:p>
        </p:txBody>
      </p:sp>
    </p:spTree>
    <p:extLst>
      <p:ext uri="{BB962C8B-B14F-4D97-AF65-F5344CB8AC3E}">
        <p14:creationId xmlns:p14="http://schemas.microsoft.com/office/powerpoint/2010/main" val="363553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203A01-E8D2-4A4E-83CC-8B8593A6AFE4}"/>
              </a:ext>
            </a:extLst>
          </p:cNvPr>
          <p:cNvSpPr txBox="1"/>
          <p:nvPr/>
        </p:nvSpPr>
        <p:spPr>
          <a:xfrm>
            <a:off x="1214204" y="1154243"/>
            <a:ext cx="893151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400" b="1" dirty="0">
                <a:solidFill>
                  <a:srgbClr val="7030A0"/>
                </a:solidFill>
              </a:rPr>
              <a:t>ჩვენ შევისწავლეთ კომპიუტერი მისი შემადგენელი </a:t>
            </a:r>
          </a:p>
          <a:p>
            <a:endParaRPr lang="ka-GE" sz="2400" b="1" dirty="0">
              <a:solidFill>
                <a:srgbClr val="7030A0"/>
              </a:solidFill>
            </a:endParaRPr>
          </a:p>
          <a:p>
            <a:r>
              <a:rPr lang="ka-GE" sz="2400" b="1" dirty="0">
                <a:solidFill>
                  <a:srgbClr val="7030A0"/>
                </a:solidFill>
              </a:rPr>
              <a:t>ელემენტები და </a:t>
            </a:r>
            <a:r>
              <a:rPr lang="en-US" sz="2400" b="1" dirty="0">
                <a:solidFill>
                  <a:srgbClr val="7030A0"/>
                </a:solidFill>
              </a:rPr>
              <a:t>Microsoft Office-</a:t>
            </a:r>
            <a:r>
              <a:rPr lang="ka-GE" sz="2400" b="1" dirty="0">
                <a:solidFill>
                  <a:srgbClr val="7030A0"/>
                </a:solidFill>
              </a:rPr>
              <a:t>ის პროგრამები:</a:t>
            </a:r>
            <a:endParaRPr lang="en-US" sz="2400" b="1" dirty="0">
              <a:solidFill>
                <a:srgbClr val="7030A0"/>
              </a:solidFill>
            </a:endParaRPr>
          </a:p>
          <a:p>
            <a:endParaRPr lang="en-US" sz="2400" b="1" dirty="0">
              <a:solidFill>
                <a:srgbClr val="7030A0"/>
              </a:solidFill>
            </a:endParaRPr>
          </a:p>
          <a:p>
            <a:endParaRPr lang="ka-GE" sz="2000" b="1" dirty="0">
              <a:solidFill>
                <a:srgbClr val="7030A0"/>
              </a:solidFill>
            </a:endParaRPr>
          </a:p>
          <a:p>
            <a:endParaRPr lang="ka-GE" sz="20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Microsoft Office Word-</a:t>
            </a:r>
            <a:r>
              <a:rPr lang="ka-GE" sz="2400" b="1" dirty="0">
                <a:solidFill>
                  <a:srgbClr val="FF0000"/>
                </a:solidFill>
              </a:rPr>
              <a:t>ტექსტური რედაქტორი;</a:t>
            </a:r>
          </a:p>
          <a:p>
            <a:endParaRPr lang="ka-GE" sz="2400" dirty="0"/>
          </a:p>
          <a:p>
            <a:r>
              <a:rPr lang="en-US" sz="2400" b="1" dirty="0">
                <a:solidFill>
                  <a:srgbClr val="00B050"/>
                </a:solidFill>
              </a:rPr>
              <a:t>Microsoft Office Excel-</a:t>
            </a:r>
            <a:r>
              <a:rPr lang="ka-GE" sz="2400" b="1" dirty="0">
                <a:solidFill>
                  <a:srgbClr val="00B050"/>
                </a:solidFill>
              </a:rPr>
              <a:t>ელექტრონული ცხრილები;</a:t>
            </a:r>
          </a:p>
          <a:p>
            <a:endParaRPr lang="ka-GE" sz="2400" dirty="0"/>
          </a:p>
          <a:p>
            <a:r>
              <a:rPr lang="en-US" sz="2400" b="1" dirty="0">
                <a:solidFill>
                  <a:srgbClr val="002060"/>
                </a:solidFill>
              </a:rPr>
              <a:t>Microsoft Office</a:t>
            </a:r>
            <a:r>
              <a:rPr lang="ka-GE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PowerPoint-</a:t>
            </a:r>
            <a:r>
              <a:rPr lang="ka-GE" sz="2400" b="1" dirty="0">
                <a:solidFill>
                  <a:srgbClr val="002060"/>
                </a:solidFill>
              </a:rPr>
              <a:t>საპრეზენტაციო პროგრამა.</a:t>
            </a:r>
          </a:p>
          <a:p>
            <a:endParaRPr lang="ka-GE" sz="2400" b="1" dirty="0">
              <a:solidFill>
                <a:srgbClr val="002060"/>
              </a:solidFill>
            </a:endParaRPr>
          </a:p>
          <a:p>
            <a:endParaRPr lang="ka-GE" b="1" dirty="0">
              <a:solidFill>
                <a:srgbClr val="002060"/>
              </a:solidFill>
            </a:endParaRPr>
          </a:p>
          <a:p>
            <a:endParaRPr lang="ka-GE" b="1" dirty="0">
              <a:solidFill>
                <a:srgbClr val="002060"/>
              </a:solidFill>
            </a:endParaRPr>
          </a:p>
          <a:p>
            <a:endParaRPr lang="ka-GE" b="1" dirty="0">
              <a:solidFill>
                <a:srgbClr val="002060"/>
              </a:solidFill>
            </a:endParaRPr>
          </a:p>
          <a:p>
            <a:endParaRPr lang="ka-GE" b="1" dirty="0">
              <a:solidFill>
                <a:srgbClr val="002060"/>
              </a:solidFill>
            </a:endParaRPr>
          </a:p>
          <a:p>
            <a:r>
              <a:rPr lang="ka-GE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58559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289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Sylfaen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khozrevanidze.lado</cp:lastModifiedBy>
  <cp:revision>49</cp:revision>
  <dcterms:created xsi:type="dcterms:W3CDTF">2020-11-28T11:57:03Z</dcterms:created>
  <dcterms:modified xsi:type="dcterms:W3CDTF">2020-11-30T07:07:10Z</dcterms:modified>
</cp:coreProperties>
</file>