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ac29d51d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ac29d51d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c2d39dbc6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c2d39dbc6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c2d39dbc6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ac2d39dbc6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ac2d39dbc6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ac2d39dbc6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ac2d39dbc6_1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ac2d39dbc6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c2d39dbc6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c2d39dbc6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ac2d39dbc6_1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ac2d39dbc6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ac2d39dbc6_1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ac2d39dbc6_1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ac2d39dbc6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ac2d39dbc6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c2d39dbc6_1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ac2d39dbc6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ac2d39dbc6_1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ac2d39dbc6_1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ac29d51de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ac29d51de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c2d39dbc6_1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ac2d39dbc6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ac2d39dbc6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ac2d39dbc6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ac2d39dbc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ac2d39dbc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ac2d39dbc6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ac2d39dbc6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ac2d39dbc6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ac2d39dbc6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ac2d39dbc6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ac2d39dbc6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ac2d39dbc6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ac2d39dbc6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c2d39dbc6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c2d39dbc6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k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who.int/substance_abuse/facts/alcohol/en/" TargetMode="External"/><Relationship Id="rId4" Type="http://schemas.openxmlformats.org/officeDocument/2006/relationships/hyperlink" Target="http://www.who.int/substance_abuse/facts/alcohol/en/" TargetMode="External"/><Relationship Id="rId5" Type="http://schemas.openxmlformats.org/officeDocument/2006/relationships/hyperlink" Target="http://www.who.int/substance_abuse/facts/alcohol/en/" TargetMode="External"/><Relationship Id="rId6" Type="http://schemas.openxmlformats.org/officeDocument/2006/relationships/hyperlink" Target="http://www.who.int/substance_abuse/facts/alcohol/en/" TargetMode="External"/><Relationship Id="rId7" Type="http://schemas.openxmlformats.org/officeDocument/2006/relationships/hyperlink" Target="http://www.who.int/substance_abuse/facts/alcohol/en/" TargetMode="External"/><Relationship Id="rId8"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jp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idx="1" type="body"/>
          </p:nvPr>
        </p:nvSpPr>
        <p:spPr>
          <a:xfrm>
            <a:off x="311700" y="1152475"/>
            <a:ext cx="8520600" cy="37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ka"/>
              <a:t>                                 </a:t>
            </a:r>
            <a:r>
              <a:rPr lang="ka" sz="2500">
                <a:solidFill>
                  <a:srgbClr val="FF0000"/>
                </a:solidFill>
              </a:rPr>
              <a:t>  </a:t>
            </a:r>
            <a:r>
              <a:rPr lang="ka" sz="2500">
                <a:solidFill>
                  <a:srgbClr val="FF0000"/>
                </a:solidFill>
              </a:rPr>
              <a:t>პროექტული სწავლება</a:t>
            </a:r>
            <a:endParaRPr sz="2500">
              <a:solidFill>
                <a:srgbClr val="FF0000"/>
              </a:solidFill>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rPr lang="ka" sz="1900">
                <a:solidFill>
                  <a:srgbClr val="990000"/>
                </a:solidFill>
              </a:rPr>
              <a:t>სამიზე ცნებები - ორგანიზებულობა და თვითკონტროლი</a:t>
            </a:r>
            <a:endParaRPr sz="1900">
              <a:solidFill>
                <a:srgbClr val="990000"/>
              </a:solidFill>
            </a:endParaRPr>
          </a:p>
          <a:p>
            <a:pPr indent="0" lvl="0" marL="0" rtl="0" algn="l">
              <a:spcBef>
                <a:spcPts val="1600"/>
              </a:spcBef>
              <a:spcAft>
                <a:spcPts val="0"/>
              </a:spcAft>
              <a:buClr>
                <a:schemeClr val="dk1"/>
              </a:buClr>
              <a:buSzPts val="1100"/>
              <a:buFont typeface="Arial"/>
              <a:buNone/>
            </a:pPr>
            <a:r>
              <a:rPr lang="ka" sz="1900">
                <a:solidFill>
                  <a:srgbClr val="990000"/>
                </a:solidFill>
              </a:rPr>
              <a:t>საკითხები - ჯანსაღი ცხოვრების წესი (მავნე ჩვევები) </a:t>
            </a:r>
            <a:endParaRPr sz="1900">
              <a:solidFill>
                <a:srgbClr val="990000"/>
              </a:solidFill>
            </a:endParaRPr>
          </a:p>
          <a:p>
            <a:pPr indent="0" lvl="0" marL="0" rtl="0" algn="l">
              <a:spcBef>
                <a:spcPts val="1600"/>
              </a:spcBef>
              <a:spcAft>
                <a:spcPts val="0"/>
              </a:spcAft>
              <a:buClr>
                <a:schemeClr val="dk1"/>
              </a:buClr>
              <a:buSzPts val="1100"/>
              <a:buFont typeface="Arial"/>
              <a:buNone/>
            </a:pPr>
            <a:r>
              <a:rPr lang="ka" sz="1900">
                <a:solidFill>
                  <a:srgbClr val="990000"/>
                </a:solidFill>
              </a:rPr>
              <a:t>თამბაქოს მოხმარება; </a:t>
            </a:r>
            <a:endParaRPr sz="1900">
              <a:solidFill>
                <a:srgbClr val="990000"/>
              </a:solidFill>
            </a:endParaRPr>
          </a:p>
          <a:p>
            <a:pPr indent="0" lvl="0" marL="0" rtl="0" algn="l">
              <a:spcBef>
                <a:spcPts val="1600"/>
              </a:spcBef>
              <a:spcAft>
                <a:spcPts val="0"/>
              </a:spcAft>
              <a:buClr>
                <a:schemeClr val="dk1"/>
              </a:buClr>
              <a:buSzPts val="1100"/>
              <a:buFont typeface="Arial"/>
              <a:buNone/>
            </a:pPr>
            <a:r>
              <a:rPr lang="ka" sz="1900">
                <a:solidFill>
                  <a:srgbClr val="990000"/>
                </a:solidFill>
              </a:rPr>
              <a:t>ალკოჰოლის მოხმარება;</a:t>
            </a:r>
            <a:endParaRPr sz="1900">
              <a:solidFill>
                <a:srgbClr val="990000"/>
              </a:solidFill>
            </a:endParaRPr>
          </a:p>
          <a:p>
            <a:pPr indent="0" lvl="0" marL="0" rtl="0" algn="l">
              <a:spcBef>
                <a:spcPts val="1600"/>
              </a:spcBef>
              <a:spcAft>
                <a:spcPts val="0"/>
              </a:spcAft>
              <a:buClr>
                <a:schemeClr val="dk1"/>
              </a:buClr>
              <a:buSzPts val="1100"/>
              <a:buFont typeface="Arial"/>
              <a:buNone/>
            </a:pPr>
            <a:r>
              <a:rPr lang="ka" sz="1900">
                <a:solidFill>
                  <a:srgbClr val="990000"/>
                </a:solidFill>
              </a:rPr>
              <a:t>ნარკოტიკების მოხმარება)</a:t>
            </a:r>
            <a:endParaRPr sz="1900">
              <a:solidFill>
                <a:srgbClr val="990000"/>
              </a:solidFill>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2"/>
          <p:cNvSpPr txBox="1"/>
          <p:nvPr>
            <p:ph idx="1" type="body"/>
          </p:nvPr>
        </p:nvSpPr>
        <p:spPr>
          <a:xfrm>
            <a:off x="155850" y="1412150"/>
            <a:ext cx="8832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ka" sz="1700">
                <a:solidFill>
                  <a:schemeClr val="dk1"/>
                </a:solidFill>
              </a:rPr>
              <a:t>იდენტურობისა და წინასწარი ცოდნის შესაბამისად.</a:t>
            </a:r>
            <a:endParaRPr sz="1700">
              <a:solidFill>
                <a:schemeClr val="dk1"/>
              </a:solidFill>
            </a:endParaRPr>
          </a:p>
          <a:p>
            <a:pPr indent="0" lvl="0" marL="0" rtl="0" algn="l">
              <a:spcBef>
                <a:spcPts val="0"/>
              </a:spcBef>
              <a:spcAft>
                <a:spcPts val="0"/>
              </a:spcAft>
              <a:buClr>
                <a:schemeClr val="dk1"/>
              </a:buClr>
              <a:buSzPts val="1100"/>
              <a:buFont typeface="Arial"/>
              <a:buNone/>
            </a:pPr>
            <a:r>
              <a:rPr lang="ka" sz="1700">
                <a:solidFill>
                  <a:schemeClr val="dk1"/>
                </a:solidFill>
              </a:rPr>
              <a:t>რა სარგებლობა მოაქვს ფიზიკური აქტივობებს და ზოგადად, ჯანსაღი ცხოვრების წესს მოზარდებისთვის?</a:t>
            </a:r>
            <a:endParaRPr sz="1700">
              <a:solidFill>
                <a:schemeClr val="dk1"/>
              </a:solidFill>
            </a:endParaRPr>
          </a:p>
          <a:p>
            <a:pPr indent="0" lvl="0" marL="0" rtl="0" algn="l">
              <a:spcBef>
                <a:spcPts val="0"/>
              </a:spcBef>
              <a:spcAft>
                <a:spcPts val="0"/>
              </a:spcAft>
              <a:buClr>
                <a:schemeClr val="dk1"/>
              </a:buClr>
              <a:buSzPts val="1100"/>
              <a:buFont typeface="Arial"/>
              <a:buNone/>
            </a:pPr>
            <a:r>
              <a:rPr lang="ka" sz="1700">
                <a:solidFill>
                  <a:schemeClr val="dk1"/>
                </a:solidFill>
              </a:rPr>
              <a:t>·         ხელს უწყობს ორგანიზმის ჯანსაღ ზრდა-განვითარებას;</a:t>
            </a:r>
            <a:endParaRPr sz="1700">
              <a:solidFill>
                <a:schemeClr val="dk1"/>
              </a:solidFill>
            </a:endParaRPr>
          </a:p>
          <a:p>
            <a:pPr indent="0" lvl="0" marL="0" rtl="0" algn="l">
              <a:spcBef>
                <a:spcPts val="0"/>
              </a:spcBef>
              <a:spcAft>
                <a:spcPts val="0"/>
              </a:spcAft>
              <a:buClr>
                <a:schemeClr val="dk1"/>
              </a:buClr>
              <a:buSzPts val="1100"/>
              <a:buFont typeface="Arial"/>
              <a:buNone/>
            </a:pPr>
            <a:r>
              <a:rPr lang="ka" sz="1700">
                <a:solidFill>
                  <a:schemeClr val="dk1"/>
                </a:solidFill>
              </a:rPr>
              <a:t>·         ეხმარება სასურველი წონის მიღწევასა და შენარჩუნებაში;</a:t>
            </a:r>
            <a:endParaRPr sz="1700">
              <a:solidFill>
                <a:schemeClr val="dk1"/>
              </a:solidFill>
            </a:endParaRPr>
          </a:p>
          <a:p>
            <a:pPr indent="0" lvl="0" marL="0" rtl="0" algn="l">
              <a:spcBef>
                <a:spcPts val="0"/>
              </a:spcBef>
              <a:spcAft>
                <a:spcPts val="0"/>
              </a:spcAft>
              <a:buClr>
                <a:schemeClr val="dk1"/>
              </a:buClr>
              <a:buSzPts val="1100"/>
              <a:buFont typeface="Arial"/>
              <a:buNone/>
            </a:pPr>
            <a:r>
              <a:rPr lang="ka" sz="1700">
                <a:solidFill>
                  <a:schemeClr val="dk1"/>
                </a:solidFill>
              </a:rPr>
              <a:t>·         აძლიერებს ძვლებსა და კუნთებს;</a:t>
            </a:r>
            <a:endParaRPr sz="1700">
              <a:solidFill>
                <a:schemeClr val="dk1"/>
              </a:solidFill>
            </a:endParaRPr>
          </a:p>
          <a:p>
            <a:pPr indent="0" lvl="0" marL="0" rtl="0" algn="l">
              <a:spcBef>
                <a:spcPts val="0"/>
              </a:spcBef>
              <a:spcAft>
                <a:spcPts val="0"/>
              </a:spcAft>
              <a:buClr>
                <a:schemeClr val="dk1"/>
              </a:buClr>
              <a:buSzPts val="1100"/>
              <a:buFont typeface="Arial"/>
              <a:buNone/>
            </a:pPr>
            <a:r>
              <a:rPr lang="ka" sz="1700">
                <a:solidFill>
                  <a:schemeClr val="dk1"/>
                </a:solidFill>
              </a:rPr>
              <a:t>·         არეგულირებს და აბალანსებს კოორდინაციის უნარებსა და ქცევებს;</a:t>
            </a:r>
            <a:endParaRPr sz="1700">
              <a:solidFill>
                <a:schemeClr val="dk1"/>
              </a:solidFill>
            </a:endParaRPr>
          </a:p>
          <a:p>
            <a:pPr indent="0" lvl="0" marL="0" rtl="0" algn="l">
              <a:spcBef>
                <a:spcPts val="0"/>
              </a:spcBef>
              <a:spcAft>
                <a:spcPts val="0"/>
              </a:spcAft>
              <a:buClr>
                <a:schemeClr val="dk1"/>
              </a:buClr>
              <a:buSzPts val="1100"/>
              <a:buFont typeface="Arial"/>
              <a:buNone/>
            </a:pPr>
            <a:r>
              <a:rPr lang="ka" sz="1700">
                <a:solidFill>
                  <a:schemeClr val="dk1"/>
                </a:solidFill>
              </a:rPr>
              <a:t>·         აუმჯობესებს კონცენტრაციისა და აზროვნების უნარებს;</a:t>
            </a:r>
            <a:endParaRPr sz="1700">
              <a:solidFill>
                <a:schemeClr val="dk1"/>
              </a:solidFill>
            </a:endParaRPr>
          </a:p>
          <a:p>
            <a:pPr indent="0" lvl="0" marL="0" rtl="0" algn="l">
              <a:spcBef>
                <a:spcPts val="0"/>
              </a:spcBef>
              <a:spcAft>
                <a:spcPts val="0"/>
              </a:spcAft>
              <a:buClr>
                <a:schemeClr val="dk1"/>
              </a:buClr>
              <a:buSzPts val="1100"/>
              <a:buFont typeface="Arial"/>
              <a:buNone/>
            </a:pPr>
            <a:r>
              <a:rPr lang="ka" sz="1700">
                <a:solidFill>
                  <a:schemeClr val="dk1"/>
                </a:solidFill>
              </a:rPr>
              <a:t>·         ამაღლებს საკუთარი თავის რწმენასა და თავდაჯერებულობას;</a:t>
            </a:r>
            <a:endParaRPr sz="1700">
              <a:solidFill>
                <a:schemeClr val="dk1"/>
              </a:solidFill>
            </a:endParaRPr>
          </a:p>
          <a:p>
            <a:pPr indent="0" lvl="0" marL="0" rtl="0" algn="l">
              <a:spcBef>
                <a:spcPts val="0"/>
              </a:spcBef>
              <a:spcAft>
                <a:spcPts val="0"/>
              </a:spcAft>
              <a:buClr>
                <a:schemeClr val="dk1"/>
              </a:buClr>
              <a:buSzPts val="1100"/>
              <a:buFont typeface="Arial"/>
              <a:buNone/>
            </a:pPr>
            <a:r>
              <a:rPr lang="ka" sz="1700">
                <a:solidFill>
                  <a:schemeClr val="dk1"/>
                </a:solidFill>
              </a:rPr>
              <a:t>·         ათავისუფლებს სტრესისგან და ასვენებს ორგანიზმს/გონებას;</a:t>
            </a:r>
            <a:endParaRPr sz="1700">
              <a:solidFill>
                <a:schemeClr val="dk1"/>
              </a:solidFill>
            </a:endParaRPr>
          </a:p>
          <a:p>
            <a:pPr indent="0" lvl="0" marL="0" rtl="0" algn="l">
              <a:spcBef>
                <a:spcPts val="0"/>
              </a:spcBef>
              <a:spcAft>
                <a:spcPts val="0"/>
              </a:spcAft>
              <a:buClr>
                <a:schemeClr val="dk1"/>
              </a:buClr>
              <a:buSzPts val="1100"/>
              <a:buFont typeface="Arial"/>
              <a:buNone/>
            </a:pPr>
            <a:r>
              <a:rPr lang="ka" sz="1700">
                <a:solidFill>
                  <a:schemeClr val="dk1"/>
                </a:solidFill>
              </a:rPr>
              <a:t>·         უზრუნველყობს სოციალური უნარ-ჩვევების განვითარებას და ა.შ.</a:t>
            </a:r>
            <a:endParaRPr sz="2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4027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ka" sz="2000">
                <a:solidFill>
                  <a:srgbClr val="990000"/>
                </a:solidFill>
              </a:rPr>
              <a:t>,,ფიზიკური აქტივობა’’</a:t>
            </a:r>
            <a:endParaRPr/>
          </a:p>
        </p:txBody>
      </p:sp>
      <p:sp>
        <p:nvSpPr>
          <p:cNvPr id="121" name="Google Shape;121;p23"/>
          <p:cNvSpPr txBox="1"/>
          <p:nvPr>
            <p:ph idx="1" type="body"/>
          </p:nvPr>
        </p:nvSpPr>
        <p:spPr>
          <a:xfrm>
            <a:off x="0" y="930875"/>
            <a:ext cx="5916600" cy="41022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ka" sz="1400">
                <a:solidFill>
                  <a:srgbClr val="000000"/>
                </a:solidFill>
                <a:highlight>
                  <a:srgbClr val="FFFFFF"/>
                </a:highlight>
              </a:rPr>
              <a:t>სამედიცინოდ დადასტურებულია, რომ რეგულარული ფიზიკური აქტივობა:</a:t>
            </a:r>
            <a:endParaRPr sz="1400">
              <a:solidFill>
                <a:srgbClr val="000000"/>
              </a:solidFill>
              <a:highlight>
                <a:srgbClr val="FFFFFF"/>
              </a:highlight>
            </a:endParaRPr>
          </a:p>
          <a:p>
            <a:pPr indent="0" lvl="0" marL="190500" rtl="0" algn="just">
              <a:lnSpc>
                <a:spcPct val="204000"/>
              </a:lnSpc>
              <a:spcBef>
                <a:spcPts val="2300"/>
              </a:spcBef>
              <a:spcAft>
                <a:spcPts val="0"/>
              </a:spcAft>
              <a:buNone/>
            </a:pPr>
            <a:r>
              <a:rPr lang="ka" sz="1000">
                <a:solidFill>
                  <a:srgbClr val="000000"/>
                </a:solidFill>
                <a:highlight>
                  <a:srgbClr val="FFFFFF"/>
                </a:highlight>
              </a:rPr>
              <a:t>·</a:t>
            </a:r>
            <a:r>
              <a:rPr lang="ka" sz="700">
                <a:solidFill>
                  <a:srgbClr val="000000"/>
                </a:solidFill>
                <a:highlight>
                  <a:srgbClr val="FFFFFF"/>
                </a:highlight>
                <a:latin typeface="Times New Roman"/>
                <a:ea typeface="Times New Roman"/>
                <a:cs typeface="Times New Roman"/>
                <a:sym typeface="Times New Roman"/>
              </a:rPr>
              <a:t>     	</a:t>
            </a:r>
            <a:r>
              <a:rPr lang="ka" sz="1400">
                <a:solidFill>
                  <a:srgbClr val="000000"/>
                </a:solidFill>
                <a:highlight>
                  <a:srgbClr val="FFFFFF"/>
                </a:highlight>
              </a:rPr>
              <a:t>ამცირებს სხვადასხვა სახის დაავადებების რისკს, მაგ. სიმსივნით დაავადების რისკი მცირდება 50%-მდე, ასევე, 50%-მდე მცირდება შაქრიანი დიაბეტით დაავადების ალბათობა; ინსულტისა და გულის სხვა დაავადებებს რისკი მცირდება 35%-ით; ძუძუს კიბოს – 20%-ით;</a:t>
            </a:r>
            <a:endParaRPr sz="1400">
              <a:solidFill>
                <a:srgbClr val="000000"/>
              </a:solidFill>
              <a:highlight>
                <a:srgbClr val="FFFFFF"/>
              </a:highlight>
            </a:endParaRPr>
          </a:p>
          <a:p>
            <a:pPr indent="0" lvl="0" marL="190500" rtl="0" algn="just">
              <a:lnSpc>
                <a:spcPct val="204000"/>
              </a:lnSpc>
              <a:spcBef>
                <a:spcPts val="1200"/>
              </a:spcBef>
              <a:spcAft>
                <a:spcPts val="0"/>
              </a:spcAft>
              <a:buNone/>
            </a:pPr>
            <a:r>
              <a:rPr lang="ka" sz="1000">
                <a:solidFill>
                  <a:srgbClr val="000000"/>
                </a:solidFill>
                <a:highlight>
                  <a:srgbClr val="FFFFFF"/>
                </a:highlight>
              </a:rPr>
              <a:t>·</a:t>
            </a:r>
            <a:r>
              <a:rPr lang="ka" sz="700">
                <a:solidFill>
                  <a:srgbClr val="000000"/>
                </a:solidFill>
                <a:highlight>
                  <a:srgbClr val="FFFFFF"/>
                </a:highlight>
                <a:latin typeface="Times New Roman"/>
                <a:ea typeface="Times New Roman"/>
                <a:cs typeface="Times New Roman"/>
                <a:sym typeface="Times New Roman"/>
              </a:rPr>
              <a:t>     	</a:t>
            </a:r>
            <a:r>
              <a:rPr lang="ka" sz="1400">
                <a:solidFill>
                  <a:srgbClr val="000000"/>
                </a:solidFill>
                <a:highlight>
                  <a:srgbClr val="FFFFFF"/>
                </a:highlight>
              </a:rPr>
              <a:t>ზრდის სიცოცხლის ხანგრძლივობას – ადრეული გარდაცვალების რისკი მცირდება 30%-ით;</a:t>
            </a:r>
            <a:endParaRPr sz="1400">
              <a:solidFill>
                <a:srgbClr val="000000"/>
              </a:solidFill>
              <a:highlight>
                <a:srgbClr val="FFFFFF"/>
              </a:highlight>
            </a:endParaRPr>
          </a:p>
          <a:p>
            <a:pPr indent="0" lvl="0" marL="0" rtl="0" algn="l">
              <a:spcBef>
                <a:spcPts val="1200"/>
              </a:spcBef>
              <a:spcAft>
                <a:spcPts val="1600"/>
              </a:spcAft>
              <a:buNone/>
            </a:pPr>
            <a:r>
              <a:t/>
            </a:r>
            <a:endParaRPr/>
          </a:p>
        </p:txBody>
      </p:sp>
      <p:pic>
        <p:nvPicPr>
          <p:cNvPr id="122" name="Google Shape;122;p23"/>
          <p:cNvPicPr preferRelativeResize="0"/>
          <p:nvPr/>
        </p:nvPicPr>
        <p:blipFill>
          <a:blip r:embed="rId3">
            <a:alphaModFix/>
          </a:blip>
          <a:stretch>
            <a:fillRect/>
          </a:stretch>
        </p:blipFill>
        <p:spPr>
          <a:xfrm>
            <a:off x="5916600" y="94675"/>
            <a:ext cx="3227400" cy="4938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75025" y="0"/>
            <a:ext cx="8520600" cy="65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4"/>
          <p:cNvSpPr txBox="1"/>
          <p:nvPr>
            <p:ph idx="1" type="body"/>
          </p:nvPr>
        </p:nvSpPr>
        <p:spPr>
          <a:xfrm>
            <a:off x="75025" y="654900"/>
            <a:ext cx="8839200" cy="4488600"/>
          </a:xfrm>
          <a:prstGeom prst="rect">
            <a:avLst/>
          </a:prstGeom>
        </p:spPr>
        <p:txBody>
          <a:bodyPr anchorCtr="0" anchor="t" bIns="91425" lIns="91425" spcFirstLastPara="1" rIns="91425" wrap="square" tIns="91425">
            <a:noAutofit/>
          </a:bodyPr>
          <a:lstStyle/>
          <a:p>
            <a:pPr indent="0" lvl="0" marL="190500" rtl="0" algn="just">
              <a:lnSpc>
                <a:spcPct val="204000"/>
              </a:lnSpc>
              <a:spcBef>
                <a:spcPts val="1200"/>
              </a:spcBef>
              <a:spcAft>
                <a:spcPts val="0"/>
              </a:spcAft>
              <a:buClr>
                <a:schemeClr val="dk1"/>
              </a:buClr>
              <a:buSzPts val="1100"/>
              <a:buFont typeface="Arial"/>
              <a:buNone/>
            </a:pPr>
            <a:r>
              <a:rPr lang="ka" sz="1000">
                <a:solidFill>
                  <a:schemeClr val="dk1"/>
                </a:solidFill>
                <a:highlight>
                  <a:srgbClr val="FFFFFF"/>
                </a:highlight>
              </a:rPr>
              <a:t>·</a:t>
            </a:r>
            <a:r>
              <a:rPr lang="ka" sz="700">
                <a:solidFill>
                  <a:schemeClr val="dk1"/>
                </a:solidFill>
                <a:highlight>
                  <a:srgbClr val="FFFFFF"/>
                </a:highlight>
                <a:latin typeface="Times New Roman"/>
                <a:ea typeface="Times New Roman"/>
                <a:cs typeface="Times New Roman"/>
                <a:sym typeface="Times New Roman"/>
              </a:rPr>
              <a:t>     </a:t>
            </a:r>
            <a:r>
              <a:rPr lang="ka" sz="1000">
                <a:solidFill>
                  <a:schemeClr val="dk1"/>
                </a:solidFill>
                <a:highlight>
                  <a:srgbClr val="FFFFFF"/>
                </a:highlight>
                <a:latin typeface="Times New Roman"/>
                <a:ea typeface="Times New Roman"/>
                <a:cs typeface="Times New Roman"/>
                <a:sym typeface="Times New Roman"/>
              </a:rPr>
              <a:t>	</a:t>
            </a:r>
            <a:r>
              <a:rPr lang="ka" sz="1700">
                <a:solidFill>
                  <a:schemeClr val="dk1"/>
                </a:solidFill>
                <a:highlight>
                  <a:srgbClr val="FFFFFF"/>
                </a:highlight>
              </a:rPr>
              <a:t>არეგულირებს ძილის რეჟიმის;</a:t>
            </a:r>
            <a:endParaRPr sz="1700">
              <a:solidFill>
                <a:schemeClr val="dk1"/>
              </a:solidFill>
              <a:highlight>
                <a:srgbClr val="FFFFFF"/>
              </a:highlight>
            </a:endParaRPr>
          </a:p>
          <a:p>
            <a:pPr indent="0" lvl="0" marL="190500" rtl="0" algn="just">
              <a:lnSpc>
                <a:spcPct val="204000"/>
              </a:lnSpc>
              <a:spcBef>
                <a:spcPts val="1200"/>
              </a:spcBef>
              <a:spcAft>
                <a:spcPts val="0"/>
              </a:spcAft>
              <a:buClr>
                <a:schemeClr val="dk1"/>
              </a:buClr>
              <a:buSzPts val="1100"/>
              <a:buFont typeface="Arial"/>
              <a:buNone/>
            </a:pPr>
            <a:r>
              <a:rPr lang="ka" sz="1300">
                <a:solidFill>
                  <a:schemeClr val="dk1"/>
                </a:solidFill>
                <a:highlight>
                  <a:srgbClr val="FFFFFF"/>
                </a:highlight>
              </a:rPr>
              <a:t>·</a:t>
            </a:r>
            <a:r>
              <a:rPr lang="ka" sz="1000">
                <a:solidFill>
                  <a:schemeClr val="dk1"/>
                </a:solidFill>
                <a:highlight>
                  <a:srgbClr val="FFFFFF"/>
                </a:highlight>
                <a:latin typeface="Times New Roman"/>
                <a:ea typeface="Times New Roman"/>
                <a:cs typeface="Times New Roman"/>
                <a:sym typeface="Times New Roman"/>
              </a:rPr>
              <a:t>     	</a:t>
            </a:r>
            <a:r>
              <a:rPr lang="ka" sz="1700">
                <a:solidFill>
                  <a:schemeClr val="dk1"/>
                </a:solidFill>
                <a:highlight>
                  <a:srgbClr val="FFFFFF"/>
                </a:highlight>
              </a:rPr>
              <a:t>აუმჯობესებს განწყობას: დღეში დაახლოებით 30 წუთი ფეხით სიარული ორგანიზმში და ტვინში ააქტიურებს სხვადასხვა ქიმიურ ნივთიერებებს, რაც ხელს უწყობს ე.წ. „ბედნიერების ჰორმონების“ გამოყოფას;</a:t>
            </a:r>
            <a:endParaRPr sz="1700">
              <a:solidFill>
                <a:schemeClr val="dk1"/>
              </a:solidFill>
              <a:highlight>
                <a:srgbClr val="FFFFFF"/>
              </a:highlight>
            </a:endParaRPr>
          </a:p>
          <a:p>
            <a:pPr indent="0" lvl="0" marL="190500" rtl="0" algn="just">
              <a:lnSpc>
                <a:spcPct val="204000"/>
              </a:lnSpc>
              <a:spcBef>
                <a:spcPts val="1200"/>
              </a:spcBef>
              <a:spcAft>
                <a:spcPts val="0"/>
              </a:spcAft>
              <a:buClr>
                <a:schemeClr val="dk1"/>
              </a:buClr>
              <a:buSzPts val="1100"/>
              <a:buFont typeface="Arial"/>
              <a:buNone/>
            </a:pPr>
            <a:r>
              <a:rPr lang="ka" sz="1300">
                <a:solidFill>
                  <a:schemeClr val="dk1"/>
                </a:solidFill>
                <a:highlight>
                  <a:srgbClr val="FFFFFF"/>
                </a:highlight>
              </a:rPr>
              <a:t>·</a:t>
            </a:r>
            <a:r>
              <a:rPr lang="ka" sz="1000">
                <a:solidFill>
                  <a:schemeClr val="dk1"/>
                </a:solidFill>
                <a:highlight>
                  <a:srgbClr val="FFFFFF"/>
                </a:highlight>
                <a:latin typeface="Times New Roman"/>
                <a:ea typeface="Times New Roman"/>
                <a:cs typeface="Times New Roman"/>
                <a:sym typeface="Times New Roman"/>
              </a:rPr>
              <a:t>     	</a:t>
            </a:r>
            <a:r>
              <a:rPr lang="ka" sz="1700">
                <a:solidFill>
                  <a:schemeClr val="dk1"/>
                </a:solidFill>
                <a:highlight>
                  <a:srgbClr val="FFFFFF"/>
                </a:highlight>
              </a:rPr>
              <a:t>საშუალებას გვაძლევს ვაკონტროლოთ ჩვენი წონა. ფიზიკური აქტივობის დროს ხდება კალორიების დაწვა, რაც ხელს უწყობს ჭარბწონიანიანობის რისკის შემცირებასა და სასურველი წონის შენარჩუნებას;</a:t>
            </a:r>
            <a:endParaRPr sz="1700">
              <a:solidFill>
                <a:schemeClr val="dk1"/>
              </a:solidFill>
              <a:highlight>
                <a:srgbClr val="FFFFFF"/>
              </a:highlight>
            </a:endParaRPr>
          </a:p>
          <a:p>
            <a:pPr indent="0" lvl="0" marL="0" rtl="0" algn="l">
              <a:spcBef>
                <a:spcPts val="12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5"/>
          <p:cNvSpPr txBox="1"/>
          <p:nvPr>
            <p:ph idx="1" type="body"/>
          </p:nvPr>
        </p:nvSpPr>
        <p:spPr>
          <a:xfrm>
            <a:off x="311700" y="1152475"/>
            <a:ext cx="4153500" cy="3990900"/>
          </a:xfrm>
          <a:prstGeom prst="rect">
            <a:avLst/>
          </a:prstGeom>
        </p:spPr>
        <p:txBody>
          <a:bodyPr anchorCtr="0" anchor="t" bIns="91425" lIns="91425" spcFirstLastPara="1" rIns="91425" wrap="square" tIns="91425">
            <a:noAutofit/>
          </a:bodyPr>
          <a:lstStyle/>
          <a:p>
            <a:pPr indent="0" lvl="0" marL="190500" rtl="0" algn="just">
              <a:lnSpc>
                <a:spcPct val="204000"/>
              </a:lnSpc>
              <a:spcBef>
                <a:spcPts val="1200"/>
              </a:spcBef>
              <a:spcAft>
                <a:spcPts val="0"/>
              </a:spcAft>
              <a:buClr>
                <a:schemeClr val="dk1"/>
              </a:buClr>
              <a:buSzPts val="1100"/>
              <a:buFont typeface="Arial"/>
              <a:buNone/>
            </a:pPr>
            <a:r>
              <a:rPr lang="ka" sz="1100">
                <a:solidFill>
                  <a:schemeClr val="dk1"/>
                </a:solidFill>
                <a:highlight>
                  <a:srgbClr val="FFFFFF"/>
                </a:highlight>
              </a:rPr>
              <a:t>·</a:t>
            </a:r>
            <a:r>
              <a:rPr lang="ka" sz="800">
                <a:solidFill>
                  <a:schemeClr val="dk1"/>
                </a:solidFill>
                <a:highlight>
                  <a:srgbClr val="FFFFFF"/>
                </a:highlight>
                <a:latin typeface="Times New Roman"/>
                <a:ea typeface="Times New Roman"/>
                <a:cs typeface="Times New Roman"/>
                <a:sym typeface="Times New Roman"/>
              </a:rPr>
              <a:t>     </a:t>
            </a:r>
            <a:r>
              <a:rPr lang="ka" sz="900">
                <a:solidFill>
                  <a:schemeClr val="dk1"/>
                </a:solidFill>
                <a:highlight>
                  <a:srgbClr val="FFFFFF"/>
                </a:highlight>
                <a:latin typeface="Times New Roman"/>
                <a:ea typeface="Times New Roman"/>
                <a:cs typeface="Times New Roman"/>
                <a:sym typeface="Times New Roman"/>
              </a:rPr>
              <a:t>	</a:t>
            </a:r>
            <a:r>
              <a:rPr lang="ka" sz="1600">
                <a:solidFill>
                  <a:schemeClr val="dk1"/>
                </a:solidFill>
                <a:highlight>
                  <a:srgbClr val="FFFFFF"/>
                </a:highlight>
              </a:rPr>
              <a:t>ფიზიკური აქტივობა არ გულისხმობს მაინცდამაინც სპორტულ დარბაზში სიარულს. ფიზიკური აქტივობა შეიძლება მოიცავდეს ჩვეთვის სასიამოვნო საქმის კეთებას, მაგ. ცეკვა, სეირნობა, სპორტის სხვადასხვა სახეობის აქტივობებში ჩართვა და სხვ.</a:t>
            </a:r>
            <a:endParaRPr sz="1600">
              <a:solidFill>
                <a:schemeClr val="dk1"/>
              </a:solidFill>
              <a:highlight>
                <a:srgbClr val="FFFFFF"/>
              </a:highlight>
            </a:endParaRPr>
          </a:p>
          <a:p>
            <a:pPr indent="0" lvl="0" marL="0" rtl="0" algn="l">
              <a:spcBef>
                <a:spcPts val="1200"/>
              </a:spcBef>
              <a:spcAft>
                <a:spcPts val="1600"/>
              </a:spcAft>
              <a:buNone/>
            </a:pPr>
            <a:r>
              <a:t/>
            </a:r>
            <a:endParaRPr/>
          </a:p>
        </p:txBody>
      </p:sp>
      <p:pic>
        <p:nvPicPr>
          <p:cNvPr id="135" name="Google Shape;135;p25"/>
          <p:cNvPicPr preferRelativeResize="0"/>
          <p:nvPr/>
        </p:nvPicPr>
        <p:blipFill>
          <a:blip r:embed="rId3">
            <a:alphaModFix/>
          </a:blip>
          <a:stretch>
            <a:fillRect/>
          </a:stretch>
        </p:blipFill>
        <p:spPr>
          <a:xfrm>
            <a:off x="4617600" y="1170125"/>
            <a:ext cx="4375625" cy="3689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0" y="192600"/>
            <a:ext cx="4342800" cy="817200"/>
          </a:xfrm>
          <a:prstGeom prst="rect">
            <a:avLst/>
          </a:prstGeom>
        </p:spPr>
        <p:txBody>
          <a:bodyPr anchorCtr="0" anchor="t" bIns="91425" lIns="91425" spcFirstLastPara="1" rIns="91425" wrap="square" tIns="91425">
            <a:noAutofit/>
          </a:bodyPr>
          <a:lstStyle/>
          <a:p>
            <a:pPr indent="0" lvl="0" marL="0" rtl="0" algn="l">
              <a:lnSpc>
                <a:spcPct val="115000"/>
              </a:lnSpc>
              <a:spcBef>
                <a:spcPts val="1700"/>
              </a:spcBef>
              <a:spcAft>
                <a:spcPts val="0"/>
              </a:spcAft>
              <a:buClr>
                <a:schemeClr val="dk1"/>
              </a:buClr>
              <a:buSzPts val="1100"/>
              <a:buFont typeface="Arial"/>
              <a:buNone/>
            </a:pPr>
            <a:r>
              <a:rPr b="1" lang="ka" sz="2400">
                <a:solidFill>
                  <a:srgbClr val="C26920"/>
                </a:solidFill>
                <a:highlight>
                  <a:srgbClr val="FCF5D5"/>
                </a:highlight>
              </a:rPr>
              <a:t>          </a:t>
            </a:r>
            <a:r>
              <a:rPr b="1" lang="ka" sz="2600">
                <a:solidFill>
                  <a:srgbClr val="C26920"/>
                </a:solidFill>
                <a:highlight>
                  <a:srgbClr val="FCF5D5"/>
                </a:highlight>
              </a:rPr>
              <a:t> ნარკომანია</a:t>
            </a:r>
            <a:endParaRPr b="1" sz="2600">
              <a:solidFill>
                <a:srgbClr val="C26920"/>
              </a:solidFill>
              <a:highlight>
                <a:srgbClr val="FCF5D5"/>
              </a:highlight>
            </a:endParaRPr>
          </a:p>
          <a:p>
            <a:pPr indent="0" lvl="0" marL="0" rtl="0" algn="l">
              <a:spcBef>
                <a:spcPts val="600"/>
              </a:spcBef>
              <a:spcAft>
                <a:spcPts val="0"/>
              </a:spcAft>
              <a:buNone/>
            </a:pPr>
            <a:r>
              <a:t/>
            </a:r>
            <a:endParaRPr/>
          </a:p>
        </p:txBody>
      </p:sp>
      <p:sp>
        <p:nvSpPr>
          <p:cNvPr id="141" name="Google Shape;141;p26"/>
          <p:cNvSpPr txBox="1"/>
          <p:nvPr>
            <p:ph idx="1" type="body"/>
          </p:nvPr>
        </p:nvSpPr>
        <p:spPr>
          <a:xfrm>
            <a:off x="0" y="1009800"/>
            <a:ext cx="5033100" cy="405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ka" sz="1700">
                <a:solidFill>
                  <a:srgbClr val="010101"/>
                </a:solidFill>
              </a:rPr>
              <a:t>ნარკომანია სერიოზულ პრობლემას წარმოადგენს როგორც საქართველოს, ისე მსოფლიო მასშტაბით. ნარკოტიკულ ნივთიერებებზე დამოკიდებული ადამიანები ხშირად შრომისუუნაროები არიან, ძლიერი დამოკიდებულება მათ უბიძგებს დანაშაულის ჩადენისკენ. ნარკოტიკული ნივთიერებების მომხმარებლებში გადამდები დაავადებების გავრცელებისა და სიკვდილიანობის მაჩვენებელი ბევრად მაღალია, ვიდრე დანარჩენ მოსახლეობაში. ეს მით უფრო სავალალოა, რომ ნარკოტიკების მომხმარებლები, ძირითადად, ახალგაზრდები არიან.</a:t>
            </a:r>
            <a:endParaRPr sz="2100"/>
          </a:p>
        </p:txBody>
      </p:sp>
      <p:pic>
        <p:nvPicPr>
          <p:cNvPr id="142" name="Google Shape;142;p26"/>
          <p:cNvPicPr preferRelativeResize="0"/>
          <p:nvPr/>
        </p:nvPicPr>
        <p:blipFill>
          <a:blip r:embed="rId3">
            <a:alphaModFix/>
          </a:blip>
          <a:stretch>
            <a:fillRect/>
          </a:stretch>
        </p:blipFill>
        <p:spPr>
          <a:xfrm>
            <a:off x="4572000" y="105050"/>
            <a:ext cx="2152650" cy="2340475"/>
          </a:xfrm>
          <a:prstGeom prst="rect">
            <a:avLst/>
          </a:prstGeom>
          <a:noFill/>
          <a:ln>
            <a:noFill/>
          </a:ln>
        </p:spPr>
      </p:pic>
      <p:pic>
        <p:nvPicPr>
          <p:cNvPr id="143" name="Google Shape;143;p26"/>
          <p:cNvPicPr preferRelativeResize="0"/>
          <p:nvPr/>
        </p:nvPicPr>
        <p:blipFill>
          <a:blip r:embed="rId4">
            <a:alphaModFix/>
          </a:blip>
          <a:stretch>
            <a:fillRect/>
          </a:stretch>
        </p:blipFill>
        <p:spPr>
          <a:xfrm>
            <a:off x="6724650" y="105050"/>
            <a:ext cx="2466975" cy="2340475"/>
          </a:xfrm>
          <a:prstGeom prst="rect">
            <a:avLst/>
          </a:prstGeom>
          <a:noFill/>
          <a:ln>
            <a:noFill/>
          </a:ln>
        </p:spPr>
      </p:pic>
      <p:pic>
        <p:nvPicPr>
          <p:cNvPr id="144" name="Google Shape;144;p26"/>
          <p:cNvPicPr preferRelativeResize="0"/>
          <p:nvPr/>
        </p:nvPicPr>
        <p:blipFill>
          <a:blip r:embed="rId5">
            <a:alphaModFix/>
          </a:blip>
          <a:stretch>
            <a:fillRect/>
          </a:stretch>
        </p:blipFill>
        <p:spPr>
          <a:xfrm>
            <a:off x="4843725" y="2445525"/>
            <a:ext cx="4300275" cy="2619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311700" y="445025"/>
            <a:ext cx="3096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a">
                <a:solidFill>
                  <a:srgbClr val="990000"/>
                </a:solidFill>
              </a:rPr>
              <a:t>ალკოჰოლი</a:t>
            </a:r>
            <a:endParaRPr>
              <a:solidFill>
                <a:srgbClr val="990000"/>
              </a:solidFill>
            </a:endParaRPr>
          </a:p>
        </p:txBody>
      </p:sp>
      <p:sp>
        <p:nvSpPr>
          <p:cNvPr id="150" name="Google Shape;150;p27"/>
          <p:cNvSpPr txBox="1"/>
          <p:nvPr>
            <p:ph idx="1" type="body"/>
          </p:nvPr>
        </p:nvSpPr>
        <p:spPr>
          <a:xfrm>
            <a:off x="232825" y="1168250"/>
            <a:ext cx="4090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ka" sz="1900">
                <a:solidFill>
                  <a:srgbClr val="010101"/>
                </a:solidFill>
              </a:rPr>
              <a:t>მსოფლიო ჯანდაცვის ორგანიზაციამ</a:t>
            </a:r>
            <a:r>
              <a:rPr lang="ka" sz="1900">
                <a:solidFill>
                  <a:srgbClr val="010101"/>
                </a:solidFill>
                <a:uFill>
                  <a:noFill/>
                </a:uFill>
                <a:hlinkClick r:id="rId3">
                  <a:extLst>
                    <a:ext uri="{A12FA001-AC4F-418D-AE19-62706E023703}">
                      <ahyp:hlinkClr val="tx"/>
                    </a:ext>
                  </a:extLst>
                </a:hlinkClick>
              </a:rPr>
              <a:t> </a:t>
            </a:r>
            <a:r>
              <a:rPr lang="ka" sz="1900" u="sng">
                <a:solidFill>
                  <a:srgbClr val="3185CB"/>
                </a:solidFill>
                <a:latin typeface="Times New Roman"/>
                <a:ea typeface="Times New Roman"/>
                <a:cs typeface="Times New Roman"/>
                <a:sym typeface="Times New Roman"/>
                <a:hlinkClick r:id="rId4">
                  <a:extLst>
                    <a:ext uri="{A12FA001-AC4F-418D-AE19-62706E023703}">
                      <ahyp:hlinkClr val="tx"/>
                    </a:ext>
                  </a:extLst>
                </a:hlinkClick>
              </a:rPr>
              <a:t>ალკოჰოლის</a:t>
            </a:r>
            <a:r>
              <a:rPr lang="ka" sz="1900" u="sng">
                <a:solidFill>
                  <a:srgbClr val="3185CB"/>
                </a:solidFill>
                <a:hlinkClick r:id="rId5">
                  <a:extLst>
                    <a:ext uri="{A12FA001-AC4F-418D-AE19-62706E023703}">
                      <ahyp:hlinkClr val="tx"/>
                    </a:ext>
                  </a:extLst>
                </a:hlinkClick>
              </a:rPr>
              <a:t> </a:t>
            </a:r>
            <a:r>
              <a:rPr lang="ka" sz="1900" u="sng">
                <a:solidFill>
                  <a:srgbClr val="3185CB"/>
                </a:solidFill>
                <a:latin typeface="Times New Roman"/>
                <a:ea typeface="Times New Roman"/>
                <a:cs typeface="Times New Roman"/>
                <a:sym typeface="Times New Roman"/>
                <a:hlinkClick r:id="rId6">
                  <a:extLst>
                    <a:ext uri="{A12FA001-AC4F-418D-AE19-62706E023703}">
                      <ahyp:hlinkClr val="tx"/>
                    </a:ext>
                  </a:extLst>
                </a:hlinkClick>
              </a:rPr>
              <a:t>მოხმარება</a:t>
            </a:r>
            <a:r>
              <a:rPr lang="ka" sz="1900" u="sng">
                <a:solidFill>
                  <a:srgbClr val="3185CB"/>
                </a:solidFill>
                <a:hlinkClick r:id="rId7">
                  <a:extLst>
                    <a:ext uri="{A12FA001-AC4F-418D-AE19-62706E023703}">
                      <ahyp:hlinkClr val="tx"/>
                    </a:ext>
                  </a:extLst>
                </a:hlinkClick>
              </a:rPr>
              <a:t>,</a:t>
            </a:r>
            <a:r>
              <a:rPr lang="ka" sz="1900">
                <a:solidFill>
                  <a:srgbClr val="010101"/>
                </a:solidFill>
              </a:rPr>
              <a:t> განვითარებულ ქვეყნებში, ჯანმრთელობის ნომერ პირველ საფრთხედ ცნო. ორგანიზაციის მონაცემებით, ყოველწლიურად, ალკოჰოლის მოხმარებასთან 3.3 მილიონი სიკვდილია დაკავშირებული.</a:t>
            </a:r>
            <a:endParaRPr sz="2300"/>
          </a:p>
        </p:txBody>
      </p:sp>
      <p:pic>
        <p:nvPicPr>
          <p:cNvPr id="151" name="Google Shape;151;p27"/>
          <p:cNvPicPr preferRelativeResize="0"/>
          <p:nvPr/>
        </p:nvPicPr>
        <p:blipFill>
          <a:blip r:embed="rId8">
            <a:alphaModFix/>
          </a:blip>
          <a:stretch>
            <a:fillRect/>
          </a:stretch>
        </p:blipFill>
        <p:spPr>
          <a:xfrm>
            <a:off x="4475425" y="152400"/>
            <a:ext cx="4312700" cy="450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13815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8"/>
          <p:cNvSpPr txBox="1"/>
          <p:nvPr>
            <p:ph idx="1" type="body"/>
          </p:nvPr>
        </p:nvSpPr>
        <p:spPr>
          <a:xfrm>
            <a:off x="0" y="572700"/>
            <a:ext cx="4572000" cy="45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a">
                <a:solidFill>
                  <a:srgbClr val="010101"/>
                </a:solidFill>
              </a:rPr>
              <a:t>ჩვენს ქვეყანაში ალკოჰოლი ნებისმიერი სოციალური მოვლენის და ღონისძიების განუყოფელი ნაწილია. შესაბამისად, ქვეყნის მოსახლეობის დიდი ნაწილი რეგულარულად მოიხმარს ალკოჰოლს ისე, რომ არც უფიქრდება ამ მოვლენის მავნე შედეგებს. </a:t>
            </a:r>
            <a:r>
              <a:rPr lang="ka">
                <a:solidFill>
                  <a:srgbClr val="010101"/>
                </a:solidFill>
                <a:highlight>
                  <a:srgbClr val="FCF5D5"/>
                </a:highlight>
              </a:rPr>
              <a:t>ალკოჰოლის რეგულარული მოხმარება ყოველთვის ალკოჰოლიზმს არ ნიშნავს, თუმცა არანაკლებ მავნებელია ჯანმრთელობისთვის, აქვეითებს ტვინის აქტივობას, ამძაფრებს დეპრესიულ მოვლენებს და თვითმკვლელობისკენ მიდრეკილებას.</a:t>
            </a:r>
            <a:endParaRPr>
              <a:solidFill>
                <a:srgbClr val="010101"/>
              </a:solidFill>
              <a:highlight>
                <a:srgbClr val="FCF5D5"/>
              </a:highlight>
            </a:endParaRPr>
          </a:p>
          <a:p>
            <a:pPr indent="0" lvl="0" marL="0" rtl="0" algn="l">
              <a:spcBef>
                <a:spcPts val="1600"/>
              </a:spcBef>
              <a:spcAft>
                <a:spcPts val="1600"/>
              </a:spcAft>
              <a:buNone/>
            </a:pPr>
            <a:r>
              <a:t/>
            </a:r>
            <a:endParaRPr sz="1400">
              <a:solidFill>
                <a:srgbClr val="010101"/>
              </a:solidFill>
            </a:endParaRPr>
          </a:p>
        </p:txBody>
      </p:sp>
      <p:pic>
        <p:nvPicPr>
          <p:cNvPr id="158" name="Google Shape;158;p28"/>
          <p:cNvPicPr preferRelativeResize="0"/>
          <p:nvPr/>
        </p:nvPicPr>
        <p:blipFill>
          <a:blip r:embed="rId3">
            <a:alphaModFix/>
          </a:blip>
          <a:stretch>
            <a:fillRect/>
          </a:stretch>
        </p:blipFill>
        <p:spPr>
          <a:xfrm>
            <a:off x="4417725" y="157775"/>
            <a:ext cx="4726275" cy="4985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327475" y="113700"/>
            <a:ext cx="2812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a">
                <a:solidFill>
                  <a:srgbClr val="990000"/>
                </a:solidFill>
              </a:rPr>
              <a:t>        </a:t>
            </a:r>
            <a:r>
              <a:rPr lang="ka">
                <a:solidFill>
                  <a:srgbClr val="990000"/>
                </a:solidFill>
              </a:rPr>
              <a:t>თამბაქო</a:t>
            </a:r>
            <a:endParaRPr>
              <a:solidFill>
                <a:srgbClr val="990000"/>
              </a:solidFill>
            </a:endParaRPr>
          </a:p>
        </p:txBody>
      </p:sp>
      <p:sp>
        <p:nvSpPr>
          <p:cNvPr id="164" name="Google Shape;164;p29"/>
          <p:cNvSpPr txBox="1"/>
          <p:nvPr>
            <p:ph idx="1" type="body"/>
          </p:nvPr>
        </p:nvSpPr>
        <p:spPr>
          <a:xfrm>
            <a:off x="0" y="686400"/>
            <a:ext cx="4496700" cy="4457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ka" sz="1600">
                <a:solidFill>
                  <a:srgbClr val="010101"/>
                </a:solidFill>
              </a:rPr>
              <a:t>თამბაქოს მოხმარება ასევე ძალიან გავრცელებული მოვლენაა საქართველოში, მათ შორის, ახალგაზრდებშიც, მიუხედავად იმისა, რომ არასრულწლოვანისთვის თამბაქოს მიყიდვა უკანონოა. სამწუხაროდ სიგარეტის მოწევა ქართველ ახალგაზრდებში კვლავ რომანტიზებულია და მშობლების მიმართ დაუმორჩილებლობისა და დამოუკიდებლობის სიმბოლოა, რაც, სავარაუდოდ, თავად მშობლების არასწორი ქცევის შედეგია. აკრძალვის და მუქარის ნაცვლად, უფრო ეფექტურია, თუ ახალგაზრდებს აუხსნიან, რამდენად მავნებელია თამბაქოს მოხმარება, განსაკუთრებით - ადრეულ ასაკში.</a:t>
            </a:r>
            <a:endParaRPr sz="2000"/>
          </a:p>
        </p:txBody>
      </p:sp>
      <p:pic>
        <p:nvPicPr>
          <p:cNvPr id="165" name="Google Shape;165;p29"/>
          <p:cNvPicPr preferRelativeResize="0"/>
          <p:nvPr/>
        </p:nvPicPr>
        <p:blipFill>
          <a:blip r:embed="rId3">
            <a:alphaModFix/>
          </a:blip>
          <a:stretch>
            <a:fillRect/>
          </a:stretch>
        </p:blipFill>
        <p:spPr>
          <a:xfrm>
            <a:off x="4370400" y="0"/>
            <a:ext cx="4654400" cy="2571750"/>
          </a:xfrm>
          <a:prstGeom prst="rect">
            <a:avLst/>
          </a:prstGeom>
          <a:noFill/>
          <a:ln>
            <a:noFill/>
          </a:ln>
        </p:spPr>
      </p:pic>
      <p:pic>
        <p:nvPicPr>
          <p:cNvPr id="166" name="Google Shape;166;p29"/>
          <p:cNvPicPr preferRelativeResize="0"/>
          <p:nvPr/>
        </p:nvPicPr>
        <p:blipFill>
          <a:blip r:embed="rId4">
            <a:alphaModFix/>
          </a:blip>
          <a:stretch>
            <a:fillRect/>
          </a:stretch>
        </p:blipFill>
        <p:spPr>
          <a:xfrm>
            <a:off x="4196850" y="2651650"/>
            <a:ext cx="4827950" cy="2491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0" y="203300"/>
            <a:ext cx="8863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0"/>
          <p:cNvSpPr txBox="1"/>
          <p:nvPr>
            <p:ph idx="1" type="body"/>
          </p:nvPr>
        </p:nvSpPr>
        <p:spPr>
          <a:xfrm>
            <a:off x="0" y="776000"/>
            <a:ext cx="4572000" cy="43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ka" sz="1650">
                <a:solidFill>
                  <a:srgbClr val="455F68"/>
                </a:solidFill>
                <a:highlight>
                  <a:srgbClr val="FFFFFF"/>
                </a:highlight>
              </a:rPr>
              <a:t>როდესაც ახალგაზრდა ადამიანი იწყებს თამბაქოს მოხმარებას, იწყება მისი ორგანოებისა და ორგანოთა სისტემების დაზიანება, განსაკუთრებით ზიანდება: ფილტვები და სასუნთქი სისტემის სხვა ორგანოები, ირღვევა ფიზიკური და გონებრივი შრომისუნარიანობა. ნიკოტინი თამბაქოს შემადგენელი ნაწილია. იგი იწვევს დამოკიდებულების განვითარებას.</a:t>
            </a:r>
            <a:endParaRPr sz="1650">
              <a:solidFill>
                <a:srgbClr val="455F68"/>
              </a:solidFill>
              <a:highlight>
                <a:srgbClr val="FFFFFF"/>
              </a:highlight>
            </a:endParaRPr>
          </a:p>
          <a:p>
            <a:pPr indent="0" lvl="0" marL="0" rtl="0" algn="l">
              <a:spcBef>
                <a:spcPts val="0"/>
              </a:spcBef>
              <a:spcAft>
                <a:spcPts val="1600"/>
              </a:spcAft>
              <a:buNone/>
            </a:pPr>
            <a:r>
              <a:rPr lang="ka" sz="1650">
                <a:solidFill>
                  <a:srgbClr val="455F68"/>
                </a:solidFill>
                <a:highlight>
                  <a:srgbClr val="FFFFFF"/>
                </a:highlight>
              </a:rPr>
              <a:t>  ნიკოტინი ავიწროებს სისხლძარღვებს, ზრდის გულის შეკუმშვების სიხშირეს, არტერიული სისხლის წნევას, აფერხებს სისხლის მიწოდებას ცენტრალურ და პერიფერიულ ორგანოებამდე.</a:t>
            </a:r>
            <a:endParaRPr sz="2400"/>
          </a:p>
        </p:txBody>
      </p:sp>
      <p:pic>
        <p:nvPicPr>
          <p:cNvPr id="173" name="Google Shape;173;p30"/>
          <p:cNvPicPr preferRelativeResize="0"/>
          <p:nvPr/>
        </p:nvPicPr>
        <p:blipFill>
          <a:blip r:embed="rId3">
            <a:alphaModFix/>
          </a:blip>
          <a:stretch>
            <a:fillRect/>
          </a:stretch>
        </p:blipFill>
        <p:spPr>
          <a:xfrm>
            <a:off x="4512325" y="0"/>
            <a:ext cx="4479275" cy="2989055"/>
          </a:xfrm>
          <a:prstGeom prst="rect">
            <a:avLst/>
          </a:prstGeom>
          <a:noFill/>
          <a:ln>
            <a:noFill/>
          </a:ln>
        </p:spPr>
      </p:pic>
      <p:pic>
        <p:nvPicPr>
          <p:cNvPr id="174" name="Google Shape;174;p30"/>
          <p:cNvPicPr preferRelativeResize="0"/>
          <p:nvPr/>
        </p:nvPicPr>
        <p:blipFill>
          <a:blip r:embed="rId4">
            <a:alphaModFix/>
          </a:blip>
          <a:stretch>
            <a:fillRect/>
          </a:stretch>
        </p:blipFill>
        <p:spPr>
          <a:xfrm>
            <a:off x="4512325" y="2989050"/>
            <a:ext cx="4479275" cy="2154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i="1" sz="3800">
              <a:solidFill>
                <a:srgbClr val="FF0000"/>
              </a:solidFill>
            </a:endParaRPr>
          </a:p>
          <a:p>
            <a:pPr indent="0" lvl="0" marL="0" rtl="0" algn="l">
              <a:spcBef>
                <a:spcPts val="1600"/>
              </a:spcBef>
              <a:spcAft>
                <a:spcPts val="1600"/>
              </a:spcAft>
              <a:buNone/>
            </a:pPr>
            <a:r>
              <a:rPr b="1" i="1" lang="ka" sz="3800">
                <a:solidFill>
                  <a:srgbClr val="FF0000"/>
                </a:solidFill>
              </a:rPr>
              <a:t>„ჯანსაღ სხეულში ჯანსაღი სულია“.</a:t>
            </a:r>
            <a:endParaRPr b="1" i="1" sz="420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ka">
                <a:solidFill>
                  <a:srgbClr val="990000"/>
                </a:solidFill>
              </a:rPr>
              <a:t>              ჯანსაღი	ცხოვრების 	წესი</a:t>
            </a:r>
            <a:endParaRPr/>
          </a:p>
          <a:p>
            <a:pPr indent="0" lvl="0" marL="0" rtl="0" algn="l">
              <a:spcBef>
                <a:spcPts val="0"/>
              </a:spcBef>
              <a:spcAft>
                <a:spcPts val="0"/>
              </a:spcAft>
              <a:buNone/>
            </a:pPr>
            <a:r>
              <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2" name="Google Shape;62;p14"/>
          <p:cNvPicPr preferRelativeResize="0"/>
          <p:nvPr/>
        </p:nvPicPr>
        <p:blipFill>
          <a:blip r:embed="rId3">
            <a:alphaModFix/>
          </a:blip>
          <a:stretch>
            <a:fillRect/>
          </a:stretch>
        </p:blipFill>
        <p:spPr>
          <a:xfrm>
            <a:off x="564025" y="1208088"/>
            <a:ext cx="7862900" cy="3305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a" sz="2200"/>
              <a:t>ავტორები: აჭყვას საჯარო სკოლის XI კლასის მოსწავლეები</a:t>
            </a:r>
            <a:endParaRPr sz="2200"/>
          </a:p>
          <a:p>
            <a:pPr indent="0" lvl="0" marL="0" rtl="0" algn="l">
              <a:spcBef>
                <a:spcPts val="1600"/>
              </a:spcBef>
              <a:spcAft>
                <a:spcPts val="0"/>
              </a:spcAft>
              <a:buNone/>
            </a:pPr>
            <a:r>
              <a:rPr lang="ka" sz="2200"/>
              <a:t>პედაგოგი: ია დუმბაძე</a:t>
            </a:r>
            <a:endParaRPr sz="22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ka" sz="4600"/>
              <a:t> </a:t>
            </a:r>
            <a:r>
              <a:rPr lang="ka" sz="4600">
                <a:solidFill>
                  <a:srgbClr val="FF0000"/>
                </a:solidFill>
              </a:rPr>
              <a:t> </a:t>
            </a:r>
            <a:r>
              <a:rPr lang="ka" sz="4600">
                <a:solidFill>
                  <a:srgbClr val="FF0000"/>
                </a:solidFill>
              </a:rPr>
              <a:t>მადლობა ყურადღებისთვის </a:t>
            </a:r>
            <a:endParaRPr sz="460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374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a"/>
              <a:t>  პირადი ჰიგიენა</a:t>
            </a:r>
            <a:endParaRPr/>
          </a:p>
        </p:txBody>
      </p:sp>
      <p:sp>
        <p:nvSpPr>
          <p:cNvPr id="68" name="Google Shape;68;p15"/>
          <p:cNvSpPr txBox="1"/>
          <p:nvPr>
            <p:ph idx="1" type="body"/>
          </p:nvPr>
        </p:nvSpPr>
        <p:spPr>
          <a:xfrm>
            <a:off x="311700" y="1152475"/>
            <a:ext cx="3972300" cy="37896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ka" sz="1600">
                <a:solidFill>
                  <a:schemeClr val="dk1"/>
                </a:solidFill>
                <a:highlight>
                  <a:srgbClr val="FFFFFF"/>
                </a:highlight>
              </a:rPr>
              <a:t>პირადი ჰიგიენის დაცვას უდიდესი მნიშვნელობა აქვს ორგანიზმის ჯანსაღად განვითარებისათვის. ყოველდღიური ჰიგიენის წესების ზედმიწევნით დაცვა ხელს უშლის სხვადასხვა სახის ინფექციებისა თუ დაავადებების განვითარებას.</a:t>
            </a:r>
            <a:endParaRPr sz="1600">
              <a:solidFill>
                <a:schemeClr val="dk1"/>
              </a:solidFill>
              <a:highlight>
                <a:srgbClr val="FFFFFF"/>
              </a:highlight>
            </a:endParaRPr>
          </a:p>
          <a:p>
            <a:pPr indent="0" lvl="0" marL="0" rtl="0" algn="l">
              <a:spcBef>
                <a:spcPts val="1200"/>
              </a:spcBef>
              <a:spcAft>
                <a:spcPts val="0"/>
              </a:spcAft>
              <a:buClr>
                <a:schemeClr val="dk1"/>
              </a:buClr>
              <a:buSzPts val="1100"/>
              <a:buFont typeface="Arial"/>
              <a:buNone/>
            </a:pPr>
            <a:r>
              <a:rPr lang="ka" sz="1600">
                <a:solidFill>
                  <a:schemeClr val="dk1"/>
                </a:solidFill>
                <a:highlight>
                  <a:srgbClr val="FFFFFF"/>
                </a:highlight>
              </a:rPr>
              <a:t>გთავაზობთ რამდენიმე რჩევას, როგორ უნდა დავიცვათ პირადი ჰიგიენა იმისათვის, რომ მინიმუმამდე დავიყვანოთ ინფექციებისა და დაავადებების რისკი:</a:t>
            </a:r>
            <a:endParaRPr sz="1600">
              <a:solidFill>
                <a:schemeClr val="dk1"/>
              </a:solidFill>
              <a:highlight>
                <a:srgbClr val="FFFFFF"/>
              </a:highlight>
            </a:endParaRPr>
          </a:p>
          <a:p>
            <a:pPr indent="0" lvl="0" marL="0" rtl="0" algn="l">
              <a:spcBef>
                <a:spcPts val="500"/>
              </a:spcBef>
              <a:spcAft>
                <a:spcPts val="1600"/>
              </a:spcAft>
              <a:buNone/>
            </a:pPr>
            <a:r>
              <a:t/>
            </a:r>
            <a:endParaRPr/>
          </a:p>
        </p:txBody>
      </p:sp>
      <p:pic>
        <p:nvPicPr>
          <p:cNvPr id="69" name="Google Shape;69;p15"/>
          <p:cNvPicPr preferRelativeResize="0"/>
          <p:nvPr/>
        </p:nvPicPr>
        <p:blipFill>
          <a:blip r:embed="rId3">
            <a:alphaModFix/>
          </a:blip>
          <a:stretch>
            <a:fillRect/>
          </a:stretch>
        </p:blipFill>
        <p:spPr>
          <a:xfrm>
            <a:off x="4284000" y="631200"/>
            <a:ext cx="4646599" cy="4310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38100" rtl="0" algn="l">
              <a:spcBef>
                <a:spcPts val="1200"/>
              </a:spcBef>
              <a:spcAft>
                <a:spcPts val="0"/>
              </a:spcAft>
              <a:buClr>
                <a:schemeClr val="dk1"/>
              </a:buClr>
              <a:buSzPts val="1100"/>
              <a:buFont typeface="Arial"/>
              <a:buNone/>
            </a:pPr>
            <a:r>
              <a:rPr lang="ka">
                <a:solidFill>
                  <a:schemeClr val="dk1"/>
                </a:solidFill>
                <a:highlight>
                  <a:srgbClr val="FFFFFF"/>
                </a:highlight>
              </a:rPr>
              <a:t>ხშირად დაიბანეთ ხელები – ჭამამდე და ჭამის შემდეგ, ხველების ან სხვადასხვა ნივთებთან შეხების შემდეგ და ა.შ. სასურველია ვიქონიოთ სპეციალური სანიტარული გელი, რომელიც გამოგვადგება იმ შემთხვევებისთვის, როდესაც არ არის ხელმისაწვდომი საპონი და წყალი.</a:t>
            </a:r>
            <a:endParaRPr>
              <a:solidFill>
                <a:schemeClr val="dk1"/>
              </a:solidFill>
              <a:highlight>
                <a:srgbClr val="FFFFFF"/>
              </a:highlight>
            </a:endParaRPr>
          </a:p>
          <a:p>
            <a:pPr indent="0" lvl="0" marL="38100" rtl="0" algn="l">
              <a:spcBef>
                <a:spcPts val="1200"/>
              </a:spcBef>
              <a:spcAft>
                <a:spcPts val="0"/>
              </a:spcAft>
              <a:buClr>
                <a:schemeClr val="dk1"/>
              </a:buClr>
              <a:buSzPts val="1100"/>
              <a:buFont typeface="Arial"/>
              <a:buNone/>
            </a:pPr>
            <a:r>
              <a:rPr lang="ka" sz="1200">
                <a:solidFill>
                  <a:schemeClr val="dk1"/>
                </a:solidFill>
                <a:highlight>
                  <a:srgbClr val="FFFFFF"/>
                </a:highlight>
              </a:rPr>
              <a:t>·</a:t>
            </a:r>
            <a:r>
              <a:rPr lang="ka" sz="900">
                <a:solidFill>
                  <a:schemeClr val="dk1"/>
                </a:solidFill>
                <a:highlight>
                  <a:srgbClr val="FFFFFF"/>
                </a:highlight>
                <a:latin typeface="Times New Roman"/>
                <a:ea typeface="Times New Roman"/>
                <a:cs typeface="Times New Roman"/>
                <a:sym typeface="Times New Roman"/>
              </a:rPr>
              <a:t>     	</a:t>
            </a:r>
            <a:r>
              <a:rPr lang="ka">
                <a:solidFill>
                  <a:schemeClr val="dk1"/>
                </a:solidFill>
                <a:highlight>
                  <a:srgbClr val="FFFFFF"/>
                </a:highlight>
              </a:rPr>
              <a:t>რეგულარული შხაპი:</a:t>
            </a:r>
            <a:endParaRPr>
              <a:solidFill>
                <a:schemeClr val="dk1"/>
              </a:solidFill>
              <a:highlight>
                <a:srgbClr val="FFFFFF"/>
              </a:highlight>
            </a:endParaRPr>
          </a:p>
          <a:p>
            <a:pPr indent="0" lvl="0" marL="38100" rtl="0" algn="l">
              <a:spcBef>
                <a:spcPts val="1200"/>
              </a:spcBef>
              <a:spcAft>
                <a:spcPts val="0"/>
              </a:spcAft>
              <a:buClr>
                <a:schemeClr val="dk1"/>
              </a:buClr>
              <a:buSzPts val="1100"/>
              <a:buFont typeface="Arial"/>
              <a:buNone/>
            </a:pPr>
            <a:r>
              <a:rPr lang="ka">
                <a:solidFill>
                  <a:schemeClr val="dk1"/>
                </a:solidFill>
                <a:highlight>
                  <a:srgbClr val="FFFFFF"/>
                </a:highlight>
              </a:rPr>
              <a:t>ეს არ ნიშნავს, რომ აუცილებელია ყოველდღიურად ბანაობა, მაგრამ, საჭიროა მუდმივად, ერთი და იმავე ინტერვალებით გავისუფთაოთ თმა და კანი.</a:t>
            </a:r>
            <a:endParaRPr>
              <a:solidFill>
                <a:schemeClr val="dk1"/>
              </a:solidFill>
              <a:highlight>
                <a:srgbClr val="FFFFFF"/>
              </a:highlight>
            </a:endParaRPr>
          </a:p>
          <a:p>
            <a:pPr indent="0" lvl="0" marL="38100" rtl="0" algn="l">
              <a:spcBef>
                <a:spcPts val="1200"/>
              </a:spcBef>
              <a:spcAft>
                <a:spcPts val="0"/>
              </a:spcAft>
              <a:buClr>
                <a:schemeClr val="dk1"/>
              </a:buClr>
              <a:buSzPts val="1100"/>
              <a:buFont typeface="Arial"/>
              <a:buNone/>
            </a:pPr>
            <a:r>
              <a:rPr lang="ka" sz="1000">
                <a:solidFill>
                  <a:schemeClr val="dk1"/>
                </a:solidFill>
                <a:highlight>
                  <a:srgbClr val="FFFFFF"/>
                </a:highlight>
              </a:rPr>
              <a:t>·</a:t>
            </a:r>
            <a:r>
              <a:rPr lang="ka" sz="700">
                <a:solidFill>
                  <a:schemeClr val="dk1"/>
                </a:solidFill>
                <a:highlight>
                  <a:srgbClr val="FFFFFF"/>
                </a:highlight>
                <a:latin typeface="Times New Roman"/>
                <a:ea typeface="Times New Roman"/>
                <a:cs typeface="Times New Roman"/>
                <a:sym typeface="Times New Roman"/>
              </a:rPr>
              <a:t>     	</a:t>
            </a:r>
            <a:endParaRPr sz="1600">
              <a:solidFill>
                <a:schemeClr val="dk1"/>
              </a:solidFill>
              <a:highlight>
                <a:srgbClr val="FFFFFF"/>
              </a:highlight>
            </a:endParaRPr>
          </a:p>
          <a:p>
            <a:pPr indent="0" lvl="0" marL="0" rtl="0" algn="l">
              <a:spcBef>
                <a:spcPts val="12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4558200" cy="572700"/>
          </a:xfrm>
          <a:prstGeom prst="rect">
            <a:avLst/>
          </a:prstGeom>
        </p:spPr>
        <p:txBody>
          <a:bodyPr anchorCtr="0" anchor="t" bIns="91425" lIns="91425" spcFirstLastPara="1" rIns="91425" wrap="square" tIns="91425">
            <a:noAutofit/>
          </a:bodyPr>
          <a:lstStyle/>
          <a:p>
            <a:pPr indent="0" lvl="0" marL="38100" rtl="0" algn="l">
              <a:lnSpc>
                <a:spcPct val="115000"/>
              </a:lnSpc>
              <a:spcBef>
                <a:spcPts val="1200"/>
              </a:spcBef>
              <a:spcAft>
                <a:spcPts val="1200"/>
              </a:spcAft>
              <a:buClr>
                <a:schemeClr val="dk1"/>
              </a:buClr>
              <a:buSzPts val="1100"/>
              <a:buFont typeface="Arial"/>
              <a:buNone/>
            </a:pPr>
            <a:r>
              <a:rPr lang="ka" sz="800">
                <a:highlight>
                  <a:srgbClr val="FFFFFF"/>
                </a:highlight>
                <a:latin typeface="Times New Roman"/>
                <a:ea typeface="Times New Roman"/>
                <a:cs typeface="Times New Roman"/>
                <a:sym typeface="Times New Roman"/>
              </a:rPr>
              <a:t>	                </a:t>
            </a:r>
            <a:r>
              <a:rPr lang="ka" sz="2200">
                <a:highlight>
                  <a:srgbClr val="FFFFFF"/>
                </a:highlight>
              </a:rPr>
              <a:t>ჯანსაღი პირის ღრუ:</a:t>
            </a:r>
            <a:endParaRPr sz="3300"/>
          </a:p>
        </p:txBody>
      </p:sp>
      <p:sp>
        <p:nvSpPr>
          <p:cNvPr id="81" name="Google Shape;81;p17"/>
          <p:cNvSpPr txBox="1"/>
          <p:nvPr>
            <p:ph idx="1" type="body"/>
          </p:nvPr>
        </p:nvSpPr>
        <p:spPr>
          <a:xfrm>
            <a:off x="311700" y="1152475"/>
            <a:ext cx="4558200" cy="3722400"/>
          </a:xfrm>
          <a:prstGeom prst="rect">
            <a:avLst/>
          </a:prstGeom>
        </p:spPr>
        <p:txBody>
          <a:bodyPr anchorCtr="0" anchor="t" bIns="91425" lIns="91425" spcFirstLastPara="1" rIns="91425" wrap="square" tIns="91425">
            <a:noAutofit/>
          </a:bodyPr>
          <a:lstStyle/>
          <a:p>
            <a:pPr indent="0" lvl="0" marL="38100" rtl="0" algn="l">
              <a:spcBef>
                <a:spcPts val="1200"/>
              </a:spcBef>
              <a:spcAft>
                <a:spcPts val="0"/>
              </a:spcAft>
              <a:buClr>
                <a:schemeClr val="dk1"/>
              </a:buClr>
              <a:buSzPts val="1100"/>
              <a:buFont typeface="Arial"/>
              <a:buNone/>
            </a:pPr>
            <a:r>
              <a:rPr lang="ka" sz="1600">
                <a:solidFill>
                  <a:schemeClr val="dk1"/>
                </a:solidFill>
                <a:highlight>
                  <a:srgbClr val="FFFFFF"/>
                </a:highlight>
              </a:rPr>
              <a:t>ლამაზი ღიმილი გვიხალისებს ყოველდღიურობას, მაგრამ, თუ ჩვენი პირის ღრუ არ არის ჯანსაღი, მას სრულიად საპირისპირო შედეგი მოჰყვება. კბილების გახეხვა აუცილებელია დღეში მინიმუმ ორჯერ. კბილების სითეთრის შესანარჩუნებლად, სასურველია, თავი ავარიდოთ და/ან დავაბალანსოთ ჩაის, ყავის, წითელი ღვინის მიღება. მნიშვნელოვანია რეგულარული ვიზიტები სტომატოლოგთანაც – საშუალოდ ექვს თვეში ერთხელ.</a:t>
            </a:r>
            <a:endParaRPr sz="1600">
              <a:solidFill>
                <a:schemeClr val="dk1"/>
              </a:solidFill>
              <a:highlight>
                <a:srgbClr val="FFFFFF"/>
              </a:highlight>
            </a:endParaRPr>
          </a:p>
          <a:p>
            <a:pPr indent="0" lvl="0" marL="0" rtl="0" algn="l">
              <a:spcBef>
                <a:spcPts val="1200"/>
              </a:spcBef>
              <a:spcAft>
                <a:spcPts val="1600"/>
              </a:spcAft>
              <a:buNone/>
            </a:pPr>
            <a:r>
              <a:t/>
            </a:r>
            <a:endParaRPr sz="1600">
              <a:solidFill>
                <a:schemeClr val="dk1"/>
              </a:solidFill>
            </a:endParaRPr>
          </a:p>
        </p:txBody>
      </p:sp>
      <p:pic>
        <p:nvPicPr>
          <p:cNvPr id="82" name="Google Shape;82;p17"/>
          <p:cNvPicPr preferRelativeResize="0"/>
          <p:nvPr/>
        </p:nvPicPr>
        <p:blipFill>
          <a:blip r:embed="rId3">
            <a:alphaModFix/>
          </a:blip>
          <a:stretch>
            <a:fillRect/>
          </a:stretch>
        </p:blipFill>
        <p:spPr>
          <a:xfrm>
            <a:off x="4869938" y="0"/>
            <a:ext cx="4200525" cy="4876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38100" rtl="0" algn="l">
              <a:lnSpc>
                <a:spcPct val="115000"/>
              </a:lnSpc>
              <a:spcBef>
                <a:spcPts val="1200"/>
              </a:spcBef>
              <a:spcAft>
                <a:spcPts val="1200"/>
              </a:spcAft>
              <a:buClr>
                <a:schemeClr val="dk1"/>
              </a:buClr>
              <a:buSzPts val="1100"/>
              <a:buFont typeface="Arial"/>
              <a:buNone/>
            </a:pPr>
            <a:r>
              <a:rPr lang="ka" sz="2500">
                <a:highlight>
                  <a:srgbClr val="FFFFFF"/>
                </a:highlight>
              </a:rPr>
              <a:t>სუფთა და ჯანსაღი თმა:</a:t>
            </a:r>
            <a:endParaRPr sz="3700"/>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38100" rtl="0" algn="l">
              <a:spcBef>
                <a:spcPts val="1200"/>
              </a:spcBef>
              <a:spcAft>
                <a:spcPts val="0"/>
              </a:spcAft>
              <a:buClr>
                <a:schemeClr val="dk1"/>
              </a:buClr>
              <a:buSzPts val="1100"/>
              <a:buFont typeface="Arial"/>
              <a:buNone/>
            </a:pPr>
            <a:r>
              <a:t/>
            </a:r>
            <a:endParaRPr sz="1600">
              <a:solidFill>
                <a:schemeClr val="dk1"/>
              </a:solidFill>
              <a:highlight>
                <a:srgbClr val="FFFFFF"/>
              </a:highlight>
            </a:endParaRPr>
          </a:p>
          <a:p>
            <a:pPr indent="0" lvl="0" marL="38100" rtl="0" algn="l">
              <a:spcBef>
                <a:spcPts val="1200"/>
              </a:spcBef>
              <a:spcAft>
                <a:spcPts val="0"/>
              </a:spcAft>
              <a:buClr>
                <a:schemeClr val="dk1"/>
              </a:buClr>
              <a:buSzPts val="1100"/>
              <a:buFont typeface="Arial"/>
              <a:buNone/>
            </a:pPr>
            <a:r>
              <a:rPr lang="ka" sz="1000">
                <a:solidFill>
                  <a:schemeClr val="dk1"/>
                </a:solidFill>
                <a:highlight>
                  <a:srgbClr val="FFFFFF"/>
                </a:highlight>
              </a:rPr>
              <a:t>·</a:t>
            </a:r>
            <a:r>
              <a:rPr lang="ka" sz="700">
                <a:solidFill>
                  <a:schemeClr val="dk1"/>
                </a:solidFill>
                <a:highlight>
                  <a:srgbClr val="FFFFFF"/>
                </a:highlight>
                <a:latin typeface="Times New Roman"/>
                <a:ea typeface="Times New Roman"/>
                <a:cs typeface="Times New Roman"/>
                <a:sym typeface="Times New Roman"/>
              </a:rPr>
              <a:t>     	</a:t>
            </a:r>
            <a:endParaRPr sz="1600">
              <a:solidFill>
                <a:schemeClr val="dk1"/>
              </a:solidFill>
              <a:highlight>
                <a:srgbClr val="FFFFFF"/>
              </a:highlight>
            </a:endParaRPr>
          </a:p>
          <a:p>
            <a:pPr indent="0" lvl="0" marL="38100" rtl="0" algn="l">
              <a:spcBef>
                <a:spcPts val="1200"/>
              </a:spcBef>
              <a:spcAft>
                <a:spcPts val="0"/>
              </a:spcAft>
              <a:buClr>
                <a:schemeClr val="dk1"/>
              </a:buClr>
              <a:buSzPts val="1100"/>
              <a:buFont typeface="Arial"/>
              <a:buNone/>
            </a:pPr>
            <a:r>
              <a:rPr lang="ka">
                <a:solidFill>
                  <a:schemeClr val="dk1"/>
                </a:solidFill>
                <a:highlight>
                  <a:srgbClr val="FFFFFF"/>
                </a:highlight>
              </a:rPr>
              <a:t>თმის სისუფთავეზე მუდმივი ზრუნვა მნიშვნელოვანია როგორც ჯანმრთელობისთვის, ისე, მისი სიჯანსაღისა და ვიზუალური სილამაზისთვის. მოზარდობის ასაკში, ჰორმონალურმა ცვლილებებმა, შესაძლოა, თმის ცხიმიანობა გაზარდოს. ყველაზე მარტივი მეთოდი, ამ პრობლემის მოსაგვარებლად თავის ხშირი დაბანაა. დიდი მნიშვნელობა აქვს, ასევე, შემპუნებისა და სხვა დასაბანი საშუალებების სწორად შერჩევას.</a:t>
            </a:r>
            <a:endParaRPr>
              <a:solidFill>
                <a:schemeClr val="dk1"/>
              </a:solidFill>
              <a:highlight>
                <a:srgbClr val="FFFFFF"/>
              </a:highlight>
            </a:endParaRPr>
          </a:p>
          <a:p>
            <a:pPr indent="0" lvl="0" marL="0" rtl="0" algn="l">
              <a:spcBef>
                <a:spcPts val="12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rot="-500">
            <a:off x="311675" y="268225"/>
            <a:ext cx="4121700" cy="946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i="1" lang="ka" sz="2000">
                <a:solidFill>
                  <a:srgbClr val="990000"/>
                </a:solidFill>
              </a:rPr>
              <a:t>ჯანსაღი ცხოვრების წესი მისი სწორი განვითარებისთვი</a:t>
            </a:r>
            <a:endParaRPr b="1" i="1" sz="2000">
              <a:solidFill>
                <a:srgbClr val="990000"/>
              </a:solidFill>
            </a:endParaRPr>
          </a:p>
          <a:p>
            <a:pPr indent="0" lvl="0" marL="0" rtl="0" algn="l">
              <a:spcBef>
                <a:spcPts val="1200"/>
              </a:spcBef>
              <a:spcAft>
                <a:spcPts val="0"/>
              </a:spcAft>
              <a:buNone/>
            </a:pPr>
            <a:r>
              <a:t/>
            </a:r>
            <a:endParaRPr/>
          </a:p>
        </p:txBody>
      </p:sp>
      <p:sp>
        <p:nvSpPr>
          <p:cNvPr id="94" name="Google Shape;94;p19"/>
          <p:cNvSpPr txBox="1"/>
          <p:nvPr>
            <p:ph idx="1" type="body"/>
          </p:nvPr>
        </p:nvSpPr>
        <p:spPr>
          <a:xfrm>
            <a:off x="311700" y="1341100"/>
            <a:ext cx="4260300" cy="3802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ka">
                <a:solidFill>
                  <a:schemeClr val="dk1"/>
                </a:solidFill>
                <a:highlight>
                  <a:srgbClr val="FFFFFF"/>
                </a:highlight>
              </a:rPr>
              <a:t>ძალიან მნიშვნელოვანია, ბავშვები პატარაობიდანვე შევაჩვიოთ ჯანსაღი ცხოვრების წესით ცხოვრებას, რაც გულისხმობს ჯანსაღი საკვების მიღებას, ყოველდღიურ ვარჯიშებს, სწორი ძილის რეჟიმს და ა.შ. ეს განუვითარებს მათ ჯანსაღი ცხოვრებისთვის აუცილებელ უნარ-ჩვევებს და ხელს შეუწყობს მათი ორგანიზმის სწორ ფიზიოლოგიურ ზრდა-განვითარებას.</a:t>
            </a:r>
            <a:endParaRPr>
              <a:solidFill>
                <a:schemeClr val="dk1"/>
              </a:solidFill>
              <a:highlight>
                <a:srgbClr val="FFFFFF"/>
              </a:highlight>
            </a:endParaRPr>
          </a:p>
          <a:p>
            <a:pPr indent="0" lvl="0" marL="0" rtl="0" algn="l">
              <a:spcBef>
                <a:spcPts val="2300"/>
              </a:spcBef>
              <a:spcAft>
                <a:spcPts val="1600"/>
              </a:spcAft>
              <a:buNone/>
            </a:pPr>
            <a:r>
              <a:t/>
            </a:r>
            <a:endParaRPr/>
          </a:p>
        </p:txBody>
      </p:sp>
      <p:pic>
        <p:nvPicPr>
          <p:cNvPr id="95" name="Google Shape;95;p19"/>
          <p:cNvPicPr preferRelativeResize="0"/>
          <p:nvPr/>
        </p:nvPicPr>
        <p:blipFill>
          <a:blip r:embed="rId3">
            <a:alphaModFix/>
          </a:blip>
          <a:stretch>
            <a:fillRect/>
          </a:stretch>
        </p:blipFill>
        <p:spPr>
          <a:xfrm>
            <a:off x="4724400" y="152400"/>
            <a:ext cx="3870475" cy="4735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ka">
                <a:solidFill>
                  <a:schemeClr val="dk1"/>
                </a:solidFill>
                <a:highlight>
                  <a:srgbClr val="FFFFFF"/>
                </a:highlight>
              </a:rPr>
              <a:t>ჯანსაღი ცხოვრება ხელს უწყობს მოზარდებში ასაკისა და სხეულის სხვა პარამეტრების შესაფერისი, ოპტიმალური წონის შენარჩუნებას. ჯანსაღი კვება და ჯანსაღი ცხოვრების წესი საუკეთესო პრევენციაა სიმსუქნისკენ მიდრეკილი მოზარდებისთვის სხვადასხვა დაავადებების, მათ შორის შაქრიანი დიაბეტის თავიდან ასაცილებლად.</a:t>
            </a:r>
            <a:endParaRPr>
              <a:solidFill>
                <a:schemeClr val="dk1"/>
              </a:solidFill>
              <a:highlight>
                <a:srgbClr val="FFFFFF"/>
              </a:highlight>
            </a:endParaRPr>
          </a:p>
          <a:p>
            <a:pPr indent="0" lvl="0" marL="0" rtl="0" algn="l">
              <a:spcBef>
                <a:spcPts val="2300"/>
              </a:spcBef>
              <a:spcAft>
                <a:spcPts val="1600"/>
              </a:spcAft>
              <a:buNone/>
            </a:pPr>
            <a:r>
              <a:t/>
            </a:r>
            <a:endParaRPr/>
          </a:p>
        </p:txBody>
      </p:sp>
      <p:pic>
        <p:nvPicPr>
          <p:cNvPr id="102" name="Google Shape;102;p20"/>
          <p:cNvPicPr preferRelativeResize="0"/>
          <p:nvPr/>
        </p:nvPicPr>
        <p:blipFill>
          <a:blip r:embed="rId3">
            <a:alphaModFix/>
          </a:blip>
          <a:stretch>
            <a:fillRect/>
          </a:stretch>
        </p:blipFill>
        <p:spPr>
          <a:xfrm>
            <a:off x="4512325" y="445025"/>
            <a:ext cx="4479275" cy="4141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86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1"/>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ka">
                <a:solidFill>
                  <a:schemeClr val="dk1"/>
                </a:solidFill>
              </a:rPr>
              <a:t>ჯანსაღი კვება გავლენას ახდენს მოზარდების გონიერებასა და საზრიანობაზე. არასრულფასოვანი კვება შესაძლოა გახდეს არაკონცენტრირებულობის, ქცევითი და სოციალური პრობლემების, უძალობისა და ნებისყოფის ნაკლებობის მიზეზი.</a:t>
            </a:r>
            <a:endParaRPr/>
          </a:p>
        </p:txBody>
      </p:sp>
      <p:pic>
        <p:nvPicPr>
          <p:cNvPr id="109" name="Google Shape;109;p21"/>
          <p:cNvPicPr preferRelativeResize="0"/>
          <p:nvPr/>
        </p:nvPicPr>
        <p:blipFill>
          <a:blip r:embed="rId3">
            <a:alphaModFix/>
          </a:blip>
          <a:stretch>
            <a:fillRect/>
          </a:stretch>
        </p:blipFill>
        <p:spPr>
          <a:xfrm>
            <a:off x="4433500" y="631100"/>
            <a:ext cx="4465075" cy="4386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