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 snapToGrid="0">
      <p:cViewPr varScale="1">
        <p:scale>
          <a:sx n="68" d="100"/>
          <a:sy n="68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8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64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1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13059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1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637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257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40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317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EE2CC9-0406-45EB-8306-CD52ED190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5D204-9CBA-428E-BAF1-C56C6E2D2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B734E-C3D7-4777-862A-F22C6C526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6C394-3648-4F97-870F-439F2C5A5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3A7524-B6AA-4636-8992-06ADEC256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399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60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250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26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3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729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383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7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FB0D327-542D-439B-8BEA-6A3D4A1AADD2}" type="datetimeFigureOut">
              <a:rPr lang="en-US" smtClean="0"/>
              <a:t>4/30/2020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C183964-B60E-47AB-8CD6-C9357385A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260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1tv.ge/news_tag/covid-19-ka/" TargetMode="Externa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1tv.ge/news/ratom-aris-ghamurebis-virusebi-ase-momakvdinebeli-imunuri-sistema-ki-unikaluri/" TargetMode="External"/><Relationship Id="rId2" Type="http://schemas.openxmlformats.org/officeDocument/2006/relationships/hyperlink" Target="https://1tv.ge/news/mecnierta-azrit-akhali-koronavirusi-adamianebshi-ghamurebisgan-gavrcelda/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hyperlink" Target="https://1tv.ge/news/pangolini-akhali-potenciuri-damnashave-ukhanis-koronavirusis-gavrcelebashi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E8CA8C0-D58C-481C-8B02-991CC00C1C44}"/>
              </a:ext>
            </a:extLst>
          </p:cNvPr>
          <p:cNvSpPr/>
          <p:nvPr/>
        </p:nvSpPr>
        <p:spPr>
          <a:xfrm>
            <a:off x="2635432" y="1841920"/>
            <a:ext cx="7511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498455"/>
              </a:avLst>
            </a:prstTxWarp>
            <a:spAutoFit/>
          </a:bodyPr>
          <a:lstStyle/>
          <a:p>
            <a:pPr algn="ctr"/>
            <a:r>
              <a:rPr lang="ka-GE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კ ო რ ო ნ ა    ვ ი რ უ ს ი 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F9C31F-3620-416B-984C-05ABC2F8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914" y="2765250"/>
            <a:ext cx="3396172" cy="324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990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E4A3F8-9FFD-4022-8612-5A922DC1C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635" y="3546232"/>
            <a:ext cx="3953022" cy="31212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40562C-3C98-4E4D-A110-C448D0CFA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349" y="1842867"/>
            <a:ext cx="4628270" cy="372793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3966E2-DC8A-438F-A1C4-52C52E23F9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635" y="73269"/>
            <a:ext cx="3953021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716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811BA89-F206-4EDB-AC4C-F39AFCED468A}"/>
              </a:ext>
            </a:extLst>
          </p:cNvPr>
          <p:cNvSpPr/>
          <p:nvPr/>
        </p:nvSpPr>
        <p:spPr>
          <a:xfrm>
            <a:off x="3094380" y="981670"/>
            <a:ext cx="5543505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ka-GE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დ ა ს ა ს რ უ ლ ი 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E75A1E-9D98-48A9-9C8D-868737E7F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222" y="1904868"/>
            <a:ext cx="4645555" cy="304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66326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AEDFBC-1804-4EC3-8591-04DCEEDFBCA1}"/>
              </a:ext>
            </a:extLst>
          </p:cNvPr>
          <p:cNvSpPr/>
          <p:nvPr/>
        </p:nvSpPr>
        <p:spPr>
          <a:xfrm>
            <a:off x="473613" y="2136338"/>
            <a:ext cx="325432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კოვიდ-19 ანუ კორონავირუსი, რესპირატორული დაავადებაა. ის მსოფლიოში ჩინეთის </a:t>
            </a:r>
            <a:r>
              <a:rPr lang="ka-GE" dirty="0" err="1">
                <a:solidFill>
                  <a:schemeClr val="accent1">
                    <a:lumMod val="50000"/>
                  </a:schemeClr>
                </a:solidFill>
              </a:rPr>
              <a:t>ვუჰანის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 პროვინციიდან გავრცელდა. კოვიდ-19 კორონავირუსების ოჯახს განეკუთნება და აქამდე უცნობი ვირუსია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7D4DA1-0D30-4DB1-BD10-E82EC7704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210" y="1505244"/>
            <a:ext cx="4543864" cy="34163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9747F81-1473-4ECD-BCAA-9EB21FD0B2A5}"/>
              </a:ext>
            </a:extLst>
          </p:cNvPr>
          <p:cNvSpPr/>
          <p:nvPr/>
        </p:nvSpPr>
        <p:spPr>
          <a:xfrm>
            <a:off x="8773553" y="1720839"/>
            <a:ext cx="31417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accent1">
                    <a:lumMod val="50000"/>
                  </a:schemeClr>
                </a:solidFill>
                <a:latin typeface="gpbNusxuri"/>
              </a:rPr>
              <a:t>ადამიანებს, ისე ცხოველებს და იწვევს სასუნთქი </a:t>
            </a:r>
            <a:r>
              <a:rPr lang="ka-GE" dirty="0" err="1">
                <a:solidFill>
                  <a:schemeClr val="accent1">
                    <a:lumMod val="50000"/>
                  </a:schemeClr>
                </a:solidFill>
                <a:latin typeface="gpbNusxuri"/>
              </a:rPr>
              <a:t>გზსახელი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  <a:latin typeface="gpbNusxuri"/>
              </a:rPr>
              <a:t> კორონავირუსი ამ ვირუსს დაერქვა ზედაპირიდან გამოშვერილი წვეტების გამო, რომლებიც გვირგვინს (კორონა) ჰგავს; კორონა ეწოდება მზის ანალოგიურ მახასიათებელსაც. ვირუსი </a:t>
            </a:r>
            <a:r>
              <a:rPr lang="ka-GE" dirty="0" err="1">
                <a:solidFill>
                  <a:schemeClr val="accent1">
                    <a:lumMod val="50000"/>
                  </a:schemeClr>
                </a:solidFill>
                <a:latin typeface="gpbNusxuri"/>
              </a:rPr>
              <a:t>აინფიცირებს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  <a:latin typeface="gpbNusxuri"/>
              </a:rPr>
              <a:t> როგორც ების დაავადებებს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54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2F91720-926B-455F-AB9D-945E896FCA4F}"/>
              </a:ext>
            </a:extLst>
          </p:cNvPr>
          <p:cNvSpPr/>
          <p:nvPr/>
        </p:nvSpPr>
        <p:spPr>
          <a:xfrm>
            <a:off x="323557" y="889843"/>
            <a:ext cx="5627077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კორონავირუსის სულ მცირე ოთხი ტიპი ყოველწლიურად მთელ მსოფლიოში ძალიან მსუბუქ ინფექციებს იწვევს, მაგალითად, გაციებას. ცხოვრების გარკვეულ მომენტში, ადამიანთა უმეტესობა ერთი ან რამდენიმე ამ ვირუსით ერთხელ მაინც </a:t>
            </a:r>
            <a:r>
              <a:rPr lang="ka-GE" dirty="0" err="1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ინფიცირდება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.</a:t>
            </a:r>
          </a:p>
          <a:p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კიდევ ერთმა </a:t>
            </a:r>
            <a:r>
              <a:rPr lang="ka-GE" dirty="0" err="1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კორონავირუსმა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, რომელიც 2003 წელს ჩინეთში გავრცელდა, უფრო მწვავე დაავადება გამოიწვია, რომელსაც მწვავე რესპირატორული სინდრომი, იგივე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SARS-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ი უწოდეს. ვირუსით მაშინ 8098 ადამიანი დაინფიცირდა, 774 კი გარდაიცვალა.</a:t>
            </a:r>
          </a:p>
          <a:p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2012 წელს საუდის არაბეთში გამოჩნდა </a:t>
            </a:r>
            <a:r>
              <a:rPr lang="ka-GE" dirty="0" err="1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კორონავირუსით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 გამოწვეული კიდევ ერთი დაავადება, რომელსაც ახლო აღმოსავლეთის რესპირატორული სინდრომი, იგივე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MERS-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ი უწოდეს.</a:t>
            </a:r>
          </a:p>
          <a:p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რაც შეეხება ახალ ვირუსს, მას 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SARS-CoV-2 </a:t>
            </a:r>
            <a:r>
              <a:rPr lang="ka-GE" dirty="0">
                <a:solidFill>
                  <a:schemeClr val="accent3">
                    <a:lumMod val="50000"/>
                  </a:schemeClr>
                </a:solidFill>
                <a:latin typeface="gpbNusxuri"/>
              </a:rPr>
              <a:t>უწოდეს, მისგან გამოწვეულ დაავადებას კი </a:t>
            </a:r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gpbNusxuri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COVID-19</a:t>
            </a:r>
            <a:r>
              <a:rPr lang="en-US" dirty="0">
                <a:solidFill>
                  <a:srgbClr val="403F3F"/>
                </a:solidFill>
                <a:latin typeface="gpbNusxuri"/>
              </a:rPr>
              <a:t>.</a:t>
            </a:r>
            <a:endParaRPr lang="en-US" b="0" i="0" dirty="0">
              <a:solidFill>
                <a:srgbClr val="403F3F"/>
              </a:solidFill>
              <a:effectLst/>
              <a:latin typeface="gpbNusxu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124E71-5853-4EFE-941F-C82A1AC0D9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529" y="1482413"/>
            <a:ext cx="4375051" cy="3893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287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6B65631-5AB1-479E-8BA5-45EE69F7C40F}"/>
              </a:ext>
            </a:extLst>
          </p:cNvPr>
          <p:cNvSpPr/>
          <p:nvPr/>
        </p:nvSpPr>
        <p:spPr>
          <a:xfrm>
            <a:off x="407964" y="1631853"/>
            <a:ext cx="60209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FF0000"/>
                </a:solidFill>
              </a:rPr>
              <a:t>რა სიმპტომები აქვს </a:t>
            </a:r>
            <a:r>
              <a:rPr lang="ka-GE" sz="2400" b="1" dirty="0" err="1">
                <a:solidFill>
                  <a:srgbClr val="FF0000"/>
                </a:solidFill>
              </a:rPr>
              <a:t>კორონავირუსს</a:t>
            </a:r>
            <a:r>
              <a:rPr lang="ka-GE" sz="2400" b="1" dirty="0">
                <a:solidFill>
                  <a:srgbClr val="FF0000"/>
                </a:solidFill>
              </a:rPr>
              <a:t>?</a:t>
            </a:r>
            <a:endParaRPr lang="ka-GE" sz="2400" dirty="0">
              <a:solidFill>
                <a:srgbClr val="FF0000"/>
              </a:solidFill>
            </a:endParaRPr>
          </a:p>
          <a:p>
            <a:r>
              <a:rPr lang="ka-GE" sz="2400" dirty="0">
                <a:solidFill>
                  <a:srgbClr val="222F3A"/>
                </a:solidFill>
              </a:rPr>
              <a:t>კოვიდ-19-ის პაციენტებს რესპირატორული, სუნთქვასთან დაკავშირებული პრობლემები აქვთ. დადგინდა, რომ ვირუსი ადამიანიდან ადამიანს გადაეცემა.</a:t>
            </a:r>
          </a:p>
          <a:p>
            <a:r>
              <a:rPr lang="ka-GE" sz="2400" dirty="0">
                <a:solidFill>
                  <a:srgbClr val="222F3A"/>
                </a:solidFill>
              </a:rPr>
              <a:t>სიმპტომებს შორისაა: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სიცხე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მშრალი ხველა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დაღლილობა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სუნთქვის გართულება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9E0551-1BEE-41D7-9A39-202ACE414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934" y="1631853"/>
            <a:ext cx="5312898" cy="4154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247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249AE959-AF2F-40DE-AA50-132CD8BD90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4571" y="725043"/>
            <a:ext cx="556142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რამდენად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სახიფათოა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r>
              <a:rPr kumimoji="0" lang="ka-GE" altLang="en-US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a-GE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                                                                                    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ახალი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ვირუსის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ლეტალურობის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ზუსტი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შეფასება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რთულია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ამ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ეტაპზე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ნაკლებად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ფატალური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ჩანს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ვიდრე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კორონავირუსები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რომლებიც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SARS-ს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და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MERS-ს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იწვევენ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მაგრამ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აქვს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სიკვდილიანობის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უფრო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მაღალი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მაჩვენებელი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ვიდრე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სეზონურ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გრიპს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კვლევების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დიდი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ნაწილი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მიუთითებს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რომ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სიკვდილიანობის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მაჩვენებელი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2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პროცენტია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მაგრამ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მეცნიერთა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აზრით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რეალური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მაჩვენებელი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1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პროცენტზე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ნაკლები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უნდა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იყოს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დაახლოებით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სეზონური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გრიპის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gpbNusxuri"/>
              </a:rPr>
              <a:t>მსგავსად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0E74F2-BD91-48C0-9F50-B71B581E1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8597" y="1440512"/>
            <a:ext cx="5298832" cy="368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5059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66653FA-9720-488B-9FE7-CDC2A94E7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542" y="120402"/>
            <a:ext cx="5176911" cy="330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როგორ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გადადის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ახალი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900" b="1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კორონავირუსი</a:t>
            </a:r>
            <a:r>
              <a:rPr kumimoji="0" lang="en-US" altLang="en-US" sz="1900" b="1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Arial" panose="020B0604020202020204" pitchFamily="34" charset="0"/>
              </a:rPr>
              <a:t>?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ექსპერტები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დარწმუნებული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არიან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რომ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ადამიანებს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ეს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ვირუსი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პირველად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ინფიცირებული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ცხოველისგან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გადაედო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უხანის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ბაზრობაზე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სადაც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იყიდებოდა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ცოცხალი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თევზი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ცხოველები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ფრინველები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.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ამის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შემდეგ</a:t>
            </a:r>
            <a:r>
              <a:rPr kumimoji="0" lang="ka-GE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ბაზარი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დ</a:t>
            </a:r>
            <a:r>
              <a:rPr kumimoji="0" lang="ka-GE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ა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იხურა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ჩატარდა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დეზინფექცია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რამაც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თითქმის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შეუძლებელი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გახადა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იმის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დადგენა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,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კონკრეტულად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რომელი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ცხოველისგან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გავრცელდა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 </a:t>
            </a:r>
            <a:r>
              <a:rPr kumimoji="0" lang="en-US" altLang="en-US" sz="1900" b="0" i="0" u="none" strike="noStrike" cap="none" normalizeH="0" baseline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ვირუსი</a:t>
            </a:r>
            <a:r>
              <a:rPr kumimoji="0" lang="en-US" altLang="en-US" sz="1900" b="0" i="0" u="none" strike="noStrike" cap="none" normalizeH="0" baseline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latin typeface="gpbNusxuri"/>
              </a:rPr>
              <a:t>.</a:t>
            </a:r>
            <a:endParaRPr kumimoji="0" lang="en-US" altLang="en-US" sz="1900" b="0" i="0" u="none" strike="noStrike" cap="none" normalizeH="0" baseline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A07038-B46A-4590-B597-B31BE9944A76}"/>
              </a:ext>
            </a:extLst>
          </p:cNvPr>
          <p:cNvSpPr/>
          <p:nvPr/>
        </p:nvSpPr>
        <p:spPr>
          <a:xfrm>
            <a:off x="0" y="3429000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dirty="0">
                <a:solidFill>
                  <a:srgbClr val="403F3F"/>
                </a:solidFill>
                <a:latin typeface="gpbNusxuri"/>
              </a:rPr>
              <a:t>შესაძლო წყაროდ მიიჩნევა </a:t>
            </a:r>
            <a:r>
              <a:rPr lang="ka-GE" dirty="0">
                <a:solidFill>
                  <a:srgbClr val="E6003C"/>
                </a:solidFill>
                <a:latin typeface="gpbNusxuri"/>
                <a:hlinkClick r:id="rId2"/>
              </a:rPr>
              <a:t>ღამურები</a:t>
            </a:r>
            <a:r>
              <a:rPr lang="ka-GE" dirty="0">
                <a:solidFill>
                  <a:srgbClr val="403F3F"/>
                </a:solidFill>
                <a:latin typeface="gpbNusxuri"/>
              </a:rPr>
              <a:t>, რადგან ევოლუციურად მათი ორგანიზმი მორგებულია </a:t>
            </a:r>
            <a:r>
              <a:rPr lang="ka-GE" dirty="0">
                <a:solidFill>
                  <a:srgbClr val="E6003C"/>
                </a:solidFill>
                <a:latin typeface="gpbNusxuri"/>
                <a:hlinkClick r:id="rId3"/>
              </a:rPr>
              <a:t>მრავალ ვირუსთან ერთად მშვიდ თანაარსებობას</a:t>
            </a:r>
            <a:r>
              <a:rPr lang="ka-GE" dirty="0">
                <a:solidFill>
                  <a:srgbClr val="403F3F"/>
                </a:solidFill>
                <a:latin typeface="gpbNusxuri"/>
              </a:rPr>
              <a:t>. დადგენილია, რომ სწორედ ღამურები იყვნენ </a:t>
            </a:r>
            <a:r>
              <a:rPr lang="en-US" dirty="0">
                <a:solidFill>
                  <a:srgbClr val="403F3F"/>
                </a:solidFill>
                <a:latin typeface="gpbNusxuri"/>
              </a:rPr>
              <a:t>SARS-</a:t>
            </a:r>
            <a:r>
              <a:rPr lang="ka-GE" dirty="0">
                <a:solidFill>
                  <a:srgbClr val="403F3F"/>
                </a:solidFill>
                <a:latin typeface="gpbNusxuri"/>
              </a:rPr>
              <a:t>ის საწყისი წყაროც. ასევე შესაძლებელია ისიც, რომ ღამურებისგან ვირუსი რომელიმე შუამავალ ცხოველს გადაედო, მაგალითად, </a:t>
            </a:r>
            <a:r>
              <a:rPr lang="ka-GE" dirty="0" err="1">
                <a:solidFill>
                  <a:srgbClr val="E6003C"/>
                </a:solidFill>
                <a:latin typeface="gpbNusxuri"/>
                <a:hlinkClick r:id="rId4"/>
              </a:rPr>
              <a:t>პანგოლინს</a:t>
            </a:r>
            <a:r>
              <a:rPr lang="ka-GE" dirty="0">
                <a:solidFill>
                  <a:srgbClr val="403F3F"/>
                </a:solidFill>
                <a:latin typeface="gpbNusxuri"/>
              </a:rPr>
              <a:t>, რომლის ხორციც ჩინეთის ზოგიერთ რეგიონში დელიკატესად მიიჩნევა; </a:t>
            </a:r>
            <a:r>
              <a:rPr lang="ka-GE" dirty="0" err="1">
                <a:solidFill>
                  <a:srgbClr val="403F3F"/>
                </a:solidFill>
                <a:latin typeface="gpbNusxuri"/>
              </a:rPr>
              <a:t>პანგოლინებისგან</a:t>
            </a:r>
            <a:r>
              <a:rPr lang="ka-GE" dirty="0">
                <a:solidFill>
                  <a:srgbClr val="403F3F"/>
                </a:solidFill>
                <a:latin typeface="gpbNusxuri"/>
              </a:rPr>
              <a:t> ვირუსი უკვე ადამიანებში უნდა გადასულიყო.</a:t>
            </a:r>
          </a:p>
          <a:p>
            <a:r>
              <a:rPr lang="ka-GE" dirty="0">
                <a:solidFill>
                  <a:srgbClr val="403F3F"/>
                </a:solidFill>
                <a:latin typeface="gpbNusxuri"/>
              </a:rPr>
              <a:t>ამის შემდეგ, ვირუსი ადამიანიდან ადამიანში გავრცელდა.</a:t>
            </a:r>
            <a:endParaRPr lang="ka-GE" b="0" i="0" dirty="0">
              <a:solidFill>
                <a:srgbClr val="403F3F"/>
              </a:solidFill>
              <a:effectLst/>
              <a:latin typeface="gpbNusxu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2B18AE-67BC-4E50-801C-361508256D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542" y="939112"/>
            <a:ext cx="5303519" cy="435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446615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542ED87-3628-4439-A61C-A0BD9338F045}"/>
              </a:ext>
            </a:extLst>
          </p:cNvPr>
          <p:cNvSpPr/>
          <p:nvPr/>
        </p:nvSpPr>
        <p:spPr>
          <a:xfrm>
            <a:off x="135987" y="2039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a-GE" b="1" dirty="0">
                <a:solidFill>
                  <a:srgbClr val="0000FF"/>
                </a:solidFill>
              </a:rPr>
              <a:t>გვაქვს თუ არა ვაქცინა?</a:t>
            </a:r>
            <a:endParaRPr lang="ka-GE" dirty="0">
              <a:solidFill>
                <a:srgbClr val="0000FF"/>
              </a:solidFill>
            </a:endParaRPr>
          </a:p>
          <a:p>
            <a:r>
              <a:rPr lang="ka-GE" dirty="0">
                <a:solidFill>
                  <a:srgbClr val="222F3A"/>
                </a:solidFill>
              </a:rPr>
              <a:t>ამ დროისთვის კორონავირუსის ვაქცინა არ არსებობს. ინფიცირების თავიდან ასაცილებლად მიმართეთ ყოველდღიურ პრევენციულ ზომებს და დაიცავით ჰიგიენა.</a:t>
            </a:r>
          </a:p>
          <a:p>
            <a:r>
              <a:rPr lang="ka-GE" dirty="0">
                <a:solidFill>
                  <a:srgbClr val="222F3A"/>
                </a:solidFill>
              </a:rPr>
              <a:t>მათ, ვისაც ვირუსი უკვე აქვთ და ჰოსპიტალიზაციას საჭიროებენ, სამედიცინო დაწესებულებებში სიმპტომების შემსუბუქებაში დაეხმარებიან.</a:t>
            </a:r>
          </a:p>
          <a:p>
            <a:r>
              <a:rPr lang="ka-GE" dirty="0">
                <a:solidFill>
                  <a:srgbClr val="222F3A"/>
                </a:solidFill>
              </a:rPr>
              <a:t>ვაქცინების შემუშავება მიმდინარეობს და ისინი კლინიკურ ცდებს გადის. ჯანდაცვის მსოფლიო ორგანიზაცია ცდილობს ვირუსთან ბრძოლის კოორდინაციას. თუმცა, ვაქცინის გამოცდას და შემდეგ უკვე მის მკურნალობაში დანერგვას, ექსპერტების აზრით, დაახლოებით, 1.5 წელი დასჭირდება.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4E1237-848E-41A7-9E74-41318D47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1987" y="1607234"/>
            <a:ext cx="5087815" cy="36435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96A89-AFF2-4926-A757-55348AD23E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987" y="4315263"/>
            <a:ext cx="2818228" cy="25743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4716AE8-857E-4788-98C7-80BB753624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6585" y="4315264"/>
            <a:ext cx="2405575" cy="233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354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EA897F3-8717-437E-8E25-42E33356C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5065" y="225083"/>
            <a:ext cx="6696221" cy="628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2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9B36D5-D869-49E9-A4A1-B4250CC0B799}"/>
              </a:ext>
            </a:extLst>
          </p:cNvPr>
          <p:cNvSpPr/>
          <p:nvPr/>
        </p:nvSpPr>
        <p:spPr>
          <a:xfrm>
            <a:off x="703385" y="1378634"/>
            <a:ext cx="500809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sz="2400" b="1" dirty="0">
                <a:solidFill>
                  <a:srgbClr val="0000FF"/>
                </a:solidFill>
              </a:rPr>
              <a:t>რა არ უნდა გავაკეთოთ?</a:t>
            </a:r>
            <a:endParaRPr lang="ka-GE" sz="2400" dirty="0">
              <a:solidFill>
                <a:srgbClr val="0000FF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მოწევა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ტრადიციული მცენარეული მედიცინის მიმართვა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ნივრის ჭამა და ალკოჰოლის მიღება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რამდენიმე პირბადის ტარება,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ka-GE" sz="2400" dirty="0">
                <a:solidFill>
                  <a:srgbClr val="222F3A"/>
                </a:solidFill>
              </a:rPr>
              <a:t>საკუთარი ინიციატივით წამლების მიღება, მაგალითად, ანტიბიოტიკების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94DA3D7-A7A0-4BCF-AF17-32E19E51A2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4362" y="1634542"/>
            <a:ext cx="5371042" cy="327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149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74</TotalTime>
  <Words>501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gpbNusxuri</vt:lpstr>
      <vt:lpstr>Sylfaen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Teacher</dc:creator>
  <cp:lastModifiedBy>Teacher</cp:lastModifiedBy>
  <cp:revision>11</cp:revision>
  <dcterms:created xsi:type="dcterms:W3CDTF">2020-04-30T09:41:38Z</dcterms:created>
  <dcterms:modified xsi:type="dcterms:W3CDTF">2020-04-30T10:56:35Z</dcterms:modified>
</cp:coreProperties>
</file>