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33FF"/>
    <a:srgbClr val="CC0099"/>
    <a:srgbClr val="FF0066"/>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ka-GE" dirty="0" smtClean="0">
                <a:solidFill>
                  <a:srgbClr val="FF0000"/>
                </a:solidFill>
              </a:rPr>
              <a:t>სამკუთხედის </a:t>
            </a:r>
            <a:r>
              <a:rPr lang="ka-GE" dirty="0" smtClean="0">
                <a:solidFill>
                  <a:srgbClr val="FF0000"/>
                </a:solidFill>
              </a:rPr>
              <a:t>ელემენტები</a:t>
            </a:r>
            <a:endParaRPr lang="ru-RU" dirty="0">
              <a:solidFill>
                <a:srgbClr val="FF0000"/>
              </a:solidFill>
            </a:endParaRPr>
          </a:p>
        </p:txBody>
      </p:sp>
      <p:sp>
        <p:nvSpPr>
          <p:cNvPr id="3" name="Subtitle 2"/>
          <p:cNvSpPr>
            <a:spLocks noGrp="1"/>
          </p:cNvSpPr>
          <p:nvPr>
            <p:ph type="subTitle" idx="1"/>
          </p:nvPr>
        </p:nvSpPr>
        <p:spPr/>
        <p:txBody>
          <a:bodyPr/>
          <a:lstStyle/>
          <a:p>
            <a:r>
              <a:rPr lang="ka-GE" dirty="0" smtClean="0">
                <a:solidFill>
                  <a:srgbClr val="FFFF00"/>
                </a:solidFill>
              </a:rPr>
              <a:t>პრეზენტატორი: ვაკო ნიკოლავა</a:t>
            </a:r>
          </a:p>
          <a:p>
            <a:r>
              <a:rPr lang="en-US" dirty="0" smtClean="0">
                <a:solidFill>
                  <a:srgbClr val="FFFF00"/>
                </a:solidFill>
              </a:rPr>
              <a:t>VII</a:t>
            </a:r>
            <a:r>
              <a:rPr lang="ka-GE" dirty="0" smtClean="0">
                <a:solidFill>
                  <a:srgbClr val="FFFF00"/>
                </a:solidFill>
              </a:rPr>
              <a:t> კლასი</a:t>
            </a:r>
          </a:p>
          <a:p>
            <a:r>
              <a:rPr lang="en-US" dirty="0" smtClean="0">
                <a:solidFill>
                  <a:srgbClr val="FFFF00"/>
                </a:solidFill>
              </a:rPr>
              <a:t>21</a:t>
            </a:r>
            <a:r>
              <a:rPr lang="ka-GE" dirty="0" smtClean="0">
                <a:solidFill>
                  <a:srgbClr val="FFFF00"/>
                </a:solidFill>
              </a:rPr>
              <a:t>.04.2020</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Autofit/>
          </a:bodyPr>
          <a:lstStyle/>
          <a:p>
            <a:r>
              <a:rPr lang="ka-GE" sz="2800" dirty="0" smtClean="0">
                <a:solidFill>
                  <a:srgbClr val="00B050"/>
                </a:solidFill>
              </a:rPr>
              <a:t>მედიანა</a:t>
            </a:r>
            <a:r>
              <a:rPr lang="ka-GE" sz="2800" dirty="0" smtClean="0"/>
              <a:t/>
            </a:r>
            <a:br>
              <a:rPr lang="ka-GE" sz="2800" dirty="0" smtClean="0"/>
            </a:br>
            <a:r>
              <a:rPr lang="ka-GE" sz="2800" dirty="0" smtClean="0">
                <a:solidFill>
                  <a:srgbClr val="FF0066"/>
                </a:solidFill>
              </a:rPr>
              <a:t> </a:t>
            </a:r>
            <a:r>
              <a:rPr lang="ka-GE" sz="2800" dirty="0" smtClean="0">
                <a:solidFill>
                  <a:srgbClr val="FF0066"/>
                </a:solidFill>
              </a:rPr>
              <a:t>•</a:t>
            </a:r>
            <a:r>
              <a:rPr lang="ka-GE" sz="2800" dirty="0" smtClean="0"/>
              <a:t> </a:t>
            </a:r>
            <a:r>
              <a:rPr lang="ka-GE" sz="2800" dirty="0" smtClean="0">
                <a:solidFill>
                  <a:srgbClr val="FF0066"/>
                </a:solidFill>
              </a:rPr>
              <a:t>მედიანა </a:t>
            </a:r>
            <a:r>
              <a:rPr lang="ka-GE" sz="2800" dirty="0" smtClean="0">
                <a:solidFill>
                  <a:srgbClr val="FF0066"/>
                </a:solidFill>
              </a:rPr>
              <a:t>ეწოდება მონაკვეთს, რომელიც სამკუთხედის ნებისმიერ წვეროს აერთებს მისი მოპირდაპირე გვერდის შუაწერტილთან. </a:t>
            </a:r>
            <a:r>
              <a:rPr lang="ka-GE" sz="2800" dirty="0" smtClean="0">
                <a:solidFill>
                  <a:srgbClr val="FF0066"/>
                </a:solidFill>
              </a:rPr>
              <a:t/>
            </a:r>
            <a:br>
              <a:rPr lang="ka-GE" sz="2800" dirty="0" smtClean="0">
                <a:solidFill>
                  <a:srgbClr val="FF0066"/>
                </a:solidFill>
              </a:rPr>
            </a:br>
            <a:r>
              <a:rPr lang="ka-GE" sz="2800" dirty="0" smtClean="0"/>
              <a:t/>
            </a:r>
            <a:br>
              <a:rPr lang="ka-GE" sz="2800" dirty="0" smtClean="0"/>
            </a:br>
            <a:r>
              <a:rPr lang="ka-GE" sz="2800" dirty="0" smtClean="0"/>
              <a:t> </a:t>
            </a:r>
            <a:r>
              <a:rPr lang="ka-GE" sz="2800" dirty="0" smtClean="0">
                <a:solidFill>
                  <a:srgbClr val="CC0099"/>
                </a:solidFill>
              </a:rPr>
              <a:t>•</a:t>
            </a:r>
            <a:r>
              <a:rPr lang="ka-GE" sz="2800" dirty="0" smtClean="0">
                <a:solidFill>
                  <a:srgbClr val="CC0099"/>
                </a:solidFill>
              </a:rPr>
              <a:t> სამკუთხედის </a:t>
            </a:r>
            <a:r>
              <a:rPr lang="ka-GE" sz="2800" dirty="0" smtClean="0">
                <a:solidFill>
                  <a:srgbClr val="CC0099"/>
                </a:solidFill>
              </a:rPr>
              <a:t>სამივე მედიანა ერთ წერტილში იკვეთება და ეს წერტილი თითოეულ მედიანას ყოფს პროპორციით 2:1 წვეროს მხრიდან. </a:t>
            </a:r>
            <a:r>
              <a:rPr lang="ka-GE" sz="2800" dirty="0" smtClean="0"/>
              <a:t/>
            </a:r>
            <a:br>
              <a:rPr lang="ka-GE" sz="2800" dirty="0" smtClean="0"/>
            </a:br>
            <a:r>
              <a:rPr lang="ka-GE" sz="2800" dirty="0" smtClean="0"/>
              <a:t/>
            </a:r>
            <a:br>
              <a:rPr lang="ka-GE" sz="2800" dirty="0" smtClean="0"/>
            </a:br>
            <a:r>
              <a:rPr lang="ka-GE" sz="2800" dirty="0" smtClean="0"/>
              <a:t> </a:t>
            </a:r>
            <a:r>
              <a:rPr lang="ka-GE" sz="2800" dirty="0" smtClean="0">
                <a:solidFill>
                  <a:srgbClr val="FF0000"/>
                </a:solidFill>
              </a:rPr>
              <a:t>•</a:t>
            </a:r>
            <a:r>
              <a:rPr lang="ka-GE" sz="2800" dirty="0" smtClean="0"/>
              <a:t> </a:t>
            </a:r>
            <a:r>
              <a:rPr lang="ka-GE" sz="2800" dirty="0" smtClean="0">
                <a:solidFill>
                  <a:srgbClr val="FF0000"/>
                </a:solidFill>
              </a:rPr>
              <a:t>მედიანით </a:t>
            </a:r>
            <a:r>
              <a:rPr lang="ka-GE" sz="2800" dirty="0" smtClean="0">
                <a:solidFill>
                  <a:srgbClr val="FF0000"/>
                </a:solidFill>
              </a:rPr>
              <a:t>სამკუთხედი ორ ტოლდიდ (ტოლი ფართობის მქონე) სამკუთხედად იყოფა. სამკუთხედის სამივე მედიანა ერთ წერტილში იკვეთება.</a:t>
            </a:r>
            <a:endParaRPr lang="ru-RU"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00800"/>
          </a:xfrm>
        </p:spPr>
        <p:txBody>
          <a:bodyPr>
            <a:normAutofit/>
          </a:bodyPr>
          <a:lstStyle/>
          <a:p>
            <a:r>
              <a:rPr lang="ka-GE" dirty="0" smtClean="0">
                <a:solidFill>
                  <a:srgbClr val="92D050"/>
                </a:solidFill>
              </a:rPr>
              <a:t>სიმაღლე</a:t>
            </a:r>
            <a:r>
              <a:rPr lang="ka-GE" dirty="0" smtClean="0"/>
              <a:t/>
            </a:r>
            <a:br>
              <a:rPr lang="ka-GE" dirty="0" smtClean="0"/>
            </a:br>
            <a:r>
              <a:rPr lang="ka-GE" dirty="0" smtClean="0">
                <a:solidFill>
                  <a:srgbClr val="FF0066"/>
                </a:solidFill>
              </a:rPr>
              <a:t> </a:t>
            </a:r>
            <a:r>
              <a:rPr lang="ka-GE" sz="2700" dirty="0" smtClean="0">
                <a:solidFill>
                  <a:srgbClr val="FF0066"/>
                </a:solidFill>
              </a:rPr>
              <a:t>სამკუთხედის სიმაღლე ეწოდება მონაკვეთს, რომელიც სამკუთხედის ნებისმიერ წვეროს აერთებს მის მოპირდაპირე გვერდათან ან მოპირდაპირე გვერდის გაგრძელებასთან და მისი მართობულია. სამკუთხედის სამივე სიმაღლის შემცველი წრფეები ერთ წერტილში იკვეთება და ეს წერტილი</a:t>
            </a:r>
            <a:r>
              <a:rPr lang="ka-GE" sz="2700" dirty="0" smtClean="0">
                <a:solidFill>
                  <a:srgbClr val="FF0066"/>
                </a:solidFill>
              </a:rPr>
              <a:t>:</a:t>
            </a:r>
            <a:r>
              <a:rPr lang="ka-GE" sz="2700" dirty="0" smtClean="0"/>
              <a:t/>
            </a:r>
            <a:br>
              <a:rPr lang="ka-GE" sz="2700" dirty="0" smtClean="0"/>
            </a:br>
            <a:r>
              <a:rPr lang="ka-GE" sz="2700" dirty="0" smtClean="0">
                <a:solidFill>
                  <a:srgbClr val="FF0000"/>
                </a:solidFill>
              </a:rPr>
              <a:t> </a:t>
            </a:r>
            <a:r>
              <a:rPr lang="ka-GE" sz="2700" dirty="0" smtClean="0">
                <a:solidFill>
                  <a:srgbClr val="FF0000"/>
                </a:solidFill>
              </a:rPr>
              <a:t>• მახვილკუთხა სამკუთხედში სამკუთხედის შიგნითაა. </a:t>
            </a:r>
            <a:r>
              <a:rPr lang="ka-GE" sz="2700" dirty="0" smtClean="0"/>
              <a:t/>
            </a:r>
            <a:br>
              <a:rPr lang="ka-GE" sz="2700" dirty="0" smtClean="0"/>
            </a:br>
            <a:r>
              <a:rPr lang="ka-GE" sz="2700" dirty="0" smtClean="0">
                <a:solidFill>
                  <a:srgbClr val="99FF33"/>
                </a:solidFill>
              </a:rPr>
              <a:t>• </a:t>
            </a:r>
            <a:r>
              <a:rPr lang="ka-GE" sz="2700" dirty="0" smtClean="0">
                <a:solidFill>
                  <a:srgbClr val="99FF33"/>
                </a:solidFill>
              </a:rPr>
              <a:t>მართკუთხა სამკუთხედში მართი კუთხის წვეროა. </a:t>
            </a:r>
            <a:r>
              <a:rPr lang="ka-GE" sz="2700" dirty="0" smtClean="0"/>
              <a:t/>
            </a:r>
            <a:br>
              <a:rPr lang="ka-GE" sz="2700" dirty="0" smtClean="0"/>
            </a:br>
            <a:r>
              <a:rPr lang="ka-GE" sz="2700" dirty="0" smtClean="0">
                <a:solidFill>
                  <a:srgbClr val="CC0099"/>
                </a:solidFill>
              </a:rPr>
              <a:t>• </a:t>
            </a:r>
            <a:r>
              <a:rPr lang="ka-GE" sz="2700" dirty="0" smtClean="0">
                <a:solidFill>
                  <a:srgbClr val="CC0099"/>
                </a:solidFill>
              </a:rPr>
              <a:t>ბლაგვკუთხა სამკუთხედში სამკუთხედის გარეთაა.</a:t>
            </a:r>
            <a:endParaRPr lang="ru-RU" sz="2700" dirty="0">
              <a:solidFill>
                <a:srgbClr val="CC009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001000"/>
          </a:xfrm>
        </p:spPr>
        <p:txBody>
          <a:bodyPr>
            <a:normAutofit/>
          </a:bodyPr>
          <a:lstStyle/>
          <a:p>
            <a:r>
              <a:rPr lang="ka-GE" sz="3200" dirty="0" smtClean="0">
                <a:solidFill>
                  <a:srgbClr val="00B050"/>
                </a:solidFill>
              </a:rPr>
              <a:t>ბისექტრისა</a:t>
            </a:r>
            <a:r>
              <a:rPr lang="ka-GE" sz="3200" dirty="0" smtClean="0"/>
              <a:t/>
            </a:r>
            <a:br>
              <a:rPr lang="ka-GE" sz="3200" dirty="0" smtClean="0"/>
            </a:br>
            <a:r>
              <a:rPr lang="ka-GE" sz="3200" dirty="0" smtClean="0">
                <a:solidFill>
                  <a:srgbClr val="CC0099"/>
                </a:solidFill>
              </a:rPr>
              <a:t> </a:t>
            </a:r>
            <a:r>
              <a:rPr lang="ka-GE" sz="3200" dirty="0" smtClean="0">
                <a:solidFill>
                  <a:srgbClr val="CC0099"/>
                </a:solidFill>
              </a:rPr>
              <a:t>• </a:t>
            </a:r>
            <a:r>
              <a:rPr lang="ka-GE" sz="3200" dirty="0" smtClean="0">
                <a:solidFill>
                  <a:srgbClr val="CC0099"/>
                </a:solidFill>
              </a:rPr>
              <a:t>სამკუთხედის </a:t>
            </a:r>
            <a:r>
              <a:rPr lang="ka-GE" sz="3200" dirty="0" smtClean="0">
                <a:solidFill>
                  <a:srgbClr val="CC0099"/>
                </a:solidFill>
              </a:rPr>
              <a:t>შიგა კუთხის ბისექტრისის (კუთხეს ყოფს ორ ტოლ ნაწილად) მონაკვეთს კუთხის წვეროდან მის მოპირდაპირე გვერდამდე სამკუთხედის ბისექტრისა ეწოდება</a:t>
            </a:r>
            <a:r>
              <a:rPr lang="ka-GE" sz="3200" dirty="0" smtClean="0">
                <a:solidFill>
                  <a:srgbClr val="CC0099"/>
                </a:solidFill>
              </a:rPr>
              <a:t>.</a:t>
            </a:r>
            <a:r>
              <a:rPr lang="ka-GE" sz="3200" dirty="0" smtClean="0"/>
              <a:t/>
            </a:r>
            <a:br>
              <a:rPr lang="ka-GE" sz="3200" dirty="0" smtClean="0"/>
            </a:br>
            <a:r>
              <a:rPr lang="ka-GE" sz="3200" dirty="0" smtClean="0">
                <a:solidFill>
                  <a:srgbClr val="FF0000"/>
                </a:solidFill>
              </a:rPr>
              <a:t> </a:t>
            </a:r>
            <a:r>
              <a:rPr lang="ka-GE" sz="3200" dirty="0" smtClean="0">
                <a:solidFill>
                  <a:srgbClr val="FF0066"/>
                </a:solidFill>
              </a:rPr>
              <a:t>•</a:t>
            </a:r>
            <a:r>
              <a:rPr lang="ka-GE" sz="3200" dirty="0" smtClean="0">
                <a:solidFill>
                  <a:srgbClr val="FF0066"/>
                </a:solidFill>
              </a:rPr>
              <a:t> </a:t>
            </a:r>
            <a:r>
              <a:rPr lang="ka-GE" sz="3200" dirty="0" smtClean="0">
                <a:solidFill>
                  <a:srgbClr val="FF0066"/>
                </a:solidFill>
              </a:rPr>
              <a:t>ნებისმიერი სამკუთხედის სამივე ბისექტრისა ერთ წერტილში იკვეთება, რომელიც ყოველთვის სამკუთხედის შიგნით მდებარეობს.</a:t>
            </a:r>
            <a:endParaRPr lang="ru-RU" sz="3200" dirty="0">
              <a:solidFill>
                <a:srgbClr val="FF006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ka-GE" dirty="0" smtClean="0">
                <a:solidFill>
                  <a:srgbClr val="CC0099"/>
                </a:solidFill>
              </a:rPr>
              <a:t>ტოლფერდა სამკუთხედში ფუძეზე დაშვებული სიმაღლე ამავდროულად მედიანაცაა და ბისექტრისაც. </a:t>
            </a:r>
            <a:r>
              <a:rPr lang="ka-GE" dirty="0" smtClean="0">
                <a:solidFill>
                  <a:srgbClr val="CC0099"/>
                </a:solidFill>
              </a:rPr>
              <a:t>ტოლგვერდა </a:t>
            </a:r>
            <a:r>
              <a:rPr lang="ka-GE" dirty="0" smtClean="0">
                <a:solidFill>
                  <a:srgbClr val="CC0099"/>
                </a:solidFill>
              </a:rPr>
              <a:t>სამკუთხედის ყველა სიმაღლე მედიანაცაა და ბისექტრისაც. აქედან გამომდინარეობს, რომ მართკუთხა სამკუთხედში 30°-იანი კუთხის მოპირდაპირე კათეტი ჰიპოტენუზის ნახევარია.</a:t>
            </a:r>
            <a:endParaRPr lang="ru-RU" dirty="0">
              <a:solidFill>
                <a:srgbClr val="CC009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152400"/>
            <a:ext cx="4876800" cy="7010400"/>
          </a:xfrm>
        </p:spPr>
        <p:txBody>
          <a:bodyPr>
            <a:normAutofit fontScale="90000"/>
          </a:bodyPr>
          <a:lstStyle/>
          <a:p>
            <a:r>
              <a:rPr lang="ka-GE" sz="2400" dirty="0" smtClean="0">
                <a:solidFill>
                  <a:srgbClr val="3333FF"/>
                </a:solidFill>
              </a:rPr>
              <a:t>მახვილკუთხა სამკუთხედი მოიცავს მის ნებისმიერ სიმაღლეს ეს სიმაღლეები მის გვერდებს </a:t>
            </a:r>
            <a:r>
              <a:rPr lang="ka-GE" sz="2400" dirty="0" smtClean="0">
                <a:solidFill>
                  <a:srgbClr val="3333FF"/>
                </a:solidFill>
              </a:rPr>
              <a:t>არ ემთხვევა.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t>
            </a:r>
            <a:r>
              <a:rPr lang="ka-GE" sz="2400" dirty="0" smtClean="0">
                <a:solidFill>
                  <a:srgbClr val="3333FF"/>
                </a:solidFill>
              </a:rPr>
              <a:t>მართკუთხა სამკუთხედში მახვილი კუთხის წვეროდან გავლებული </a:t>
            </a:r>
            <a:r>
              <a:rPr lang="ka-GE" sz="2400" dirty="0" smtClean="0">
                <a:solidFill>
                  <a:srgbClr val="3333FF"/>
                </a:solidFill>
              </a:rPr>
              <a:t>.</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a:r>
            <a:br>
              <a:rPr lang="ka-GE" sz="2400" dirty="0" smtClean="0">
                <a:solidFill>
                  <a:srgbClr val="3333FF"/>
                </a:solidFill>
              </a:rPr>
            </a:br>
            <a:r>
              <a:rPr lang="ka-GE" sz="2400" dirty="0" smtClean="0">
                <a:solidFill>
                  <a:srgbClr val="3333FF"/>
                </a:solidFill>
              </a:rPr>
              <a:t> ბლაგვკუთხა სამკუთხედში მახვილი კუთხის წვეროდან გავლებულ სიმაღლეს მხოლოდ ერთი საერთო წერტილი აქვს სამკუთხედთან </a:t>
            </a:r>
            <a:r>
              <a:rPr lang="ka-GE" sz="2400" dirty="0" smtClean="0"/>
              <a:t/>
            </a:r>
            <a:br>
              <a:rPr lang="ka-GE" sz="2400" dirty="0" smtClean="0"/>
            </a:br>
            <a:endParaRPr lang="ru-RU" sz="2400" dirty="0"/>
          </a:p>
        </p:txBody>
      </p:sp>
      <p:pic>
        <p:nvPicPr>
          <p:cNvPr id="1026" name="Picture 2" descr="C:\Users\555 200 238 WINDOWS\Desktop\1.PNG"/>
          <p:cNvPicPr>
            <a:picLocks noChangeAspect="1" noChangeArrowheads="1"/>
          </p:cNvPicPr>
          <p:nvPr/>
        </p:nvPicPr>
        <p:blipFill>
          <a:blip r:embed="rId2" cstate="print"/>
          <a:srcRect/>
          <a:stretch>
            <a:fillRect/>
          </a:stretch>
        </p:blipFill>
        <p:spPr bwMode="auto">
          <a:xfrm>
            <a:off x="0" y="0"/>
            <a:ext cx="3657600" cy="1828800"/>
          </a:xfrm>
          <a:prstGeom prst="rect">
            <a:avLst/>
          </a:prstGeom>
          <a:noFill/>
        </p:spPr>
      </p:pic>
      <p:pic>
        <p:nvPicPr>
          <p:cNvPr id="1027" name="Picture 3" descr="C:\Users\555 200 238 WINDOWS\Desktop\2.PNG"/>
          <p:cNvPicPr>
            <a:picLocks noChangeAspect="1" noChangeArrowheads="1"/>
          </p:cNvPicPr>
          <p:nvPr/>
        </p:nvPicPr>
        <p:blipFill>
          <a:blip r:embed="rId3" cstate="print"/>
          <a:srcRect/>
          <a:stretch>
            <a:fillRect/>
          </a:stretch>
        </p:blipFill>
        <p:spPr bwMode="auto">
          <a:xfrm>
            <a:off x="0" y="2696043"/>
            <a:ext cx="3712057" cy="1952157"/>
          </a:xfrm>
          <a:prstGeom prst="rect">
            <a:avLst/>
          </a:prstGeom>
          <a:noFill/>
        </p:spPr>
      </p:pic>
      <p:pic>
        <p:nvPicPr>
          <p:cNvPr id="1028" name="Picture 4" descr="C:\Users\555 200 238 WINDOWS\Desktop\3.PNG"/>
          <p:cNvPicPr>
            <a:picLocks noChangeAspect="1" noChangeArrowheads="1"/>
          </p:cNvPicPr>
          <p:nvPr/>
        </p:nvPicPr>
        <p:blipFill>
          <a:blip r:embed="rId4" cstate="print"/>
          <a:srcRect/>
          <a:stretch>
            <a:fillRect/>
          </a:stretch>
        </p:blipFill>
        <p:spPr bwMode="auto">
          <a:xfrm>
            <a:off x="0" y="4953000"/>
            <a:ext cx="3707424" cy="1905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solidFill>
                  <a:srgbClr val="FF0000"/>
                </a:solidFill>
              </a:rPr>
              <a:t>გმადლობთ ყურადღებისთვის</a:t>
            </a:r>
            <a:endParaRPr lang="ru-RU" dirty="0">
              <a:solidFill>
                <a:srgbClr val="FF0000"/>
              </a:solidFill>
            </a:endParaRPr>
          </a:p>
        </p:txBody>
      </p:sp>
      <p:pic>
        <p:nvPicPr>
          <p:cNvPr id="2050" name="Picture 2" descr="C:\Users\555 200 238 WINDOWS\Desktop\8bf016529a4391d0d3875ab61cfb30ac.png"/>
          <p:cNvPicPr>
            <a:picLocks noChangeAspect="1" noChangeArrowheads="1"/>
          </p:cNvPicPr>
          <p:nvPr/>
        </p:nvPicPr>
        <p:blipFill>
          <a:blip r:embed="rId2" cstate="print"/>
          <a:srcRect/>
          <a:stretch>
            <a:fillRect/>
          </a:stretch>
        </p:blipFill>
        <p:spPr bwMode="auto">
          <a:xfrm>
            <a:off x="0" y="1676400"/>
            <a:ext cx="4191000" cy="4191000"/>
          </a:xfrm>
          <a:prstGeom prst="rect">
            <a:avLst/>
          </a:prstGeom>
          <a:noFill/>
        </p:spPr>
      </p:pic>
      <p:pic>
        <p:nvPicPr>
          <p:cNvPr id="2053" name="Picture 5" descr="C:\Users\555 200 238 WINDOWS\Desktop\like-emoji-thumb-signal-like-button-emoticon-emoji-flag-sequence-finger-hand-beige-png-clipart.jpg"/>
          <p:cNvPicPr>
            <a:picLocks noChangeAspect="1" noChangeArrowheads="1"/>
          </p:cNvPicPr>
          <p:nvPr/>
        </p:nvPicPr>
        <p:blipFill>
          <a:blip r:embed="rId3" cstate="print"/>
          <a:srcRect/>
          <a:stretch>
            <a:fillRect/>
          </a:stretch>
        </p:blipFill>
        <p:spPr bwMode="auto">
          <a:xfrm>
            <a:off x="4191000" y="1524000"/>
            <a:ext cx="4648200" cy="4648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61</Words>
  <Application>Microsoft Office PowerPoint</Application>
  <PresentationFormat>On-screen Show (4:3)</PresentationFormat>
  <Paragraphs>10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სამკუთხედის ელემენტები</vt:lpstr>
      <vt:lpstr>მედიანა  • მედიანა ეწოდება მონაკვეთს, რომელიც სამკუთხედის ნებისმიერ წვეროს აერთებს მისი მოპირდაპირე გვერდის შუაწერტილთან.    • სამკუთხედის სამივე მედიანა ერთ წერტილში იკვეთება და ეს წერტილი თითოეულ მედიანას ყოფს პროპორციით 2:1 წვეროს მხრიდან.    • მედიანით სამკუთხედი ორ ტოლდიდ (ტოლი ფართობის მქონე) სამკუთხედად იყოფა. სამკუთხედის სამივე მედიანა ერთ წერტილში იკვეთება.</vt:lpstr>
      <vt:lpstr>სიმაღლე  სამკუთხედის სიმაღლე ეწოდება მონაკვეთს, რომელიც სამკუთხედის ნებისმიერ წვეროს აერთებს მის მოპირდაპირე გვერდათან ან მოპირდაპირე გვერდის გაგრძელებასთან და მისი მართობულია. სამკუთხედის სამივე სიმაღლის შემცველი წრფეები ერთ წერტილში იკვეთება და ეს წერტილი:  • მახვილკუთხა სამკუთხედში სამკუთხედის შიგნითაა.  • მართკუთხა სამკუთხედში მართი კუთხის წვეროა.  • ბლაგვკუთხა სამკუთხედში სამკუთხედის გარეთაა.</vt:lpstr>
      <vt:lpstr>ბისექტრისა  • სამკუთხედის შიგა კუთხის ბისექტრისის (კუთხეს ყოფს ორ ტოლ ნაწილად) მონაკვეთს კუთხის წვეროდან მის მოპირდაპირე გვერდამდე სამკუთხედის ბისექტრისა ეწოდება.  • ნებისმიერი სამკუთხედის სამივე ბისექტრისა ერთ წერტილში იკვეთება, რომელიც ყოველთვის სამკუთხედის შიგნით მდებარეობს.</vt:lpstr>
      <vt:lpstr>ტოლფერდა სამკუთხედში ფუძეზე დაშვებული სიმაღლე ამავდროულად მედიანაცაა და ბისექტრისაც. ტოლგვერდა სამკუთხედის ყველა სიმაღლე მედიანაცაა და ბისექტრისაც. აქედან გამომდინარეობს, რომ მართკუთხა სამკუთხედში 30°-იანი კუთხის მოპირდაპირე კათეტი ჰიპოტენუზის ნახევარია.</vt:lpstr>
      <vt:lpstr>მახვილკუთხა სამკუთხედი მოიცავს მის ნებისმიერ სიმაღლეს ეს სიმაღლეები მის გვერდებს არ ემთხვევა.        მართკუთხა სამკუთხედში მახვილი კუთხის წვეროდან გავლებული .     ბლაგვკუთხა სამკუთხედში მახვილი კუთხის წვეროდან გავლებულ სიმაღლეს მხოლოდ ერთი საერთო წერტილი აქვს სამკუთხედთან  </vt:lpstr>
      <vt:lpstr>გმადლობთ ყურადღებისთვის</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სამკუთხედის ელემენტები.</dc:title>
  <dc:creator>555 200 238 WINDOWS</dc:creator>
  <cp:lastModifiedBy>555 200 238 WINDOWS</cp:lastModifiedBy>
  <cp:revision>6</cp:revision>
  <dcterms:created xsi:type="dcterms:W3CDTF">2006-08-16T00:00:00Z</dcterms:created>
  <dcterms:modified xsi:type="dcterms:W3CDTF">2020-04-21T18:00:27Z</dcterms:modified>
</cp:coreProperties>
</file>