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s://ka.wikipedia.org/w/index.php?title=%E1%83%AF%E1%83%90%E1%83%9B%E1%83%98_(%E1%83%9B%E1%83%90%E1%83%97%E1%83%94%E1%83%9B%E1%83%90%E1%83%A2%E1%83%98%E1%83%99%E1%83%90)&amp;action=edit&amp;redlink=1"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42B9B-F52A-4703-887D-690EDEC087A3}"/>
              </a:ext>
            </a:extLst>
          </p:cNvPr>
          <p:cNvSpPr>
            <a:spLocks noGrp="1"/>
          </p:cNvSpPr>
          <p:nvPr>
            <p:ph type="ctrTitle"/>
          </p:nvPr>
        </p:nvSpPr>
        <p:spPr>
          <a:xfrm>
            <a:off x="2247775" y="1314903"/>
            <a:ext cx="6639748" cy="1086327"/>
          </a:xfrm>
        </p:spPr>
        <p:txBody>
          <a:bodyPr/>
          <a:lstStyle/>
          <a:p>
            <a:r>
              <a:rPr lang="ka-GE" dirty="0">
                <a:solidFill>
                  <a:schemeClr val="accent1">
                    <a:lumMod val="60000"/>
                    <a:lumOff val="40000"/>
                  </a:schemeClr>
                </a:solidFill>
              </a:rPr>
              <a:t>მოგესალმებით</a:t>
            </a:r>
            <a:endParaRPr lang="ru-RU" dirty="0">
              <a:solidFill>
                <a:schemeClr val="accent1">
                  <a:lumMod val="60000"/>
                  <a:lumOff val="40000"/>
                </a:schemeClr>
              </a:solidFill>
            </a:endParaRPr>
          </a:p>
        </p:txBody>
      </p:sp>
      <p:sp>
        <p:nvSpPr>
          <p:cNvPr id="3" name="Subtitle 2">
            <a:extLst>
              <a:ext uri="{FF2B5EF4-FFF2-40B4-BE49-F238E27FC236}">
                <a16:creationId xmlns:a16="http://schemas.microsoft.com/office/drawing/2014/main" id="{DE8C9B9B-D387-4A94-88C7-65AF93DC42B4}"/>
              </a:ext>
            </a:extLst>
          </p:cNvPr>
          <p:cNvSpPr>
            <a:spLocks noGrp="1"/>
          </p:cNvSpPr>
          <p:nvPr>
            <p:ph type="subTitle" idx="1"/>
          </p:nvPr>
        </p:nvSpPr>
        <p:spPr>
          <a:xfrm>
            <a:off x="2247775" y="2718567"/>
            <a:ext cx="6840471" cy="1420865"/>
          </a:xfrm>
        </p:spPr>
        <p:txBody>
          <a:bodyPr>
            <a:noAutofit/>
          </a:bodyPr>
          <a:lstStyle/>
          <a:p>
            <a:r>
              <a:rPr lang="ka-GE" sz="4000" dirty="0"/>
              <a:t>მე გავაკეთებ პრეზენტაციას სამკუთხედის ელემენტებზე</a:t>
            </a:r>
            <a:endParaRPr lang="ru-RU" sz="4000" dirty="0"/>
          </a:p>
        </p:txBody>
      </p:sp>
    </p:spTree>
    <p:extLst>
      <p:ext uri="{BB962C8B-B14F-4D97-AF65-F5344CB8AC3E}">
        <p14:creationId xmlns:p14="http://schemas.microsoft.com/office/powerpoint/2010/main" val="1940250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EE5D2-5810-4969-ACD8-15BC05016582}"/>
              </a:ext>
            </a:extLst>
          </p:cNvPr>
          <p:cNvSpPr>
            <a:spLocks noGrp="1"/>
          </p:cNvSpPr>
          <p:nvPr>
            <p:ph type="title"/>
          </p:nvPr>
        </p:nvSpPr>
        <p:spPr>
          <a:xfrm>
            <a:off x="591015" y="1873406"/>
            <a:ext cx="10437541" cy="4259766"/>
          </a:xfrm>
        </p:spPr>
        <p:txBody>
          <a:bodyPr/>
          <a:lstStyle/>
          <a:p>
            <a:pPr algn="ctr"/>
            <a:r>
              <a:rPr lang="ka-GE" sz="6000" dirty="0">
                <a:solidFill>
                  <a:schemeClr val="accent1">
                    <a:lumMod val="60000"/>
                    <a:lumOff val="40000"/>
                  </a:schemeClr>
                </a:solidFill>
              </a:rPr>
              <a:t>გმადლობთ ყურადღებისთვის       #დარჩისახლში </a:t>
            </a:r>
            <a:r>
              <a:rPr lang="ka-GE" sz="1400" dirty="0">
                <a:solidFill>
                  <a:schemeClr val="accent1">
                    <a:lumMod val="60000"/>
                    <a:lumOff val="40000"/>
                  </a:schemeClr>
                </a:solidFill>
              </a:rPr>
              <a:t>ავტორი: ბექა დარსანია</a:t>
            </a:r>
            <a:endParaRPr lang="ru-RU" sz="1800" dirty="0">
              <a:solidFill>
                <a:schemeClr val="accent1">
                  <a:lumMod val="60000"/>
                  <a:lumOff val="40000"/>
                </a:schemeClr>
              </a:solidFill>
            </a:endParaRPr>
          </a:p>
        </p:txBody>
      </p:sp>
    </p:spTree>
    <p:extLst>
      <p:ext uri="{BB962C8B-B14F-4D97-AF65-F5344CB8AC3E}">
        <p14:creationId xmlns:p14="http://schemas.microsoft.com/office/powerpoint/2010/main" val="228464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A577-5945-4983-BA20-74C22A9D5656}"/>
              </a:ext>
            </a:extLst>
          </p:cNvPr>
          <p:cNvSpPr>
            <a:spLocks noGrp="1"/>
          </p:cNvSpPr>
          <p:nvPr>
            <p:ph type="title"/>
          </p:nvPr>
        </p:nvSpPr>
        <p:spPr>
          <a:xfrm>
            <a:off x="3396349" y="343829"/>
            <a:ext cx="3629662" cy="604024"/>
          </a:xfrm>
        </p:spPr>
        <p:txBody>
          <a:bodyPr/>
          <a:lstStyle/>
          <a:p>
            <a:r>
              <a:rPr lang="ka-GE" sz="4400" dirty="0">
                <a:solidFill>
                  <a:schemeClr val="accent1">
                    <a:lumMod val="60000"/>
                    <a:lumOff val="40000"/>
                  </a:schemeClr>
                </a:solidFill>
              </a:rPr>
              <a:t>სამკუთხედი</a:t>
            </a:r>
            <a:endParaRPr lang="ru-RU" sz="4400" dirty="0">
              <a:solidFill>
                <a:schemeClr val="accent1">
                  <a:lumMod val="60000"/>
                  <a:lumOff val="40000"/>
                </a:schemeClr>
              </a:solidFill>
            </a:endParaRPr>
          </a:p>
        </p:txBody>
      </p:sp>
      <p:pic>
        <p:nvPicPr>
          <p:cNvPr id="7" name="Content Placeholder 6">
            <a:extLst>
              <a:ext uri="{FF2B5EF4-FFF2-40B4-BE49-F238E27FC236}">
                <a16:creationId xmlns:a16="http://schemas.microsoft.com/office/drawing/2014/main" id="{74C9720F-D50E-46FD-B827-9360713419BC}"/>
              </a:ext>
            </a:extLst>
          </p:cNvPr>
          <p:cNvPicPr>
            <a:picLocks noGrp="1" noChangeAspect="1"/>
          </p:cNvPicPr>
          <p:nvPr>
            <p:ph idx="1"/>
          </p:nvPr>
        </p:nvPicPr>
        <p:blipFill>
          <a:blip r:embed="rId2"/>
          <a:stretch>
            <a:fillRect/>
          </a:stretch>
        </p:blipFill>
        <p:spPr>
          <a:xfrm>
            <a:off x="7152007" y="1139448"/>
            <a:ext cx="3831943" cy="4579103"/>
          </a:xfrm>
        </p:spPr>
      </p:pic>
      <p:sp>
        <p:nvSpPr>
          <p:cNvPr id="4" name="Text Placeholder 3">
            <a:extLst>
              <a:ext uri="{FF2B5EF4-FFF2-40B4-BE49-F238E27FC236}">
                <a16:creationId xmlns:a16="http://schemas.microsoft.com/office/drawing/2014/main" id="{7C71A307-CE96-4743-B408-C635502ACB4A}"/>
              </a:ext>
            </a:extLst>
          </p:cNvPr>
          <p:cNvSpPr>
            <a:spLocks noGrp="1"/>
          </p:cNvSpPr>
          <p:nvPr>
            <p:ph type="body" sz="half" idx="2"/>
          </p:nvPr>
        </p:nvSpPr>
        <p:spPr>
          <a:xfrm>
            <a:off x="274007" y="1748416"/>
            <a:ext cx="6244683" cy="1813003"/>
          </a:xfrm>
        </p:spPr>
        <p:txBody>
          <a:bodyPr>
            <a:noAutofit/>
          </a:bodyPr>
          <a:lstStyle/>
          <a:p>
            <a:r>
              <a:rPr lang="ka-GE" sz="2000" b="1" dirty="0">
                <a:solidFill>
                  <a:schemeClr val="accent1">
                    <a:lumMod val="60000"/>
                    <a:lumOff val="40000"/>
                  </a:schemeClr>
                </a:solidFill>
              </a:rPr>
              <a:t>სამკუთხედი</a:t>
            </a:r>
            <a:r>
              <a:rPr lang="ka-GE" sz="2000" dirty="0">
                <a:solidFill>
                  <a:schemeClr val="accent1">
                    <a:lumMod val="60000"/>
                    <a:lumOff val="40000"/>
                  </a:schemeClr>
                </a:solidFill>
              </a:rPr>
              <a:t> — უმარტივესი მრავალკუთხა გეომეტრიული ფიგურა (მრავალკუთხედი) სამი გვერდითა და სამი კუთხით; სიბრტყის ნაწილი, რომელიც ერთ წრფეზე არმდებარე სამი წერტილითა და მათი შემაერთებელი სამი მონაკვეთით შემოიფარგლება. სამკუთხედი შეიძლება იყოს მრავალი სახის, მაგრამ ყოველ მათგანს გააჩნია ექვსი ძირითადი ელემენტი: წვეროებით და გვერდებით შედგენილი სამი შიგა კუთხე და სამი გვერდი. ყოველი სამკუთხედი ამოზნექილი მრავალკუთხედია</a:t>
            </a:r>
            <a:r>
              <a:rPr lang="ka-GE" sz="2000" dirty="0"/>
              <a:t>.</a:t>
            </a:r>
            <a:endParaRPr lang="ru-RU" sz="2000" dirty="0"/>
          </a:p>
        </p:txBody>
      </p:sp>
    </p:spTree>
    <p:extLst>
      <p:ext uri="{BB962C8B-B14F-4D97-AF65-F5344CB8AC3E}">
        <p14:creationId xmlns:p14="http://schemas.microsoft.com/office/powerpoint/2010/main" val="101238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7E66B-60AA-4742-BADE-689008024230}"/>
              </a:ext>
            </a:extLst>
          </p:cNvPr>
          <p:cNvSpPr>
            <a:spLocks noGrp="1"/>
          </p:cNvSpPr>
          <p:nvPr>
            <p:ph type="title"/>
          </p:nvPr>
        </p:nvSpPr>
        <p:spPr>
          <a:xfrm>
            <a:off x="2855486" y="462280"/>
            <a:ext cx="5467350" cy="521732"/>
          </a:xfrm>
        </p:spPr>
        <p:txBody>
          <a:bodyPr/>
          <a:lstStyle/>
          <a:p>
            <a:r>
              <a:rPr lang="ka-GE" sz="3200" u="sng" dirty="0">
                <a:solidFill>
                  <a:schemeClr val="accent1">
                    <a:lumMod val="60000"/>
                    <a:lumOff val="40000"/>
                  </a:schemeClr>
                </a:solidFill>
              </a:rPr>
              <a:t>ტოლგვერდა სამკუთხედი</a:t>
            </a:r>
            <a:endParaRPr lang="ru-RU" sz="3200" dirty="0">
              <a:solidFill>
                <a:schemeClr val="accent1">
                  <a:lumMod val="60000"/>
                  <a:lumOff val="40000"/>
                </a:schemeClr>
              </a:solidFill>
            </a:endParaRPr>
          </a:p>
        </p:txBody>
      </p:sp>
      <p:pic>
        <p:nvPicPr>
          <p:cNvPr id="7" name="Content Placeholder 6">
            <a:extLst>
              <a:ext uri="{FF2B5EF4-FFF2-40B4-BE49-F238E27FC236}">
                <a16:creationId xmlns:a16="http://schemas.microsoft.com/office/drawing/2014/main" id="{9AD84ABF-7D43-4E69-932B-9A08C826F571}"/>
              </a:ext>
            </a:extLst>
          </p:cNvPr>
          <p:cNvPicPr>
            <a:picLocks noGrp="1" noChangeAspect="1"/>
          </p:cNvPicPr>
          <p:nvPr>
            <p:ph idx="1"/>
          </p:nvPr>
        </p:nvPicPr>
        <p:blipFill>
          <a:blip r:embed="rId2"/>
          <a:stretch>
            <a:fillRect/>
          </a:stretch>
        </p:blipFill>
        <p:spPr>
          <a:xfrm>
            <a:off x="5424246" y="1327896"/>
            <a:ext cx="5209381" cy="4696983"/>
          </a:xfrm>
        </p:spPr>
      </p:pic>
      <p:sp>
        <p:nvSpPr>
          <p:cNvPr id="4" name="Text Placeholder 3">
            <a:extLst>
              <a:ext uri="{FF2B5EF4-FFF2-40B4-BE49-F238E27FC236}">
                <a16:creationId xmlns:a16="http://schemas.microsoft.com/office/drawing/2014/main" id="{10DF40EB-D7FE-4499-A8B3-0BB3C6236B3D}"/>
              </a:ext>
            </a:extLst>
          </p:cNvPr>
          <p:cNvSpPr>
            <a:spLocks noGrp="1"/>
          </p:cNvSpPr>
          <p:nvPr>
            <p:ph type="body" sz="half" idx="2"/>
          </p:nvPr>
        </p:nvSpPr>
        <p:spPr>
          <a:xfrm>
            <a:off x="450104" y="1624067"/>
            <a:ext cx="4269291" cy="2052320"/>
          </a:xfrm>
        </p:spPr>
        <p:txBody>
          <a:bodyPr>
            <a:noAutofit/>
          </a:bodyPr>
          <a:lstStyle/>
          <a:p>
            <a:r>
              <a:rPr lang="ka-GE" sz="2400" u="sng" dirty="0">
                <a:solidFill>
                  <a:schemeClr val="accent1">
                    <a:lumMod val="60000"/>
                    <a:lumOff val="40000"/>
                  </a:schemeClr>
                </a:solidFill>
              </a:rPr>
              <a:t>ტოლგვერდა სამკუთხედის </a:t>
            </a:r>
            <a:r>
              <a:rPr lang="ka-GE" sz="2400" dirty="0">
                <a:solidFill>
                  <a:schemeClr val="accent1">
                    <a:lumMod val="60000"/>
                    <a:lumOff val="40000"/>
                  </a:schemeClr>
                </a:solidFill>
              </a:rPr>
              <a:t>ყველა გვერდს ტოლი სიგრძე აქვს. ტოლგვერდა სამკუთხედი ასევე ტოლკუთხაა, ანუ მისი ყველა შიგა კუთხე ერთმანეთის ტოლია და 60°-ია. ასეთ სამკუთხედს წესიერი სამკუთხედიც ჰქვია.</a:t>
            </a:r>
            <a:endParaRPr lang="ru-RU" sz="2400" dirty="0">
              <a:solidFill>
                <a:schemeClr val="accent1">
                  <a:lumMod val="60000"/>
                  <a:lumOff val="40000"/>
                </a:schemeClr>
              </a:solidFill>
            </a:endParaRPr>
          </a:p>
        </p:txBody>
      </p:sp>
    </p:spTree>
    <p:extLst>
      <p:ext uri="{BB962C8B-B14F-4D97-AF65-F5344CB8AC3E}">
        <p14:creationId xmlns:p14="http://schemas.microsoft.com/office/powerpoint/2010/main" val="252541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43D4D-ACEA-47BC-B22F-AECE452CA647}"/>
              </a:ext>
            </a:extLst>
          </p:cNvPr>
          <p:cNvSpPr>
            <a:spLocks noGrp="1"/>
          </p:cNvSpPr>
          <p:nvPr>
            <p:ph type="title"/>
          </p:nvPr>
        </p:nvSpPr>
        <p:spPr>
          <a:xfrm rot="10800000" flipV="1">
            <a:off x="2626619" y="217266"/>
            <a:ext cx="7895486" cy="577709"/>
          </a:xfrm>
        </p:spPr>
        <p:txBody>
          <a:bodyPr/>
          <a:lstStyle/>
          <a:p>
            <a:r>
              <a:rPr lang="ka-GE" sz="4400" dirty="0">
                <a:solidFill>
                  <a:schemeClr val="accent1">
                    <a:lumMod val="60000"/>
                    <a:lumOff val="40000"/>
                  </a:schemeClr>
                </a:solidFill>
              </a:rPr>
              <a:t>ტოლფერდა სამკუთხედი</a:t>
            </a:r>
            <a:endParaRPr lang="ru-RU" sz="4400" dirty="0">
              <a:solidFill>
                <a:schemeClr val="accent1">
                  <a:lumMod val="60000"/>
                  <a:lumOff val="40000"/>
                </a:schemeClr>
              </a:solidFill>
            </a:endParaRPr>
          </a:p>
        </p:txBody>
      </p:sp>
      <p:pic>
        <p:nvPicPr>
          <p:cNvPr id="7" name="Content Placeholder 6">
            <a:extLst>
              <a:ext uri="{FF2B5EF4-FFF2-40B4-BE49-F238E27FC236}">
                <a16:creationId xmlns:a16="http://schemas.microsoft.com/office/drawing/2014/main" id="{93CC2BCD-91CA-4FF4-9F77-DFABA27E57A7}"/>
              </a:ext>
            </a:extLst>
          </p:cNvPr>
          <p:cNvPicPr>
            <a:picLocks noGrp="1" noChangeAspect="1"/>
          </p:cNvPicPr>
          <p:nvPr>
            <p:ph idx="1"/>
          </p:nvPr>
        </p:nvPicPr>
        <p:blipFill>
          <a:blip r:embed="rId2"/>
          <a:stretch>
            <a:fillRect/>
          </a:stretch>
        </p:blipFill>
        <p:spPr>
          <a:xfrm>
            <a:off x="7030244" y="1112405"/>
            <a:ext cx="3401062" cy="5239474"/>
          </a:xfrm>
        </p:spPr>
      </p:pic>
      <p:sp>
        <p:nvSpPr>
          <p:cNvPr id="4" name="Text Placeholder 3">
            <a:extLst>
              <a:ext uri="{FF2B5EF4-FFF2-40B4-BE49-F238E27FC236}">
                <a16:creationId xmlns:a16="http://schemas.microsoft.com/office/drawing/2014/main" id="{62E85D5F-C59C-4595-B1F0-5248C1A71286}"/>
              </a:ext>
            </a:extLst>
          </p:cNvPr>
          <p:cNvSpPr>
            <a:spLocks noGrp="1"/>
          </p:cNvSpPr>
          <p:nvPr>
            <p:ph type="body" sz="half" idx="2"/>
          </p:nvPr>
        </p:nvSpPr>
        <p:spPr>
          <a:xfrm>
            <a:off x="152502" y="1627117"/>
            <a:ext cx="5752998" cy="4210050"/>
          </a:xfrm>
        </p:spPr>
        <p:txBody>
          <a:bodyPr>
            <a:noAutofit/>
          </a:bodyPr>
          <a:lstStyle/>
          <a:p>
            <a:r>
              <a:rPr lang="ka-GE" sz="2400" dirty="0">
                <a:solidFill>
                  <a:schemeClr val="accent1">
                    <a:lumMod val="60000"/>
                    <a:lumOff val="40000"/>
                  </a:schemeClr>
                </a:solidFill>
              </a:rPr>
              <a:t>ტოლფერდა სამკუთხედში მინიმუმ ორი გვერდი მაინც არის ერთმანეთის ტოლი. ტოლ გვერდებს ფერდები ეწოდებათ, მესამე გვერდს კი — ფუძე. ფუძესთან მდებარე კუთხეები ტოლფერდა სამკუთხედში ტოლია. ტოლგვერდა სამკუთხედი ასევე ტოლფერდაცაა, თუმცა არა პირიქით — ყველა ტოლფერდა სამკუთხედი ტოლგვერდა არ არის.</a:t>
            </a:r>
            <a:endParaRPr lang="ru-RU" sz="2400" dirty="0">
              <a:solidFill>
                <a:schemeClr val="accent1">
                  <a:lumMod val="60000"/>
                  <a:lumOff val="40000"/>
                </a:schemeClr>
              </a:solidFill>
            </a:endParaRPr>
          </a:p>
        </p:txBody>
      </p:sp>
    </p:spTree>
    <p:extLst>
      <p:ext uri="{BB962C8B-B14F-4D97-AF65-F5344CB8AC3E}">
        <p14:creationId xmlns:p14="http://schemas.microsoft.com/office/powerpoint/2010/main" val="417446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1714D-5419-446C-AD75-962D8E117259}"/>
              </a:ext>
            </a:extLst>
          </p:cNvPr>
          <p:cNvSpPr>
            <a:spLocks noGrp="1"/>
          </p:cNvSpPr>
          <p:nvPr>
            <p:ph type="title"/>
          </p:nvPr>
        </p:nvSpPr>
        <p:spPr>
          <a:xfrm rot="10800000" flipV="1">
            <a:off x="2400563" y="97156"/>
            <a:ext cx="7390874" cy="735965"/>
          </a:xfrm>
        </p:spPr>
        <p:txBody>
          <a:bodyPr/>
          <a:lstStyle/>
          <a:p>
            <a:r>
              <a:rPr lang="ka-GE" sz="3600" dirty="0">
                <a:solidFill>
                  <a:schemeClr val="accent1">
                    <a:lumMod val="60000"/>
                    <a:lumOff val="40000"/>
                  </a:schemeClr>
                </a:solidFill>
              </a:rPr>
              <a:t>სხვადასხვაგვერდა სამკუთხედი</a:t>
            </a:r>
            <a:endParaRPr lang="ru-RU" sz="3600" dirty="0">
              <a:solidFill>
                <a:schemeClr val="accent1">
                  <a:lumMod val="60000"/>
                  <a:lumOff val="40000"/>
                </a:schemeClr>
              </a:solidFill>
            </a:endParaRPr>
          </a:p>
        </p:txBody>
      </p:sp>
      <p:sp>
        <p:nvSpPr>
          <p:cNvPr id="4" name="Text Placeholder 3">
            <a:extLst>
              <a:ext uri="{FF2B5EF4-FFF2-40B4-BE49-F238E27FC236}">
                <a16:creationId xmlns:a16="http://schemas.microsoft.com/office/drawing/2014/main" id="{B1402F1D-CDDC-4277-B117-2BF1778BE3DA}"/>
              </a:ext>
            </a:extLst>
          </p:cNvPr>
          <p:cNvSpPr>
            <a:spLocks noGrp="1"/>
          </p:cNvSpPr>
          <p:nvPr>
            <p:ph type="body" sz="half" idx="2"/>
          </p:nvPr>
        </p:nvSpPr>
        <p:spPr>
          <a:xfrm>
            <a:off x="3960653" y="1447800"/>
            <a:ext cx="4270694" cy="4784089"/>
          </a:xfrm>
        </p:spPr>
        <p:txBody>
          <a:bodyPr>
            <a:noAutofit/>
          </a:bodyPr>
          <a:lstStyle/>
          <a:p>
            <a:r>
              <a:rPr lang="ka-GE" sz="2800" dirty="0">
                <a:solidFill>
                  <a:schemeClr val="accent1">
                    <a:lumMod val="60000"/>
                    <a:lumOff val="40000"/>
                  </a:schemeClr>
                </a:solidFill>
              </a:rPr>
              <a:t>სხვადასხვაგვერდა სამკუთხედშიყველა გვერდი სხვადასხვა სიგრძისაა. მისი შიგა კუთხეებიც ერთმანეთისგან განსხვავდება.</a:t>
            </a:r>
            <a:endParaRPr lang="ru-RU" sz="2800" dirty="0">
              <a:solidFill>
                <a:schemeClr val="accent1">
                  <a:lumMod val="60000"/>
                  <a:lumOff val="40000"/>
                </a:schemeClr>
              </a:solidFill>
            </a:endParaRPr>
          </a:p>
        </p:txBody>
      </p:sp>
      <p:sp>
        <p:nvSpPr>
          <p:cNvPr id="8" name="Content Placeholder 7">
            <a:extLst>
              <a:ext uri="{FF2B5EF4-FFF2-40B4-BE49-F238E27FC236}">
                <a16:creationId xmlns:a16="http://schemas.microsoft.com/office/drawing/2014/main" id="{33F600F9-E3AE-41ED-832F-2FFAF0BB8A84}"/>
              </a:ext>
            </a:extLst>
          </p:cNvPr>
          <p:cNvSpPr>
            <a:spLocks noGrp="1"/>
          </p:cNvSpPr>
          <p:nvPr>
            <p:ph idx="1"/>
          </p:nvPr>
        </p:nvSpPr>
        <p:spPr>
          <a:xfrm>
            <a:off x="0" y="1447800"/>
            <a:ext cx="590550" cy="514350"/>
          </a:xfrm>
        </p:spPr>
        <p:txBody>
          <a:bodyPr/>
          <a:lstStyle/>
          <a:p>
            <a:endParaRPr lang="ka-GE" dirty="0"/>
          </a:p>
          <a:p>
            <a:endParaRPr lang="ka-GE" dirty="0"/>
          </a:p>
          <a:p>
            <a:endParaRPr lang="ru-RU" dirty="0"/>
          </a:p>
        </p:txBody>
      </p:sp>
    </p:spTree>
    <p:extLst>
      <p:ext uri="{BB962C8B-B14F-4D97-AF65-F5344CB8AC3E}">
        <p14:creationId xmlns:p14="http://schemas.microsoft.com/office/powerpoint/2010/main" val="238550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216F6-E36F-4BFC-A80B-E4EF2D7483D8}"/>
              </a:ext>
            </a:extLst>
          </p:cNvPr>
          <p:cNvSpPr>
            <a:spLocks noGrp="1"/>
          </p:cNvSpPr>
          <p:nvPr>
            <p:ph type="title"/>
          </p:nvPr>
        </p:nvSpPr>
        <p:spPr>
          <a:xfrm>
            <a:off x="2607836" y="308613"/>
            <a:ext cx="6231364" cy="524508"/>
          </a:xfrm>
        </p:spPr>
        <p:txBody>
          <a:bodyPr/>
          <a:lstStyle/>
          <a:p>
            <a:r>
              <a:rPr lang="ka-GE" sz="3600" dirty="0">
                <a:solidFill>
                  <a:schemeClr val="accent1">
                    <a:lumMod val="60000"/>
                    <a:lumOff val="40000"/>
                  </a:schemeClr>
                </a:solidFill>
              </a:rPr>
              <a:t>მართკუთხა სამკუთხედი</a:t>
            </a:r>
            <a:endParaRPr lang="ru-RU" sz="3600" dirty="0">
              <a:solidFill>
                <a:schemeClr val="accent1">
                  <a:lumMod val="60000"/>
                  <a:lumOff val="40000"/>
                </a:schemeClr>
              </a:solidFill>
            </a:endParaRPr>
          </a:p>
        </p:txBody>
      </p:sp>
      <p:pic>
        <p:nvPicPr>
          <p:cNvPr id="6" name="Content Placeholder 5">
            <a:extLst>
              <a:ext uri="{FF2B5EF4-FFF2-40B4-BE49-F238E27FC236}">
                <a16:creationId xmlns:a16="http://schemas.microsoft.com/office/drawing/2014/main" id="{87758DE2-BCBF-43CC-A660-25FB3B835EC6}"/>
              </a:ext>
            </a:extLst>
          </p:cNvPr>
          <p:cNvPicPr>
            <a:picLocks noGrp="1" noChangeAspect="1"/>
          </p:cNvPicPr>
          <p:nvPr>
            <p:ph idx="1"/>
          </p:nvPr>
        </p:nvPicPr>
        <p:blipFill>
          <a:blip r:embed="rId2"/>
          <a:stretch>
            <a:fillRect/>
          </a:stretch>
        </p:blipFill>
        <p:spPr>
          <a:xfrm>
            <a:off x="6096000" y="1664847"/>
            <a:ext cx="4952206" cy="3528306"/>
          </a:xfrm>
        </p:spPr>
      </p:pic>
      <p:sp>
        <p:nvSpPr>
          <p:cNvPr id="4" name="Text Placeholder 3">
            <a:extLst>
              <a:ext uri="{FF2B5EF4-FFF2-40B4-BE49-F238E27FC236}">
                <a16:creationId xmlns:a16="http://schemas.microsoft.com/office/drawing/2014/main" id="{B2655699-3714-414B-84D9-F235E551FBC7}"/>
              </a:ext>
            </a:extLst>
          </p:cNvPr>
          <p:cNvSpPr>
            <a:spLocks noGrp="1"/>
          </p:cNvSpPr>
          <p:nvPr>
            <p:ph type="body" sz="half" idx="2"/>
          </p:nvPr>
        </p:nvSpPr>
        <p:spPr>
          <a:xfrm>
            <a:off x="247650" y="1760219"/>
            <a:ext cx="4229099" cy="3957320"/>
          </a:xfrm>
        </p:spPr>
        <p:txBody>
          <a:bodyPr>
            <a:noAutofit/>
          </a:bodyPr>
          <a:lstStyle/>
          <a:p>
            <a:r>
              <a:rPr lang="ka-GE" sz="2400" u="sng" dirty="0">
                <a:solidFill>
                  <a:schemeClr val="accent1">
                    <a:lumMod val="60000"/>
                    <a:lumOff val="40000"/>
                  </a:schemeClr>
                </a:solidFill>
              </a:rPr>
              <a:t>მართკუთხა</a:t>
            </a:r>
            <a:r>
              <a:rPr lang="ka-GE" sz="2400" dirty="0">
                <a:solidFill>
                  <a:schemeClr val="accent1">
                    <a:lumMod val="60000"/>
                    <a:lumOff val="40000"/>
                  </a:schemeClr>
                </a:solidFill>
              </a:rPr>
              <a:t> (სწორკუთხა) სამკუთხედის შიდა კუთხე 90°-ია (მართია). მართი კუთხის მოპირდაპირე გვერდს ჰიპოტენუზა ჰქვია, და ის მართკუთხა სამკუთხედის უდიდესი გვერდია. დანარჩენ ორ გვერდს კათეტები ეწოდება</a:t>
            </a:r>
            <a:r>
              <a:rPr lang="ka-GE" sz="2400" dirty="0"/>
              <a:t>.</a:t>
            </a:r>
            <a:endParaRPr lang="ru-RU" sz="2400" dirty="0"/>
          </a:p>
        </p:txBody>
      </p:sp>
    </p:spTree>
    <p:extLst>
      <p:ext uri="{BB962C8B-B14F-4D97-AF65-F5344CB8AC3E}">
        <p14:creationId xmlns:p14="http://schemas.microsoft.com/office/powerpoint/2010/main" val="338508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CDB34-7624-46C5-94CD-5C353ED35097}"/>
              </a:ext>
            </a:extLst>
          </p:cNvPr>
          <p:cNvSpPr>
            <a:spLocks noGrp="1"/>
          </p:cNvSpPr>
          <p:nvPr>
            <p:ph type="title"/>
          </p:nvPr>
        </p:nvSpPr>
        <p:spPr>
          <a:xfrm>
            <a:off x="3540354" y="85092"/>
            <a:ext cx="5851296" cy="748029"/>
          </a:xfrm>
        </p:spPr>
        <p:txBody>
          <a:bodyPr/>
          <a:lstStyle/>
          <a:p>
            <a:r>
              <a:rPr lang="ka-GE" sz="3600" dirty="0">
                <a:solidFill>
                  <a:schemeClr val="accent1">
                    <a:lumMod val="60000"/>
                    <a:lumOff val="40000"/>
                  </a:schemeClr>
                </a:solidFill>
              </a:rPr>
              <a:t>ბლაგვკუთხა სამკუთხედი</a:t>
            </a:r>
            <a:endParaRPr lang="ru-RU" sz="3600" dirty="0">
              <a:solidFill>
                <a:schemeClr val="accent1">
                  <a:lumMod val="60000"/>
                  <a:lumOff val="40000"/>
                </a:schemeClr>
              </a:solidFill>
            </a:endParaRPr>
          </a:p>
        </p:txBody>
      </p:sp>
      <p:pic>
        <p:nvPicPr>
          <p:cNvPr id="7" name="Content Placeholder 6">
            <a:extLst>
              <a:ext uri="{FF2B5EF4-FFF2-40B4-BE49-F238E27FC236}">
                <a16:creationId xmlns:a16="http://schemas.microsoft.com/office/drawing/2014/main" id="{4F3D38FC-A23C-49CC-8DBB-BF50EB8F04FE}"/>
              </a:ext>
            </a:extLst>
          </p:cNvPr>
          <p:cNvPicPr>
            <a:picLocks noGrp="1" noChangeAspect="1"/>
          </p:cNvPicPr>
          <p:nvPr>
            <p:ph idx="1"/>
          </p:nvPr>
        </p:nvPicPr>
        <p:blipFill>
          <a:blip r:embed="rId2"/>
          <a:stretch>
            <a:fillRect/>
          </a:stretch>
        </p:blipFill>
        <p:spPr>
          <a:xfrm>
            <a:off x="6444456" y="1676400"/>
            <a:ext cx="4242594" cy="4242594"/>
          </a:xfrm>
        </p:spPr>
      </p:pic>
      <p:sp>
        <p:nvSpPr>
          <p:cNvPr id="4" name="Text Placeholder 3">
            <a:extLst>
              <a:ext uri="{FF2B5EF4-FFF2-40B4-BE49-F238E27FC236}">
                <a16:creationId xmlns:a16="http://schemas.microsoft.com/office/drawing/2014/main" id="{D88109E9-3EC4-4B62-8D0D-CAD7C0323317}"/>
              </a:ext>
            </a:extLst>
          </p:cNvPr>
          <p:cNvSpPr>
            <a:spLocks noGrp="1"/>
          </p:cNvSpPr>
          <p:nvPr>
            <p:ph type="body" sz="half" idx="2"/>
          </p:nvPr>
        </p:nvSpPr>
        <p:spPr>
          <a:xfrm>
            <a:off x="857250" y="1676400"/>
            <a:ext cx="3698767" cy="4348479"/>
          </a:xfrm>
        </p:spPr>
        <p:txBody>
          <a:bodyPr>
            <a:noAutofit/>
          </a:bodyPr>
          <a:lstStyle/>
          <a:p>
            <a:r>
              <a:rPr lang="ka-GE" sz="3600" dirty="0">
                <a:solidFill>
                  <a:schemeClr val="accent1">
                    <a:lumMod val="60000"/>
                    <a:lumOff val="40000"/>
                  </a:schemeClr>
                </a:solidFill>
              </a:rPr>
              <a:t>ბლაგვკუთხა სამკუთხედის ერთი შიგა კუთხე 90°-ს აღემატება (ბლაგვია).</a:t>
            </a:r>
          </a:p>
          <a:p>
            <a:br>
              <a:rPr lang="ka-GE" sz="3600" dirty="0">
                <a:solidFill>
                  <a:schemeClr val="accent1">
                    <a:lumMod val="60000"/>
                    <a:lumOff val="40000"/>
                  </a:schemeClr>
                </a:solidFill>
              </a:rPr>
            </a:br>
            <a:endParaRPr lang="ru-RU" sz="3600" dirty="0">
              <a:solidFill>
                <a:schemeClr val="accent1">
                  <a:lumMod val="60000"/>
                  <a:lumOff val="40000"/>
                </a:schemeClr>
              </a:solidFill>
            </a:endParaRPr>
          </a:p>
        </p:txBody>
      </p:sp>
    </p:spTree>
    <p:extLst>
      <p:ext uri="{BB962C8B-B14F-4D97-AF65-F5344CB8AC3E}">
        <p14:creationId xmlns:p14="http://schemas.microsoft.com/office/powerpoint/2010/main" val="2278033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A0EC-F638-40F4-9DD8-DF654DDB78F4}"/>
              </a:ext>
            </a:extLst>
          </p:cNvPr>
          <p:cNvSpPr>
            <a:spLocks noGrp="1"/>
          </p:cNvSpPr>
          <p:nvPr>
            <p:ph type="title"/>
          </p:nvPr>
        </p:nvSpPr>
        <p:spPr>
          <a:xfrm>
            <a:off x="2769124" y="0"/>
            <a:ext cx="6293596" cy="838200"/>
          </a:xfrm>
        </p:spPr>
        <p:txBody>
          <a:bodyPr/>
          <a:lstStyle/>
          <a:p>
            <a:r>
              <a:rPr lang="ka-GE" sz="3600" dirty="0">
                <a:solidFill>
                  <a:schemeClr val="accent1">
                    <a:lumMod val="60000"/>
                    <a:lumOff val="40000"/>
                  </a:schemeClr>
                </a:solidFill>
              </a:rPr>
              <a:t>მახვილკუთხა სამკუთხედი</a:t>
            </a:r>
            <a:endParaRPr lang="ru-RU" sz="3600" dirty="0">
              <a:solidFill>
                <a:schemeClr val="accent1">
                  <a:lumMod val="60000"/>
                  <a:lumOff val="40000"/>
                </a:schemeClr>
              </a:solidFill>
            </a:endParaRPr>
          </a:p>
        </p:txBody>
      </p:sp>
      <p:pic>
        <p:nvPicPr>
          <p:cNvPr id="7" name="Content Placeholder 6">
            <a:extLst>
              <a:ext uri="{FF2B5EF4-FFF2-40B4-BE49-F238E27FC236}">
                <a16:creationId xmlns:a16="http://schemas.microsoft.com/office/drawing/2014/main" id="{45F93E6F-2A28-477D-BD72-E10D43E1AF11}"/>
              </a:ext>
            </a:extLst>
          </p:cNvPr>
          <p:cNvPicPr>
            <a:picLocks noGrp="1" noChangeAspect="1"/>
          </p:cNvPicPr>
          <p:nvPr>
            <p:ph idx="1"/>
          </p:nvPr>
        </p:nvPicPr>
        <p:blipFill>
          <a:blip r:embed="rId2"/>
          <a:stretch>
            <a:fillRect/>
          </a:stretch>
        </p:blipFill>
        <p:spPr>
          <a:xfrm>
            <a:off x="4953000" y="1693068"/>
            <a:ext cx="5852432" cy="3653728"/>
          </a:xfrm>
        </p:spPr>
      </p:pic>
      <p:sp>
        <p:nvSpPr>
          <p:cNvPr id="4" name="Text Placeholder 3">
            <a:extLst>
              <a:ext uri="{FF2B5EF4-FFF2-40B4-BE49-F238E27FC236}">
                <a16:creationId xmlns:a16="http://schemas.microsoft.com/office/drawing/2014/main" id="{2A3ADC40-F6DB-4740-A0E9-70C93DC4D569}"/>
              </a:ext>
            </a:extLst>
          </p:cNvPr>
          <p:cNvSpPr>
            <a:spLocks noGrp="1"/>
          </p:cNvSpPr>
          <p:nvPr>
            <p:ph type="body" sz="half" idx="2"/>
          </p:nvPr>
        </p:nvSpPr>
        <p:spPr>
          <a:xfrm>
            <a:off x="1154955" y="1638301"/>
            <a:ext cx="3401062" cy="3981450"/>
          </a:xfrm>
        </p:spPr>
        <p:txBody>
          <a:bodyPr>
            <a:normAutofit/>
          </a:bodyPr>
          <a:lstStyle/>
          <a:p>
            <a:r>
              <a:rPr lang="ka-GE" sz="3600" dirty="0">
                <a:solidFill>
                  <a:schemeClr val="accent1">
                    <a:lumMod val="60000"/>
                    <a:lumOff val="40000"/>
                  </a:schemeClr>
                </a:solidFill>
              </a:rPr>
              <a:t>მახვილკუთხა სამკუთხედის ყველა შიგა კუთხე 90°-ზე მცირეა (მახვილია</a:t>
            </a:r>
            <a:r>
              <a:rPr lang="ka-GE" dirty="0"/>
              <a:t>).</a:t>
            </a:r>
            <a:endParaRPr lang="ru-RU" dirty="0"/>
          </a:p>
        </p:txBody>
      </p:sp>
    </p:spTree>
    <p:extLst>
      <p:ext uri="{BB962C8B-B14F-4D97-AF65-F5344CB8AC3E}">
        <p14:creationId xmlns:p14="http://schemas.microsoft.com/office/powerpoint/2010/main" val="1691136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21429-2CAD-421B-B72E-E4F47D2B4A47}"/>
              </a:ext>
            </a:extLst>
          </p:cNvPr>
          <p:cNvSpPr>
            <a:spLocks noGrp="1"/>
          </p:cNvSpPr>
          <p:nvPr>
            <p:ph type="title"/>
          </p:nvPr>
        </p:nvSpPr>
        <p:spPr>
          <a:xfrm>
            <a:off x="3601844" y="194449"/>
            <a:ext cx="4125951" cy="780585"/>
          </a:xfrm>
        </p:spPr>
        <p:txBody>
          <a:bodyPr/>
          <a:lstStyle/>
          <a:p>
            <a:r>
              <a:rPr lang="ka-GE" dirty="0">
                <a:solidFill>
                  <a:schemeClr val="accent1">
                    <a:lumMod val="60000"/>
                    <a:lumOff val="40000"/>
                  </a:schemeClr>
                </a:solidFill>
              </a:rPr>
              <a:t>!</a:t>
            </a:r>
            <a:r>
              <a:rPr lang="ka-GE" dirty="0"/>
              <a:t> </a:t>
            </a:r>
            <a:r>
              <a:rPr lang="ka-GE" dirty="0">
                <a:solidFill>
                  <a:schemeClr val="accent1">
                    <a:lumMod val="60000"/>
                    <a:lumOff val="40000"/>
                  </a:schemeClr>
                </a:solidFill>
              </a:rPr>
              <a:t>სამკუთხედის</a:t>
            </a:r>
            <a:r>
              <a:rPr lang="ka-GE" dirty="0"/>
              <a:t> </a:t>
            </a:r>
            <a:r>
              <a:rPr lang="ka-GE" dirty="0">
                <a:solidFill>
                  <a:schemeClr val="accent1">
                    <a:lumMod val="60000"/>
                    <a:lumOff val="40000"/>
                  </a:schemeClr>
                </a:solidFill>
              </a:rPr>
              <a:t>ნიშნები !</a:t>
            </a:r>
            <a:endParaRPr lang="ru-R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AE9F5602-CCE5-46A3-AAFB-54622933CEA9}"/>
              </a:ext>
            </a:extLst>
          </p:cNvPr>
          <p:cNvSpPr>
            <a:spLocks noGrp="1"/>
          </p:cNvSpPr>
          <p:nvPr>
            <p:ph idx="1"/>
          </p:nvPr>
        </p:nvSpPr>
        <p:spPr>
          <a:xfrm>
            <a:off x="4784616" y="-1219200"/>
            <a:ext cx="5195997" cy="1009650"/>
          </a:xfrm>
        </p:spPr>
        <p:txBody>
          <a:bodyPr>
            <a:normAutofit/>
          </a:bodyPr>
          <a:lstStyle/>
          <a:p>
            <a:endParaRPr lang="ru-RU" dirty="0"/>
          </a:p>
        </p:txBody>
      </p:sp>
      <p:sp>
        <p:nvSpPr>
          <p:cNvPr id="4" name="Text Placeholder 3">
            <a:extLst>
              <a:ext uri="{FF2B5EF4-FFF2-40B4-BE49-F238E27FC236}">
                <a16:creationId xmlns:a16="http://schemas.microsoft.com/office/drawing/2014/main" id="{6613C2AE-1310-445C-B278-EC23E3E49CF8}"/>
              </a:ext>
            </a:extLst>
          </p:cNvPr>
          <p:cNvSpPr>
            <a:spLocks noGrp="1"/>
          </p:cNvSpPr>
          <p:nvPr>
            <p:ph type="body" sz="half" idx="2"/>
          </p:nvPr>
        </p:nvSpPr>
        <p:spPr>
          <a:xfrm>
            <a:off x="0" y="1066800"/>
            <a:ext cx="12192000" cy="5590478"/>
          </a:xfrm>
        </p:spPr>
        <p:txBody>
          <a:bodyPr>
            <a:normAutofit fontScale="92500" lnSpcReduction="20000"/>
          </a:bodyPr>
          <a:lstStyle/>
          <a:p>
            <a:r>
              <a:rPr lang="ka-GE" dirty="0">
                <a:solidFill>
                  <a:schemeClr val="accent1">
                    <a:lumMod val="60000"/>
                    <a:lumOff val="40000"/>
                  </a:schemeClr>
                </a:solidFill>
              </a:rPr>
              <a:t>სამკუთხედის ნებისმიერ გარე კუთხე (შიგა კუთხის მოსაზღვრე კუთხე) მისი ორი არამოსაზღვრე შიგა კუთხის </a:t>
            </a:r>
            <a:r>
              <a:rPr lang="ka-GE" dirty="0">
                <a:solidFill>
                  <a:schemeClr val="accent1">
                    <a:lumMod val="60000"/>
                    <a:lumOff val="40000"/>
                  </a:schemeClr>
                </a:solidFill>
                <a:hlinkClick r:id="rId2" tooltip="ჯამი (მათემატიკა) (ჯერ არაა დაწერილი)"/>
              </a:rPr>
              <a:t>ჯამის</a:t>
            </a:r>
            <a:r>
              <a:rPr lang="ka-GE" dirty="0">
                <a:solidFill>
                  <a:schemeClr val="accent1">
                    <a:lumMod val="60000"/>
                    <a:lumOff val="40000"/>
                  </a:schemeClr>
                </a:solidFill>
              </a:rPr>
              <a:t> ტოლია. ევკლიდურ გეომეტრიაში ნებისმიერი სამკუთხედის გვერდები და კუთხეები უნდა აკმაყოფილებდეს შემდეგ პირობებს:</a:t>
            </a:r>
          </a:p>
          <a:p>
            <a:r>
              <a:rPr lang="ka-GE" dirty="0">
                <a:solidFill>
                  <a:schemeClr val="accent1">
                    <a:lumMod val="60000"/>
                    <a:lumOff val="40000"/>
                  </a:schemeClr>
                </a:solidFill>
              </a:rPr>
              <a:t>სამკუთხედის შიგა კუთხეების ჯამი 180°-ია.</a:t>
            </a:r>
          </a:p>
          <a:p>
            <a:r>
              <a:rPr lang="ka-GE" dirty="0">
                <a:solidFill>
                  <a:schemeClr val="accent1">
                    <a:lumMod val="60000"/>
                    <a:lumOff val="40000"/>
                  </a:schemeClr>
                </a:solidFill>
              </a:rPr>
              <a:t>ნებისმიერი ორი გვერდის სიგრძეთა ჯამი მეტია მესამე გვერდის სიგრძეზე (სამკუთხედის უტოლობა).</a:t>
            </a:r>
          </a:p>
          <a:p>
            <a:r>
              <a:rPr lang="ka-GE" dirty="0">
                <a:solidFill>
                  <a:schemeClr val="accent1">
                    <a:lumMod val="60000"/>
                    <a:lumOff val="40000"/>
                  </a:schemeClr>
                </a:solidFill>
              </a:rPr>
              <a:t>სამკუთხედის კუთხეებსა და გვერდებს შორის არსებობს გარკვეული კავშირი. მაგ., თუ ვუდარებთ ორ გვერდს და მათ მოპირდაპირე ორ კუთხეს, მაშინ უდიდესი გვერდის პირდაპირ უდიდესი კუთხე მდებარეობს. საზოგადოდ, სამკუთხედში უფრო დიდი გვერდის პირდაპირ უფრო დიდი კუთხე იმყოფება. ამას ეფუძნება ის, რომ მართკუთხა სამკუთხედში ჰიპოტენუზა უდიდესი გვერდია (მართლაც, მართკუთხა სამკუთხედში უდიდესი კუთხე მართი კუთხეა), ბლაგვკუთხა სამკუთხედში კი — ბლაგვი კუთხის მოპირდაპირე გვერდი.</a:t>
            </a:r>
          </a:p>
          <a:p>
            <a:r>
              <a:rPr lang="ka-GE" dirty="0">
                <a:solidFill>
                  <a:schemeClr val="accent1">
                    <a:lumMod val="60000"/>
                    <a:lumOff val="40000"/>
                  </a:schemeClr>
                </a:solidFill>
              </a:rPr>
              <a:t>ორ სამკუთხედს ტოლი ეწოდება, თუ მათ აქვთ ერთი და იგივე ძირითადი ელემენტები (სამი გვერდი და სამი კუთხე). იმისათვის რომ ტოლი სამკუთხედების ტოლობაში დავრწმუნდეთ, არაა საჭირო მათი თითოეული ელემენტის შედარება. უმჯობესია გამოვიყენოთ სამკუთხედების ტოლობის ნიშნები:</a:t>
            </a:r>
          </a:p>
          <a:p>
            <a:r>
              <a:rPr lang="ka-GE" dirty="0">
                <a:solidFill>
                  <a:schemeClr val="accent1">
                    <a:lumMod val="60000"/>
                    <a:lumOff val="40000"/>
                  </a:schemeClr>
                </a:solidFill>
              </a:rPr>
              <a:t>თუ ერთი სამკუთხედის ორი გვერდი და მათ შორის მდებარე კუთხე ტოლია მეორე სამკუთხედის ორი გვერდის და მათ შორის მდებარე კუთხის, მაშინ ეს სამკუთხედები ტოლია.</a:t>
            </a:r>
          </a:p>
          <a:p>
            <a:r>
              <a:rPr lang="ka-GE" dirty="0">
                <a:solidFill>
                  <a:schemeClr val="accent1">
                    <a:lumMod val="60000"/>
                    <a:lumOff val="40000"/>
                  </a:schemeClr>
                </a:solidFill>
              </a:rPr>
              <a:t>თუ ერთი სამკუთხედის ერთი გვერდი და მასთან მდებარე ორი კუთხე ტოლია მეორე სამკუთხედის ერთი გვერდის და მასთან მდებარე ორი კუთხის, მაშინ ეს სამკუთხედები ტოლია.</a:t>
            </a:r>
          </a:p>
          <a:p>
            <a:r>
              <a:rPr lang="ka-GE" dirty="0">
                <a:solidFill>
                  <a:schemeClr val="accent1">
                    <a:lumMod val="60000"/>
                    <a:lumOff val="40000"/>
                  </a:schemeClr>
                </a:solidFill>
              </a:rPr>
              <a:t>თუ ორ სამკუთხედს ერთი და იგივე სიგრძის გვერდები აქვს, მაშინ ეს სამკუთხედები ტოლია.</a:t>
            </a:r>
          </a:p>
          <a:p>
            <a:r>
              <a:rPr lang="ka-GE" dirty="0">
                <a:solidFill>
                  <a:schemeClr val="accent1">
                    <a:lumMod val="60000"/>
                    <a:lumOff val="40000"/>
                  </a:schemeClr>
                </a:solidFill>
              </a:rPr>
              <a:t>თუ გვინდა ორი მართკუთხა სამკუთხედის ტოლობის ჩვენება, უნდა გავითვალისწინოთ, რომ მათ თითო კუთხე მართი და, შესაბამისად, ტოლი აქვთ. ამასთანაა დაკავშირებული მართკუთხა სამკუთხედების ტოლობის ნიშნები:</a:t>
            </a:r>
          </a:p>
          <a:p>
            <a:r>
              <a:rPr lang="ka-GE" dirty="0">
                <a:solidFill>
                  <a:schemeClr val="accent1">
                    <a:lumMod val="60000"/>
                    <a:lumOff val="40000"/>
                  </a:schemeClr>
                </a:solidFill>
              </a:rPr>
              <a:t>თუ ერთი მართკუთხა სამკუთხედის ჰიპოტენუზა და მახვილი კუთხე, შესაბამისად, ტოლია მეორე მართკუთხა სამკუთხედის ჰიპოტენუზის და მახვილი კუთხის, მაშინ ეს სამკუთხედები ტოლია.</a:t>
            </a:r>
          </a:p>
          <a:p>
            <a:r>
              <a:rPr lang="ka-GE" dirty="0">
                <a:solidFill>
                  <a:schemeClr val="accent1">
                    <a:lumMod val="60000"/>
                    <a:lumOff val="40000"/>
                  </a:schemeClr>
                </a:solidFill>
              </a:rPr>
              <a:t>თუ ერთი მართკუთხა სამკუთხედის კათეტი და მისი მოპირდაპირე კუთხე, შესაბამისად, ტოლია მეორე მართკუთხა სამკუთხედის კათეტის და მისი მოპირდაპირე კუთხის, მაშინ ეს სამკუთხედები ტოლია.</a:t>
            </a:r>
          </a:p>
          <a:p>
            <a:r>
              <a:rPr lang="ka-GE" dirty="0">
                <a:solidFill>
                  <a:schemeClr val="accent1">
                    <a:lumMod val="60000"/>
                    <a:lumOff val="40000"/>
                  </a:schemeClr>
                </a:solidFill>
              </a:rPr>
              <a:t>თუ ერთი მართკუთხა სამკუთხედის ჰიპოტენუზა და კათეტი, შესაბამისად, ტოლია მეორე მართკუთხა სამკუთხედის ჰიპოტენუზის და კათეტის, მაშინ ეს სამკუთხედები ტოლია.</a:t>
            </a:r>
          </a:p>
          <a:p>
            <a:br>
              <a:rPr lang="ka-GE" dirty="0">
                <a:solidFill>
                  <a:schemeClr val="accent1">
                    <a:lumMod val="60000"/>
                    <a:lumOff val="40000"/>
                  </a:schemeClr>
                </a:solidFill>
              </a:rPr>
            </a:br>
            <a:endParaRPr lang="ru-RU" dirty="0">
              <a:solidFill>
                <a:schemeClr val="accent1">
                  <a:lumMod val="60000"/>
                  <a:lumOff val="40000"/>
                </a:schemeClr>
              </a:solidFill>
            </a:endParaRPr>
          </a:p>
        </p:txBody>
      </p:sp>
    </p:spTree>
    <p:extLst>
      <p:ext uri="{BB962C8B-B14F-4D97-AF65-F5344CB8AC3E}">
        <p14:creationId xmlns:p14="http://schemas.microsoft.com/office/powerpoint/2010/main" val="9742229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34</TotalTime>
  <Words>159</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Sylfaen</vt:lpstr>
      <vt:lpstr>Wingdings 3</vt:lpstr>
      <vt:lpstr>Ion</vt:lpstr>
      <vt:lpstr>მოგესალმებით</vt:lpstr>
      <vt:lpstr>სამკუთხედი</vt:lpstr>
      <vt:lpstr>ტოლგვერდა სამკუთხედი</vt:lpstr>
      <vt:lpstr>ტოლფერდა სამკუთხედი</vt:lpstr>
      <vt:lpstr>სხვადასხვაგვერდა სამკუთხედი</vt:lpstr>
      <vt:lpstr>მართკუთხა სამკუთხედი</vt:lpstr>
      <vt:lpstr>ბლაგვკუთხა სამკუთხედი</vt:lpstr>
      <vt:lpstr>მახვილკუთხა სამკუთხედი</vt:lpstr>
      <vt:lpstr>! სამკუთხედის ნიშნები !</vt:lpstr>
      <vt:lpstr>გმადლობთ ყურადღებისთვის       #დარჩისახლში ავტორი: ბექა დარსანია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მოგესალმებით</dc:title>
  <dc:creator>User</dc:creator>
  <cp:lastModifiedBy>User</cp:lastModifiedBy>
  <cp:revision>5</cp:revision>
  <dcterms:created xsi:type="dcterms:W3CDTF">2020-04-21T15:18:22Z</dcterms:created>
  <dcterms:modified xsi:type="dcterms:W3CDTF">2020-04-21T15:53:40Z</dcterms:modified>
</cp:coreProperties>
</file>