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4/9/2020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randomBar dir="vert"/>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p:spPr>
        <p:txBody>
          <a:bodyPr/>
          <a:lstStyle/>
          <a:p>
            <a:r>
              <a:rPr lang="ka-GE" dirty="0" smtClean="0"/>
              <a:t>9 აპრილის ტრაგედია</a:t>
            </a:r>
            <a:endParaRPr lang="en-US" dirty="0"/>
          </a:p>
        </p:txBody>
      </p:sp>
    </p:spTree>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2000" dirty="0" smtClean="0"/>
              <a:t/>
            </a:r>
            <a:br>
              <a:rPr lang="ka-GE" sz="2000" dirty="0" smtClean="0"/>
            </a:br>
            <a:r>
              <a:rPr lang="ka-GE" sz="2000" dirty="0" smtClean="0"/>
              <a:t/>
            </a:r>
            <a:br>
              <a:rPr lang="ka-GE" sz="2000" dirty="0" smtClean="0"/>
            </a:br>
            <a:r>
              <a:rPr lang="ka-GE" sz="2000" dirty="0" smtClean="0"/>
              <a:t>მიტინგის აღკვეთის ოპერაციას ხელმძღვანელობა ამიერკავკასიის სამხედრო ოლქის სარდალს გენერალ ი. როდიონოვს დაევალა.</a:t>
            </a:r>
            <a:br>
              <a:rPr lang="ka-GE" sz="2000" dirty="0" smtClean="0"/>
            </a:br>
            <a:r>
              <a:rPr lang="ka-GE" sz="2000" dirty="0" smtClean="0"/>
              <a:t/>
            </a:r>
            <a:br>
              <a:rPr lang="ka-GE" sz="2000" dirty="0" smtClean="0"/>
            </a:br>
            <a:r>
              <a:rPr lang="ka-GE" sz="2000" dirty="0" smtClean="0"/>
              <a:t/>
            </a:r>
            <a:br>
              <a:rPr lang="ka-GE" sz="2000" dirty="0" smtClean="0"/>
            </a:br>
            <a:endParaRPr lang="en-US" sz="2000" dirty="0"/>
          </a:p>
        </p:txBody>
      </p:sp>
      <p:pic>
        <p:nvPicPr>
          <p:cNvPr id="4" name="Content Placeholder 3" descr="92264417_2471335933177952_6736942776878891008_n.jpg"/>
          <p:cNvPicPr>
            <a:picLocks noGrp="1" noChangeAspect="1"/>
          </p:cNvPicPr>
          <p:nvPr>
            <p:ph idx="1"/>
          </p:nvPr>
        </p:nvPicPr>
        <p:blipFill>
          <a:blip r:embed="rId2"/>
          <a:stretch>
            <a:fillRect/>
          </a:stretch>
        </p:blipFill>
        <p:spPr>
          <a:xfrm>
            <a:off x="632853" y="1600200"/>
            <a:ext cx="7116294" cy="4525963"/>
          </a:xfrm>
        </p:spPr>
      </p:pic>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normAutofit/>
          </a:bodyPr>
          <a:lstStyle/>
          <a:p>
            <a:r>
              <a:rPr lang="ka-GE" sz="2400" dirty="0" smtClean="0"/>
              <a:t>8-9 აპრილის ღამეს მთვრობის სახლის წინ 10 ათასამდე ადამიანი იყო შეკრებილი. მიტინგი ტელევიზიის შენობასთანაც იმართებოდა. მანიფესტაციის დარბევის საფრთხე რეალური იყო, მაგრამ შიშს არავინ გრძნობდა. ტრაგედიამდე მცირე ხნით ადრე მთვრობის სახლთან ილია </a:t>
            </a:r>
            <a:r>
              <a:rPr lang="en-US" sz="2400" dirty="0" smtClean="0"/>
              <a:t>II  </a:t>
            </a:r>
            <a:r>
              <a:rPr lang="ka-GE" sz="2400" dirty="0" smtClean="0"/>
              <a:t>მივიდა. საშიშროების თავიდან ასაცილებლად პატრიარქმა ურჩია შეკრებილთ, გადაენაცვლებინათ პროსპექტის მეორე მხარეს მდგარ ქაშუეთის ეკლაესიაში  და იქ ელოცათ.</a:t>
            </a:r>
            <a:endParaRPr lang="en-US" sz="2400" dirty="0"/>
          </a:p>
        </p:txBody>
      </p:sp>
      <p:pic>
        <p:nvPicPr>
          <p:cNvPr id="4" name="Picture 3" descr="93035266_885746205222162_8403487927081893888_n.jpg"/>
          <p:cNvPicPr>
            <a:picLocks noChangeAspect="1"/>
          </p:cNvPicPr>
          <p:nvPr/>
        </p:nvPicPr>
        <p:blipFill>
          <a:blip r:embed="rId2"/>
          <a:stretch>
            <a:fillRect/>
          </a:stretch>
        </p:blipFill>
        <p:spPr>
          <a:xfrm>
            <a:off x="2667000" y="3886200"/>
            <a:ext cx="3552825" cy="2667000"/>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248400"/>
          </a:xfrm>
        </p:spPr>
        <p:txBody>
          <a:bodyPr/>
          <a:lstStyle/>
          <a:p>
            <a:r>
              <a:rPr lang="ka-GE" sz="2400" dirty="0" smtClean="0"/>
              <a:t>გამთენიისას თბილისში საგანგებოდ შემოყვანილმა სადესანტო შენაერთებმა ალყაში მოაქციეს მანიფესტანტები. მათ ოფიციალურად მიტინგის დაშლა და მთავრობის სახლის წინამოედნის გათავისუფლება ჰქონდათ დავალებული</a:t>
            </a:r>
            <a:r>
              <a:rPr lang="ka-GE" dirty="0" smtClean="0"/>
              <a:t>.</a:t>
            </a:r>
          </a:p>
          <a:p>
            <a:endParaRPr lang="en-US" dirty="0"/>
          </a:p>
        </p:txBody>
      </p:sp>
      <p:pic>
        <p:nvPicPr>
          <p:cNvPr id="4" name="Picture 3" descr="62357438_427907207791645_7777073097353461760_n.png"/>
          <p:cNvPicPr>
            <a:picLocks noChangeAspect="1"/>
          </p:cNvPicPr>
          <p:nvPr/>
        </p:nvPicPr>
        <p:blipFill>
          <a:blip r:embed="rId2"/>
          <a:stretch>
            <a:fillRect/>
          </a:stretch>
        </p:blipFill>
        <p:spPr>
          <a:xfrm>
            <a:off x="304800" y="2438401"/>
            <a:ext cx="8353425" cy="3962400"/>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172200"/>
          </a:xfrm>
        </p:spPr>
        <p:txBody>
          <a:bodyPr>
            <a:normAutofit/>
          </a:bodyPr>
          <a:lstStyle/>
          <a:p>
            <a:r>
              <a:rPr lang="ka-GE" dirty="0" smtClean="0"/>
              <a:t>სამხედროებმა  სასანგრე ნიჩბებისა და მოწამლული გაზის გამოყენებით დაარბიეს მშვიდობიანი აქციის მონაწილენი. ულმობელი ანგარიშსწორებისას დაიღუპა 21, დაიჭრა და მოიწამლა ათსობით ადამიანი. მიტინგის ორგანიზატორები </a:t>
            </a:r>
            <a:r>
              <a:rPr lang="ka-GE" u="sng" dirty="0" smtClean="0"/>
              <a:t>ზ. გამსახურდია, მ. კოსტავა </a:t>
            </a:r>
            <a:r>
              <a:rPr lang="ka-GE" dirty="0" smtClean="0"/>
              <a:t> და სხვ. დააპატიმრეს.</a:t>
            </a:r>
          </a:p>
          <a:p>
            <a:r>
              <a:rPr lang="ka-GE" dirty="0" smtClean="0"/>
              <a:t> თბილისში კომენდანტის საათი გამოცხადდა.</a:t>
            </a:r>
            <a:endParaRPr lang="en-US" dirty="0"/>
          </a:p>
        </p:txBody>
      </p:sp>
    </p:spTree>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2494718_209062490386311_362871732320600064_n.jpg"/>
          <p:cNvPicPr>
            <a:picLocks noGrp="1" noChangeAspect="1"/>
          </p:cNvPicPr>
          <p:nvPr>
            <p:ph idx="1"/>
          </p:nvPr>
        </p:nvPicPr>
        <p:blipFill>
          <a:blip r:embed="rId2"/>
          <a:stretch>
            <a:fillRect/>
          </a:stretch>
        </p:blipFill>
        <p:spPr>
          <a:xfrm>
            <a:off x="228600" y="228600"/>
            <a:ext cx="4495800" cy="5971075"/>
          </a:xfrm>
        </p:spPr>
      </p:pic>
      <p:pic>
        <p:nvPicPr>
          <p:cNvPr id="5" name="Picture 4" descr="93183210_521122435238953_4233939006179508224_n.jpg"/>
          <p:cNvPicPr>
            <a:picLocks noChangeAspect="1"/>
          </p:cNvPicPr>
          <p:nvPr/>
        </p:nvPicPr>
        <p:blipFill>
          <a:blip r:embed="rId3"/>
          <a:stretch>
            <a:fillRect/>
          </a:stretch>
        </p:blipFill>
        <p:spPr>
          <a:xfrm>
            <a:off x="4419600" y="990600"/>
            <a:ext cx="4057650" cy="5638800"/>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10600" cy="6248400"/>
          </a:xfrm>
        </p:spPr>
        <p:txBody>
          <a:bodyPr/>
          <a:lstStyle/>
          <a:p>
            <a:endParaRPr lang="ka-GE" dirty="0" smtClean="0"/>
          </a:p>
          <a:p>
            <a:endParaRPr lang="ka-GE" dirty="0" smtClean="0"/>
          </a:p>
          <a:p>
            <a:r>
              <a:rPr lang="ka-GE" dirty="0" smtClean="0"/>
              <a:t>ქართველი ხალხის წუხილის, პროტესტისა და იმედის გამოხატულებად იქცა კომპოზიტორ ჯემალ სეფიაშვილის სიმღერა „ტიტები“, რომელიც ტრაგედიის მომდევნო დღებში ქართული ესტრადის თითქმის ყველა თვალსაჩინო წარმომადგენლის მონაწილეობით შესრულდა და ტელევიზით გავრცელდა.</a:t>
            </a:r>
            <a:endParaRPr lang="en-US" dirty="0"/>
          </a:p>
        </p:txBody>
      </p:sp>
    </p:spTree>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2632250_1333394283538248_2627443155246514176_n.jpg"/>
          <p:cNvPicPr>
            <a:picLocks noGrp="1" noChangeAspect="1"/>
          </p:cNvPicPr>
          <p:nvPr>
            <p:ph idx="1"/>
          </p:nvPr>
        </p:nvPicPr>
        <p:blipFill>
          <a:blip r:embed="rId2"/>
          <a:stretch>
            <a:fillRect/>
          </a:stretch>
        </p:blipFill>
        <p:spPr>
          <a:xfrm>
            <a:off x="457200" y="304800"/>
            <a:ext cx="8229600" cy="6122874"/>
          </a:xfrm>
        </p:spPr>
      </p:pic>
    </p:spTree>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t/>
            </a:r>
            <a:br>
              <a:rPr lang="ka-GE" dirty="0" smtClean="0"/>
            </a:br>
            <a:r>
              <a:rPr lang="ka-GE" dirty="0" smtClean="0"/>
              <a:t/>
            </a:r>
            <a:br>
              <a:rPr lang="ka-GE" dirty="0" smtClean="0"/>
            </a:br>
            <a:r>
              <a:rPr lang="ka-GE" dirty="0" smtClean="0"/>
              <a:t>დაღუპულთა სია:</a:t>
            </a:r>
            <a:br>
              <a:rPr lang="ka-GE" dirty="0" smtClean="0"/>
            </a:br>
            <a:r>
              <a:rPr lang="en-US" dirty="0" smtClean="0"/>
              <a:t/>
            </a:r>
            <a:br>
              <a:rPr lang="en-US" dirty="0" smtClean="0"/>
            </a:br>
            <a:r>
              <a:rPr lang="ka-GE" dirty="0" smtClean="0"/>
              <a:t/>
            </a:r>
            <a:br>
              <a:rPr lang="ka-GE" dirty="0" smtClean="0"/>
            </a:br>
            <a:endParaRPr lang="en-US" dirty="0"/>
          </a:p>
        </p:txBody>
      </p:sp>
      <p:sp>
        <p:nvSpPr>
          <p:cNvPr id="3" name="Content Placeholder 2"/>
          <p:cNvSpPr>
            <a:spLocks noGrp="1"/>
          </p:cNvSpPr>
          <p:nvPr>
            <p:ph sz="quarter" idx="2"/>
          </p:nvPr>
        </p:nvSpPr>
        <p:spPr>
          <a:xfrm>
            <a:off x="457200" y="1905000"/>
            <a:ext cx="4040188" cy="4419599"/>
          </a:xfrm>
        </p:spPr>
        <p:txBody>
          <a:bodyPr>
            <a:normAutofit fontScale="85000" lnSpcReduction="20000"/>
          </a:bodyPr>
          <a:lstStyle/>
          <a:p>
            <a:r>
              <a:rPr lang="ka-GE" sz="2800" dirty="0" smtClean="0"/>
              <a:t>აზა ადამია,</a:t>
            </a:r>
          </a:p>
          <a:p>
            <a:r>
              <a:rPr lang="ka-GE" sz="2800" dirty="0" smtClean="0"/>
              <a:t>ნათია ბაშალეიშვილი,</a:t>
            </a:r>
          </a:p>
          <a:p>
            <a:r>
              <a:rPr lang="ka-GE" sz="2800" dirty="0" smtClean="0"/>
              <a:t>ეკა ბეჟანიშვილი,</a:t>
            </a:r>
          </a:p>
          <a:p>
            <a:r>
              <a:rPr lang="ka-GE" sz="2800" dirty="0" smtClean="0"/>
              <a:t>ნატო გიორგაძე,</a:t>
            </a:r>
          </a:p>
          <a:p>
            <a:r>
              <a:rPr lang="ka-GE" sz="2800" dirty="0" smtClean="0"/>
              <a:t>თამუნა დოლიძე,</a:t>
            </a:r>
          </a:p>
          <a:p>
            <a:r>
              <a:rPr lang="ka-GE" sz="2800" dirty="0" smtClean="0"/>
              <a:t>თინა ენუქიძე,</a:t>
            </a:r>
          </a:p>
          <a:p>
            <a:r>
              <a:rPr lang="ka-GE" sz="2800" dirty="0" smtClean="0"/>
              <a:t>ნინო თოიძე,</a:t>
            </a:r>
          </a:p>
          <a:p>
            <a:r>
              <a:rPr lang="ka-GE" sz="2800" dirty="0" smtClean="0"/>
              <a:t>ზაირა კიკვიძე,</a:t>
            </a:r>
          </a:p>
          <a:p>
            <a:r>
              <a:rPr lang="ka-GE" sz="2800" dirty="0" smtClean="0"/>
              <a:t>მანანა ლოლაძე,</a:t>
            </a:r>
          </a:p>
          <a:p>
            <a:r>
              <a:rPr lang="ka-GE" sz="2800" dirty="0" smtClean="0"/>
              <a:t>თამარ მამულიშვილი,</a:t>
            </a:r>
          </a:p>
          <a:p>
            <a:r>
              <a:rPr lang="ka-GE" sz="2800" dirty="0" smtClean="0"/>
              <a:t>ვენერა მეტრეველი</a:t>
            </a:r>
          </a:p>
          <a:p>
            <a:pPr>
              <a:buNone/>
            </a:pPr>
            <a:endParaRPr lang="ka-GE" sz="2800" dirty="0" smtClean="0"/>
          </a:p>
          <a:p>
            <a:endParaRPr lang="en-US" dirty="0"/>
          </a:p>
        </p:txBody>
      </p:sp>
      <p:sp>
        <p:nvSpPr>
          <p:cNvPr id="6" name="Content Placeholder 5"/>
          <p:cNvSpPr>
            <a:spLocks noGrp="1"/>
          </p:cNvSpPr>
          <p:nvPr>
            <p:ph sz="quarter" idx="4"/>
          </p:nvPr>
        </p:nvSpPr>
        <p:spPr>
          <a:xfrm>
            <a:off x="4645025" y="1516912"/>
            <a:ext cx="4498975" cy="4655288"/>
          </a:xfrm>
        </p:spPr>
        <p:txBody>
          <a:bodyPr>
            <a:normAutofit fontScale="92500" lnSpcReduction="10000"/>
          </a:bodyPr>
          <a:lstStyle/>
          <a:p>
            <a:endParaRPr lang="ka-GE" dirty="0" smtClean="0"/>
          </a:p>
          <a:p>
            <a:r>
              <a:rPr lang="ka-GE" dirty="0" smtClean="0"/>
              <a:t>მამუკა ნოზაძე,</a:t>
            </a:r>
          </a:p>
          <a:p>
            <a:r>
              <a:rPr lang="ka-GE" dirty="0" smtClean="0"/>
              <a:t>ნანა სამარგულიანი,</a:t>
            </a:r>
          </a:p>
          <a:p>
            <a:r>
              <a:rPr lang="ka-GE" dirty="0" smtClean="0"/>
              <a:t>შალვა ქვასროლიაშვილი,</a:t>
            </a:r>
          </a:p>
          <a:p>
            <a:r>
              <a:rPr lang="ka-GE" dirty="0" smtClean="0"/>
              <a:t>მარინა ჭყონია-სამარგულიანი,</a:t>
            </a:r>
          </a:p>
          <a:p>
            <a:r>
              <a:rPr lang="ka-GE" dirty="0" smtClean="0"/>
              <a:t>ელისო ჭიპაშვილი,</a:t>
            </a:r>
          </a:p>
          <a:p>
            <a:r>
              <a:rPr lang="ka-GE" dirty="0" smtClean="0"/>
              <a:t>თამარ ჭოველიძე,</a:t>
            </a:r>
          </a:p>
          <a:p>
            <a:r>
              <a:rPr lang="ka-GE" dirty="0" smtClean="0"/>
              <a:t>ნოდარ ჯანგირაშვილი,</a:t>
            </a:r>
          </a:p>
          <a:p>
            <a:r>
              <a:rPr lang="ka-GE" dirty="0" smtClean="0"/>
              <a:t>მზია ჯინჭარაძე,</a:t>
            </a:r>
          </a:p>
          <a:p>
            <a:r>
              <a:rPr lang="ka-GE" dirty="0" smtClean="0"/>
              <a:t>მანანა მელქაძე,</a:t>
            </a:r>
          </a:p>
          <a:p>
            <a:r>
              <a:rPr lang="ka-GE" dirty="0" smtClean="0"/>
              <a:t>გია ქარსელაძე</a:t>
            </a:r>
          </a:p>
          <a:p>
            <a:pPr>
              <a:buNone/>
            </a:pPr>
            <a:endParaRPr lang="ka-GE" dirty="0" smtClean="0"/>
          </a:p>
        </p:txBody>
      </p:sp>
    </p:spTree>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56457765_314995285786610_272486121261236224_n.jpg"/>
          <p:cNvPicPr>
            <a:picLocks noChangeAspect="1"/>
          </p:cNvPicPr>
          <p:nvPr/>
        </p:nvPicPr>
        <p:blipFill>
          <a:blip r:embed="rId2"/>
          <a:stretch>
            <a:fillRect/>
          </a:stretch>
        </p:blipFill>
        <p:spPr>
          <a:xfrm>
            <a:off x="228600" y="180594"/>
            <a:ext cx="8686800" cy="649681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2133600"/>
          </a:xfrm>
        </p:spPr>
        <p:txBody>
          <a:bodyPr>
            <a:normAutofit/>
          </a:bodyPr>
          <a:lstStyle/>
          <a:p>
            <a:r>
              <a:rPr lang="ka-GE" sz="2200" dirty="0" smtClean="0"/>
              <a:t>9 აპრილის ტრაგედიამ არაერთმნიშვნელოვანი, მაგრამ ფართო გამოხმაურება ჰპოვა საერთაშორისო მასშტაბით. მსოფლიოს თითმის ყველა ქვეყნის საინფორმაციო საშუალებებმა გააშუქეს საქართველოში მომხდარი სისხლისღვრის ამბავი.</a:t>
            </a:r>
            <a:r>
              <a:rPr lang="ka-GE" dirty="0" smtClean="0"/>
              <a:t> </a:t>
            </a:r>
            <a:endParaRPr lang="en-US" dirty="0"/>
          </a:p>
        </p:txBody>
      </p:sp>
      <p:pic>
        <p:nvPicPr>
          <p:cNvPr id="6" name="Picture 5" descr="92445988_299427154377495_8091419967041306624_n.jpg"/>
          <p:cNvPicPr>
            <a:picLocks noChangeAspect="1"/>
          </p:cNvPicPr>
          <p:nvPr/>
        </p:nvPicPr>
        <p:blipFill>
          <a:blip r:embed="rId2"/>
          <a:stretch>
            <a:fillRect/>
          </a:stretch>
        </p:blipFill>
        <p:spPr>
          <a:xfrm>
            <a:off x="228601" y="1981200"/>
            <a:ext cx="8610600" cy="4648200"/>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ka-GE" dirty="0" smtClean="0"/>
              <a:t/>
            </a:r>
            <a:br>
              <a:rPr lang="ka-GE" dirty="0" smtClean="0"/>
            </a:br>
            <a:endParaRPr lang="en-US" dirty="0"/>
          </a:p>
        </p:txBody>
      </p:sp>
      <p:sp>
        <p:nvSpPr>
          <p:cNvPr id="3" name="Content Placeholder 2"/>
          <p:cNvSpPr>
            <a:spLocks noGrp="1"/>
          </p:cNvSpPr>
          <p:nvPr>
            <p:ph idx="1"/>
          </p:nvPr>
        </p:nvSpPr>
        <p:spPr>
          <a:xfrm>
            <a:off x="228600" y="304800"/>
            <a:ext cx="8534400" cy="6172200"/>
          </a:xfrm>
        </p:spPr>
        <p:txBody>
          <a:bodyPr>
            <a:normAutofit/>
          </a:bodyPr>
          <a:lstStyle/>
          <a:p>
            <a:r>
              <a:rPr lang="ka-GE" dirty="0" smtClean="0"/>
              <a:t>1989  წლის 18 მარტს აფხაზეთის ავტონომიური რესპუბლიკის სოფელ ლიხნში შეკრებილმა აფხაზთა მრავალრიცხოვანმა მიტინგმა </a:t>
            </a:r>
            <a:r>
              <a:rPr lang="en-US" dirty="0" smtClean="0"/>
              <a:t> </a:t>
            </a:r>
            <a:r>
              <a:rPr lang="ka-GE" dirty="0" smtClean="0"/>
              <a:t>საქართველოდან აფხაზეთის გამოყოფის საკითხი დააყენა. ლიხნის ანტიქართული გამოხტომა დაგმო აფხაზეთის ქართველმა  მოსახლეობამ. თბილისში, ინტელიგენციის წარმომადგენელთა შეკრებამ რესპუბლიკის ხელმძღვანელობისაგან მომხდარ ფაქტზე სათანადო რეაგირება მოითხოვა, მაგრამ რეაგირება იგვიანებდა.</a:t>
            </a:r>
            <a:endParaRPr lang="en-US" dirty="0"/>
          </a:p>
        </p:txBody>
      </p:sp>
    </p:spTree>
  </p:cSld>
  <p:clrMapOvr>
    <a:masterClrMapping/>
  </p:clrMapOvr>
  <p:transition spd="med">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800"/>
            <a:ext cx="9144000" cy="923330"/>
          </a:xfrm>
          <a:prstGeom prst="rect">
            <a:avLst/>
          </a:prstGeom>
        </p:spPr>
        <p:txBody>
          <a:bodyPr wrap="square">
            <a:spAutoFit/>
          </a:bodyPr>
          <a:lstStyle/>
          <a:p>
            <a:pPr algn="ctr"/>
            <a:r>
              <a:rPr lang="ka-GE" dirty="0" smtClean="0"/>
              <a:t>       9 აპრილმა ქართველობა უფრო მტკიცედ შეამჭიდროვა ეროვნული სუვერენიტეტისთვის ბრძოლაში.  ამ დღეს დაღუპულები ეროვნულ გმირებად შერაცხეს.</a:t>
            </a:r>
            <a:endParaRPr lang="en-US" dirty="0"/>
          </a:p>
        </p:txBody>
      </p:sp>
      <p:pic>
        <p:nvPicPr>
          <p:cNvPr id="4" name="Picture 3" descr="92563255_1733586860115771_4412250749635919872_n.jpg"/>
          <p:cNvPicPr>
            <a:picLocks noChangeAspect="1"/>
          </p:cNvPicPr>
          <p:nvPr/>
        </p:nvPicPr>
        <p:blipFill>
          <a:blip r:embed="rId2"/>
          <a:stretch>
            <a:fillRect/>
          </a:stretch>
        </p:blipFill>
        <p:spPr>
          <a:xfrm>
            <a:off x="533400" y="1295400"/>
            <a:ext cx="7943850" cy="5334000"/>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ka-GE" sz="3200" dirty="0" smtClean="0"/>
              <a:t>საქართველოს დამოუკიდებლობის აღდგენა პირდაპირ არის დაკავშირებული 1989 წლის 9 აპრილთან</a:t>
            </a:r>
            <a:endParaRPr lang="en-US" sz="3200" dirty="0"/>
          </a:p>
        </p:txBody>
      </p:sp>
      <p:sp>
        <p:nvSpPr>
          <p:cNvPr id="3" name="Rectangle 2"/>
          <p:cNvSpPr/>
          <p:nvPr/>
        </p:nvSpPr>
        <p:spPr>
          <a:xfrm>
            <a:off x="457200" y="2438400"/>
            <a:ext cx="3505200" cy="3139321"/>
          </a:xfrm>
          <a:prstGeom prst="rect">
            <a:avLst/>
          </a:prstGeom>
        </p:spPr>
        <p:txBody>
          <a:bodyPr wrap="square">
            <a:spAutoFit/>
          </a:bodyPr>
          <a:lstStyle/>
          <a:p>
            <a:r>
              <a:rPr lang="ka-GE" b="1" i="1" dirty="0" smtClean="0"/>
              <a:t>9 აპრილი საქართველოს დამოუკიდებლობის აღდგენის დღეცაა. 1991 წლის 9 აპრილს, 12 საათსა და 30 წუთზე, საქართველოს პირველმა პრეზიდენტმა ზვიად გამსახურდიამ და უზენაესმა საბჭომ მიიღო საქართველოს სახელმწიფოებრივი დამოუკიდებლობის აღდგენის აქტი.</a:t>
            </a:r>
            <a:endParaRPr lang="en-US" dirty="0"/>
          </a:p>
        </p:txBody>
      </p:sp>
      <p:pic>
        <p:nvPicPr>
          <p:cNvPr id="4" name="Picture 3" descr="11667775_1128472427168702_1828824285_n.gif"/>
          <p:cNvPicPr>
            <a:picLocks noChangeAspect="1"/>
          </p:cNvPicPr>
          <p:nvPr/>
        </p:nvPicPr>
        <p:blipFill>
          <a:blip r:embed="rId2"/>
          <a:stretch>
            <a:fillRect/>
          </a:stretch>
        </p:blipFill>
        <p:spPr>
          <a:xfrm>
            <a:off x="4648200" y="2362200"/>
            <a:ext cx="3152775" cy="3895725"/>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04800" y="304800"/>
            <a:ext cx="8686800" cy="6096000"/>
          </a:xfrm>
        </p:spPr>
        <p:txBody>
          <a:bodyPr>
            <a:normAutofit fontScale="92500" lnSpcReduction="10000"/>
          </a:bodyPr>
          <a:lstStyle/>
          <a:p>
            <a:r>
              <a:rPr lang="ka-GE" b="1" dirty="0" smtClean="0">
                <a:solidFill>
                  <a:schemeClr val="tx1"/>
                </a:solidFill>
              </a:rPr>
              <a:t>„</a:t>
            </a:r>
            <a:r>
              <a:rPr lang="ka-GE" sz="4400" b="1" dirty="0" smtClean="0">
                <a:solidFill>
                  <a:schemeClr val="tx1"/>
                </a:solidFill>
              </a:rPr>
              <a:t>სიმბოლურია საქართველოს დამოუკიდებლობის აღდგენის გამოცხადება 9 აპრილს, ვინაიდან ამ დღეს გადაწყდა საქართველოს ბედი. 9 აპრილის წამებულთა სულები დაგვცქერიან ჩვენ და ხარობენ ზეციურ ნათელში, რამეთუ აღსრულდა ნება მათი, აღსრულდა ნება ქართველი ერისა.</a:t>
            </a:r>
          </a:p>
          <a:p>
            <a:r>
              <a:rPr lang="ka-GE" sz="4400" dirty="0" smtClean="0">
                <a:solidFill>
                  <a:schemeClr val="tx1"/>
                </a:solidFill>
              </a:rPr>
              <a:t> </a:t>
            </a:r>
            <a:endParaRPr lang="en-US" sz="4400" dirty="0">
              <a:solidFill>
                <a:schemeClr val="tx1"/>
              </a:solidFill>
            </a:endParaRPr>
          </a:p>
        </p:txBody>
      </p:sp>
    </p:spTree>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400" cy="5867400"/>
          </a:xfrm>
        </p:spPr>
        <p:txBody>
          <a:bodyPr>
            <a:normAutofit/>
          </a:bodyPr>
          <a:lstStyle/>
          <a:p>
            <a:pPr algn="ctr">
              <a:buNone/>
            </a:pPr>
            <a:r>
              <a:rPr lang="ka-GE" sz="8000" b="1" dirty="0" smtClean="0"/>
              <a:t>გაუმარჯოს დამოუკიდებელ საქართველოს!“</a:t>
            </a:r>
          </a:p>
          <a:p>
            <a:pPr algn="ctr">
              <a:buNone/>
            </a:pPr>
            <a:endParaRPr lang="ka-GE" sz="2400" dirty="0" smtClean="0"/>
          </a:p>
          <a:p>
            <a:pPr algn="ctr">
              <a:buNone/>
            </a:pPr>
            <a:r>
              <a:rPr lang="ka-GE" sz="2400" dirty="0" smtClean="0"/>
              <a:t>- თქვა ზვიად გამსახურდიამ, რომელმაც წაიკითხა საქართველოს სახელმწიფოებრივი დამოუკიდებლობის აღდგენის აქტი.</a:t>
            </a:r>
            <a:endParaRPr lang="en-US" sz="2400" dirty="0"/>
          </a:p>
        </p:txBody>
      </p:sp>
    </p:spTree>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2" y="4406900"/>
            <a:ext cx="7964487" cy="2451100"/>
          </a:xfrm>
        </p:spPr>
        <p:txBody>
          <a:bodyPr>
            <a:normAutofit/>
          </a:bodyPr>
          <a:lstStyle/>
          <a:p>
            <a:pPr algn="r"/>
            <a:r>
              <a:rPr lang="ka-GE" sz="3600" dirty="0" smtClean="0"/>
              <a:t/>
            </a:r>
            <a:br>
              <a:rPr lang="ka-GE" sz="3600" dirty="0" smtClean="0"/>
            </a:br>
            <a:r>
              <a:rPr lang="ka-GE" sz="3600" dirty="0" smtClean="0"/>
              <a:t>გმადლობთ  ყურადღებისთვის! </a:t>
            </a:r>
            <a:r>
              <a:rPr lang="ka-GE" dirty="0" smtClean="0"/>
              <a:t/>
            </a:r>
            <a:br>
              <a:rPr lang="ka-GE" dirty="0" smtClean="0"/>
            </a:br>
            <a:r>
              <a:rPr lang="ka-GE" dirty="0" smtClean="0"/>
              <a:t/>
            </a:r>
            <a:br>
              <a:rPr lang="ka-GE" dirty="0" smtClean="0"/>
            </a:br>
            <a:r>
              <a:rPr lang="ka-GE" sz="2000" dirty="0" smtClean="0"/>
              <a:t>სპს კერძო საშუალო სკოლა “დავითიანის”  </a:t>
            </a:r>
            <a:r>
              <a:rPr lang="en-US" sz="2000" dirty="0" smtClean="0"/>
              <a:t>IX </a:t>
            </a:r>
            <a:r>
              <a:rPr lang="ka-GE" sz="2000" dirty="0" smtClean="0"/>
              <a:t>კლასის მოსწავლე მაია მარტიაშვილი</a:t>
            </a:r>
            <a:endParaRPr lang="en-US" dirty="0"/>
          </a:p>
        </p:txBody>
      </p:sp>
      <p:sp>
        <p:nvSpPr>
          <p:cNvPr id="6" name="Text Placeholder 5"/>
          <p:cNvSpPr>
            <a:spLocks noGrp="1"/>
          </p:cNvSpPr>
          <p:nvPr>
            <p:ph type="body" idx="1"/>
          </p:nvPr>
        </p:nvSpPr>
        <p:spPr/>
        <p:txBody>
          <a:bodyPr/>
          <a:lstStyle/>
          <a:p>
            <a:endParaRPr lang="en-US"/>
          </a:p>
        </p:txBody>
      </p:sp>
      <p:pic>
        <p:nvPicPr>
          <p:cNvPr id="7" name="Picture 6" descr="3A400498-A0C7-41F6-8571-90F883BF3121_w1597_n_r1_st.png"/>
          <p:cNvPicPr>
            <a:picLocks noChangeAspect="1"/>
          </p:cNvPicPr>
          <p:nvPr/>
        </p:nvPicPr>
        <p:blipFill>
          <a:blip r:embed="rId2"/>
          <a:stretch>
            <a:fillRect/>
          </a:stretch>
        </p:blipFill>
        <p:spPr>
          <a:xfrm>
            <a:off x="304800" y="0"/>
            <a:ext cx="8534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457200" y="4495800"/>
            <a:ext cx="4437433" cy="400110"/>
          </a:xfrm>
          <a:prstGeom prst="rect">
            <a:avLst/>
          </a:prstGeom>
        </p:spPr>
        <p:txBody>
          <a:bodyPr wrap="none">
            <a:spAutoFit/>
          </a:bodyPr>
          <a:lstStyle/>
          <a:p>
            <a:r>
              <a:rPr lang="ka-GE" sz="2000" dirty="0" smtClean="0"/>
              <a:t>#მადლობადამოუკიდებლობისთვის</a:t>
            </a:r>
            <a:endParaRPr lang="en-US" sz="2000" dirty="0"/>
          </a:p>
        </p:txBody>
      </p:sp>
    </p:spTree>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6850378_1928045213974548_2800099156918534144_n.png"/>
          <p:cNvPicPr>
            <a:picLocks noGrp="1" noChangeAspect="1"/>
          </p:cNvPicPr>
          <p:nvPr>
            <p:ph idx="1"/>
          </p:nvPr>
        </p:nvPicPr>
        <p:blipFill>
          <a:blip r:embed="rId2"/>
          <a:stretch>
            <a:fillRect/>
          </a:stretch>
        </p:blipFill>
        <p:spPr>
          <a:xfrm>
            <a:off x="239144" y="304800"/>
            <a:ext cx="8676256" cy="6248400"/>
          </a:xfrm>
        </p:spPr>
      </p:pic>
    </p:spTree>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t>მიტინგი მთავრობის სახლთან</a:t>
            </a:r>
            <a:br>
              <a:rPr lang="ka-GE"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ka-GE" dirty="0" smtClean="0"/>
              <a:t>1989 წლის 4 აპრილს დედაქალაქში მღელვარე მანიფესტაცია დაიწყო. მისი თაოსანი ილია ჭავჭავაძის საზოგადოება იყო. მთავრობის სახლთან გამართული მიტინგი, რომელმაც პერმანენტული ხასიათი მიიღო თავდაპირველად აფხაზურ სეპარატიზმს დაუპირისპირდა, მაგრამ 6 აპრილიდან ძირითადი აქცენტი საქართველოს ეროვნული დამოუკიდებლობის მოთხოვნაზე გადავიდა.</a:t>
            </a:r>
            <a:endParaRPr lang="en-US" dirty="0"/>
          </a:p>
        </p:txBody>
      </p:sp>
    </p:spTree>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05800" cy="6172200"/>
          </a:xfrm>
        </p:spPr>
        <p:txBody>
          <a:bodyPr>
            <a:normAutofit/>
          </a:bodyPr>
          <a:lstStyle/>
          <a:p>
            <a:r>
              <a:rPr lang="ka-GE" dirty="0" smtClean="0"/>
              <a:t> რადიკალური მოთხოვნების მიუხედავად, შეკრება მშვიდობიან ხასიათს ატარებდა. მას დღითიდღე ემატებოდა ხალხი საქართველოს ყველა კუთხიდან. სტუდენტი-ახალგაზრდობის გარდა, აქ მრავლად იყვნენ სკოლის მოსწავლეები, სხვადასხვა წარმოებისა და დაწესებულებათა თანამშრომლები, ინტელიგენციის ათასობით წარმომადგენელი, ცნობილი მეცნიერები, მწერლები, მხატვრები და სხვ.</a:t>
            </a:r>
            <a:endParaRPr lang="en-US" dirty="0"/>
          </a:p>
        </p:txBody>
      </p:sp>
    </p:spTree>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pPr algn="l"/>
            <a:r>
              <a:rPr lang="ka-GE" sz="2800" dirty="0" smtClean="0"/>
              <a:t>  მიტინგი 5 დღე-ღამე გაგრძელდა.   ახალგაზრდობის დიდმა ჯგუფმა შიმშილობა გამოაცხადა. რუსთაველის პროსპექტი გადაიკეტა.    დაიწყო საგაფიცვო მოძრაობა</a:t>
            </a:r>
            <a:r>
              <a:rPr lang="ka-GE" sz="1400" dirty="0" smtClean="0"/>
              <a:t>.</a:t>
            </a:r>
            <a:endParaRPr lang="en-US" sz="1400" dirty="0"/>
          </a:p>
        </p:txBody>
      </p:sp>
      <p:pic>
        <p:nvPicPr>
          <p:cNvPr id="4" name="Content Placeholder 3" descr="93056354_225145118731527_8231963559098056704_n.jpg"/>
          <p:cNvPicPr>
            <a:picLocks noGrp="1" noChangeAspect="1"/>
          </p:cNvPicPr>
          <p:nvPr>
            <p:ph idx="1"/>
          </p:nvPr>
        </p:nvPicPr>
        <p:blipFill>
          <a:blip r:embed="rId2"/>
          <a:stretch>
            <a:fillRect/>
          </a:stretch>
        </p:blipFill>
        <p:spPr>
          <a:xfrm>
            <a:off x="762000" y="2438400"/>
            <a:ext cx="3200400" cy="4191000"/>
          </a:xfrm>
        </p:spPr>
      </p:pic>
      <p:pic>
        <p:nvPicPr>
          <p:cNvPr id="1026" name="Picture 2" descr="C:\Users\DD\Desktop\93010350_922595891517428_715209503296978944_n.jpg"/>
          <p:cNvPicPr>
            <a:picLocks noChangeAspect="1" noChangeArrowheads="1"/>
          </p:cNvPicPr>
          <p:nvPr/>
        </p:nvPicPr>
        <p:blipFill>
          <a:blip r:embed="rId3"/>
          <a:srcRect/>
          <a:stretch>
            <a:fillRect/>
          </a:stretch>
        </p:blipFill>
        <p:spPr bwMode="auto">
          <a:xfrm>
            <a:off x="4648200" y="2438400"/>
            <a:ext cx="3352800" cy="4191000"/>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3100" dirty="0" smtClean="0"/>
              <a:t/>
            </a:r>
            <a:br>
              <a:rPr lang="ka-GE" sz="3100" dirty="0" smtClean="0"/>
            </a:br>
            <a:r>
              <a:rPr lang="ka-GE" sz="3100" dirty="0" smtClean="0"/>
              <a:t>რესპუბლიკის ხელმძღვანელობა ცდილობდა არ დაეშვა მოვლენათა შემდგომი გამწვავება. </a:t>
            </a:r>
            <a:r>
              <a:rPr lang="ka-GE" dirty="0" smtClean="0"/>
              <a:t/>
            </a:r>
            <a:br>
              <a:rPr lang="ka-GE" dirty="0" smtClean="0"/>
            </a:br>
            <a:endParaRPr lang="en-US" dirty="0"/>
          </a:p>
        </p:txBody>
      </p:sp>
      <p:sp>
        <p:nvSpPr>
          <p:cNvPr id="3" name="Content Placeholder 2"/>
          <p:cNvSpPr>
            <a:spLocks noGrp="1"/>
          </p:cNvSpPr>
          <p:nvPr>
            <p:ph idx="1"/>
          </p:nvPr>
        </p:nvSpPr>
        <p:spPr>
          <a:xfrm>
            <a:off x="457200" y="1371600"/>
            <a:ext cx="8229600" cy="4525963"/>
          </a:xfrm>
        </p:spPr>
        <p:txBody>
          <a:bodyPr/>
          <a:lstStyle/>
          <a:p>
            <a:r>
              <a:rPr lang="ka-GE" sz="2400" dirty="0" smtClean="0"/>
              <a:t> საქართველოს კომპარტიის ცენტრალური კომიტეტის პირველმა მდივანმა  ჯუმბერ პატიაშვილმა ტელევიზიით და რადიოთი მიმართა მანიფესტაციის მონაწილეებს, ქვეყნის მოსახლეობას, მოუწოდა სიმშვიდისა და ზომიერებისკენ, თუმცა უშედეგოდ</a:t>
            </a:r>
            <a:r>
              <a:rPr lang="ka-GE" dirty="0" smtClean="0"/>
              <a:t>.</a:t>
            </a:r>
            <a:endParaRPr lang="en-US" dirty="0"/>
          </a:p>
        </p:txBody>
      </p:sp>
      <p:pic>
        <p:nvPicPr>
          <p:cNvPr id="5" name="Picture 4" descr="92609278_641705406393659_193197022067556352_n.jpg"/>
          <p:cNvPicPr>
            <a:picLocks noChangeAspect="1"/>
          </p:cNvPicPr>
          <p:nvPr/>
        </p:nvPicPr>
        <p:blipFill>
          <a:blip r:embed="rId2"/>
          <a:stretch>
            <a:fillRect/>
          </a:stretch>
        </p:blipFill>
        <p:spPr>
          <a:xfrm>
            <a:off x="3276600" y="3505200"/>
            <a:ext cx="2362200" cy="3153394"/>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ka-GE" dirty="0" smtClean="0"/>
              <a:t>8 აპრილს საქართველოს პარტიულმა აქტივმა მოიწონა გადაწყვეტილება მიტინგის სამხედრო ძალით აღკვეთის თაობაზე (საწინააღმდეგო აზრი შეკრების მხოლოდ ორმა მონაწილემ გამოთქვა). მომიტინგეთა დასაშინებლად იმავე დღეს ქალაქის ცენტრალურ ქუჩებში ტანკი  გაატარეს, ხოლო თბილისის ცაზე სამხედრო ვერტმფრენები გამოჩნდნენ. ამას საპირისპირო შედეგი მოჰყვა. </a:t>
            </a:r>
          </a:p>
          <a:p>
            <a:r>
              <a:rPr lang="ka-GE" dirty="0" smtClean="0"/>
              <a:t>მიტინგის მონაწილეთა რიცხვი მნიშვნელოვნად გაიზარდა.</a:t>
            </a:r>
            <a:endParaRPr lang="en-US" dirty="0"/>
          </a:p>
        </p:txBody>
      </p:sp>
    </p:spTree>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2456420_247857593241114_2563538100626128896_n.jpg"/>
          <p:cNvPicPr>
            <a:picLocks noGrp="1" noChangeAspect="1"/>
          </p:cNvPicPr>
          <p:nvPr>
            <p:ph idx="1"/>
          </p:nvPr>
        </p:nvPicPr>
        <p:blipFill>
          <a:blip r:embed="rId2"/>
          <a:stretch>
            <a:fillRect/>
          </a:stretch>
        </p:blipFill>
        <p:spPr>
          <a:xfrm>
            <a:off x="304800" y="304800"/>
            <a:ext cx="4876800" cy="3486150"/>
          </a:xfrm>
        </p:spPr>
      </p:pic>
      <p:pic>
        <p:nvPicPr>
          <p:cNvPr id="5" name="Picture 4" descr="92609274_230342741708513_5069273668094263296_n.jpg"/>
          <p:cNvPicPr>
            <a:picLocks noChangeAspect="1"/>
          </p:cNvPicPr>
          <p:nvPr/>
        </p:nvPicPr>
        <p:blipFill>
          <a:blip r:embed="rId3"/>
          <a:stretch>
            <a:fillRect/>
          </a:stretch>
        </p:blipFill>
        <p:spPr>
          <a:xfrm>
            <a:off x="3505200" y="2895600"/>
            <a:ext cx="5305425" cy="3336745"/>
          </a:xfrm>
          <a:prstGeom prst="rect">
            <a:avLst/>
          </a:prstGeom>
        </p:spPr>
      </p:pic>
    </p:spTree>
  </p:cSld>
  <p:clrMapOvr>
    <a:masterClrMapping/>
  </p:clrMapOvr>
  <p:transition spd="med">
    <p:randomBar dir="vert"/>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125</TotalTime>
  <Words>380</Words>
  <Application>Microsoft Office PowerPoint</Application>
  <PresentationFormat>On-screen Show (4:3)</PresentationFormat>
  <Paragraphs>53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Technic</vt:lpstr>
      <vt:lpstr>9 აპრილის ტრაგედია</vt:lpstr>
      <vt:lpstr>  </vt:lpstr>
      <vt:lpstr>Slide 3</vt:lpstr>
      <vt:lpstr>მიტინგი მთავრობის სახლთან </vt:lpstr>
      <vt:lpstr>Slide 5</vt:lpstr>
      <vt:lpstr>  მიტინგი 5 დღე-ღამე გაგრძელდა.   ახალგაზრდობის დიდმა ჯგუფმა შიმშილობა გამოაცხადა. რუსთაველის პროსპექტი გადაიკეტა.    დაიწყო საგაფიცვო მოძრაობა.</vt:lpstr>
      <vt:lpstr> რესპუბლიკის ხელმძღვანელობა ცდილობდა არ დაეშვა მოვლენათა შემდგომი გამწვავება.  </vt:lpstr>
      <vt:lpstr>Slide 8</vt:lpstr>
      <vt:lpstr>Slide 9</vt:lpstr>
      <vt:lpstr>  მიტინგის აღკვეთის ოპერაციას ხელმძღვანელობა ამიერკავკასიის სამხედრო ოლქის სარდალს გენერალ ი. როდიონოვს დაევალა.   </vt:lpstr>
      <vt:lpstr>Slide 11</vt:lpstr>
      <vt:lpstr>Slide 12</vt:lpstr>
      <vt:lpstr>Slide 13</vt:lpstr>
      <vt:lpstr>Slide 14</vt:lpstr>
      <vt:lpstr>Slide 15</vt:lpstr>
      <vt:lpstr>Slide 16</vt:lpstr>
      <vt:lpstr>  დაღუპულთა სია:   </vt:lpstr>
      <vt:lpstr>Slide 18</vt:lpstr>
      <vt:lpstr>9 აპრილის ტრაგედიამ არაერთმნიშვნელოვანი, მაგრამ ფართო გამოხმაურება ჰპოვა საერთაშორისო მასშტაბით. მსოფლიოს თითმის ყველა ქვეყნის საინფორმაციო საშუალებებმა გააშუქეს საქართველოში მომხდარი სისხლისღვრის ამბავი. </vt:lpstr>
      <vt:lpstr>Slide 20</vt:lpstr>
      <vt:lpstr>საქართველოს დამოუკიდებლობის აღდგენა პირდაპირ არის დაკავშირებული 1989 წლის 9 აპრილთან</vt:lpstr>
      <vt:lpstr>Slide 22</vt:lpstr>
      <vt:lpstr>Slide 23</vt:lpstr>
      <vt:lpstr> გმადლობთ  ყურადღებისთვის!   სპს კერძო საშუალო სკოლა “დავითიანის”  IX კლასის მოსწავლე მაია მარტიაშვილი</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აპრილის ტრაგედია</dc:title>
  <dc:creator>DD</dc:creator>
  <cp:lastModifiedBy>DD</cp:lastModifiedBy>
  <cp:revision>21</cp:revision>
  <dcterms:created xsi:type="dcterms:W3CDTF">2006-08-16T00:00:00Z</dcterms:created>
  <dcterms:modified xsi:type="dcterms:W3CDTF">2020-04-09T19:23:01Z</dcterms:modified>
</cp:coreProperties>
</file>