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3EF0D0-3126-5E46-A2C3-28BFD9509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046" y="1404551"/>
            <a:ext cx="15240091" cy="2405449"/>
          </a:xfrm>
        </p:spPr>
        <p:txBody>
          <a:bodyPr>
            <a:noAutofit/>
          </a:bodyPr>
          <a:lstStyle/>
          <a:p>
            <a:r>
              <a:rPr lang="hy-AM" sz="57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Գյուղատնտեսություն</a:t>
            </a:r>
            <a:endParaRPr lang="ru-RU" sz="57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896E6EE-3EEB-604F-9D85-E187CD6C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783" y="2607275"/>
            <a:ext cx="9111621" cy="37344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29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EB192A-8443-482C-AFF6-77DB793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17B4F6-B713-A745-A516-2BC0E13AC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6004"/>
          <a:stretch/>
        </p:blipFill>
        <p:spPr>
          <a:xfrm>
            <a:off x="20" y="-3278"/>
            <a:ext cx="12191980" cy="6861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E03F7-0B3E-496D-9B90-C00E185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E7FB7E-99CE-ED47-BF48-11D3BB529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r>
              <a:rPr lang="hy-AM" dirty="0"/>
              <a:t>Շնորհակալություն ընթերցելու համար</a:t>
            </a:r>
          </a:p>
          <a:p>
            <a:r>
              <a:rPr lang="hy-AM" dirty="0"/>
              <a:t>Հեղինակ՝ Օլյա Աստոյան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6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491C535-D17E-EB45-AAEE-FBB74B5D4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4" b="83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6F5C5-7F65-164E-ACA0-7EE33F2253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hy-AM"/>
              <a:t>Գյուղատնտեսությունը էկոնոմիկայի առաջնակարգ  և հնագույն բնագավառն է, որը զբաղված է կուլտուրական մշակաբույսերի աճեցմամբ և տնային կենդանիների բուծմամբ, պարենամթերքներով և արդյունաբերական հումքով բնակչության մատակարարմամբ։ Այն կապված է բազմաթիվ արդյունաբերական բնագավառների հետ, որով ստեղծվում է միասնական արտադրական գործընթաց, այսինքն՝ ագրոարտադրական համալիր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51648-B7C8-7842-8FE1-35D603AA0472}"/>
              </a:ext>
            </a:extLst>
          </p:cNvPr>
          <p:cNvSpPr txBox="1"/>
          <p:nvPr/>
        </p:nvSpPr>
        <p:spPr>
          <a:xfrm>
            <a:off x="1116168" y="819151"/>
            <a:ext cx="995966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Vvv</a:t>
            </a:r>
            <a:r>
              <a:rPr lang="hy-AM" sz="3100" i="1" dirty="0"/>
              <a:t>Գյուղատնտեսությունը էկոնոմիկայի առաջնակարգ  և հնագույն բնագավառն է, որը զբաղված է կուլտուրական մշակաբույսերի աճեցմամբ և տնային կենդանիների բուծմամբ, պարենամթերքներով և արդյունաբերական հումքով բնակչության մատակարարմամբ։ Այն կապված է բազմաթիվ արդյունաբերական բնագավառների հետ, որով ստեղծվում է միասնական արտադրական գործընթաց, այսինքն՝ ագրոարտադրական համալիր</a:t>
            </a:r>
            <a:endParaRPr lang="ru-RU" sz="3100" i="1"/>
          </a:p>
        </p:txBody>
      </p:sp>
    </p:spTree>
    <p:extLst>
      <p:ext uri="{BB962C8B-B14F-4D97-AF65-F5344CB8AC3E}">
        <p14:creationId xmlns:p14="http://schemas.microsoft.com/office/powerpoint/2010/main" val="396487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A22C57F-F50C-6E49-B4CC-78E589D9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268" y="1647568"/>
            <a:ext cx="5413686" cy="332945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F063705-BB3C-954C-A6D8-AC0B15E9AB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23056"/>
            <a:ext cx="4860493" cy="47681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y-AM" sz="1600" i="1" dirty="0">
                <a:latin typeface="NotoSansArmenian-Regular"/>
              </a:rPr>
              <a:t>Բնական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պայմանները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եւ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լանդշաֆտները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տարբեր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ձեւու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են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նպաստում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գյուղատնտեսության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այս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կամ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այն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ուղղության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զարգացմանը։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Օրինակ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քսերոֆիտային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բուսականությամբ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ներկայացված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տարածքները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բարենպաստ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են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ոչխարաբուծության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զարգացման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համար</a:t>
            </a:r>
            <a:r>
              <a:rPr lang="hy-AM" sz="1600" i="1" dirty="0">
                <a:latin typeface="TimesNewRomanPSMT"/>
              </a:rPr>
              <a:t>, </a:t>
            </a:r>
            <a:r>
              <a:rPr lang="hy-AM" sz="1600" i="1" dirty="0">
                <a:latin typeface="NotoSansArmenian-Regular"/>
              </a:rPr>
              <a:t>նույնը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չենք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կարող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ասել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անտառային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լանդշավտների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մասին։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Ընդհանուր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առմամբ</a:t>
            </a:r>
            <a:r>
              <a:rPr lang="hy-AM" sz="1600" i="1" dirty="0">
                <a:latin typeface="TimesNewRomanPSMT"/>
              </a:rPr>
              <a:t>, </a:t>
            </a:r>
            <a:r>
              <a:rPr lang="hy-AM" sz="1600" i="1" dirty="0">
                <a:latin typeface="NotoSansArmenian-Regular"/>
              </a:rPr>
              <a:t>ողջ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աշխարհի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գյուղատնտեսությունում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ընդգրկված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է</a:t>
            </a:r>
            <a:r>
              <a:rPr lang="hy-AM" sz="1600" i="1" dirty="0">
                <a:latin typeface="TimesNewRomanPSMT"/>
              </a:rPr>
              <a:t> 1,2 </a:t>
            </a:r>
            <a:r>
              <a:rPr lang="hy-AM" sz="1600" i="1" dirty="0">
                <a:latin typeface="NotoSansArmenian-Regular"/>
              </a:rPr>
              <a:t>միլիարդ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մարդ</a:t>
            </a:r>
            <a:r>
              <a:rPr lang="hy-AM" sz="1600" i="1" dirty="0">
                <a:latin typeface="TimesNewRomanPSMT"/>
              </a:rPr>
              <a:t>, </a:t>
            </a:r>
            <a:r>
              <a:rPr lang="hy-AM" sz="1600" i="1" dirty="0">
                <a:latin typeface="NotoSansArmenian-Regular"/>
              </a:rPr>
              <a:t>այսինքն</a:t>
            </a:r>
            <a:r>
              <a:rPr lang="hy-AM" sz="1600" i="1" dirty="0">
                <a:latin typeface="TimesNewRomanPSMT"/>
              </a:rPr>
              <a:t>, </a:t>
            </a:r>
            <a:r>
              <a:rPr lang="hy-AM" sz="1600" i="1" dirty="0">
                <a:latin typeface="NotoSansArmenian-Regular"/>
              </a:rPr>
              <a:t>ավելի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շատ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քան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էկոնոմիկայի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մյուս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ցանկացած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բնագավառում։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Զարգացած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երկրներում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գյուղատնտեսությունն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ինտենսիվ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բարձր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արդյունավետ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է</a:t>
            </a:r>
            <a:r>
              <a:rPr lang="hy-AM" sz="1600" i="1" dirty="0">
                <a:latin typeface="TimesNewRomanPSMT"/>
              </a:rPr>
              <a:t>, </a:t>
            </a:r>
            <a:r>
              <a:rPr lang="hy-AM" sz="1600" i="1" dirty="0">
                <a:latin typeface="NotoSansArmenian-Regular"/>
              </a:rPr>
              <a:t>իսկ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զարգացող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երկրներում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գերակշռում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են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գյողատնտեսության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էքստենսիվ</a:t>
            </a:r>
            <a:r>
              <a:rPr lang="hy-AM" sz="1600" i="1" dirty="0">
                <a:latin typeface="TimesNewRomanPSMT"/>
              </a:rPr>
              <a:t> </a:t>
            </a:r>
            <a:r>
              <a:rPr lang="hy-AM" sz="1600" i="1" dirty="0">
                <a:latin typeface="NotoSansArmenian-Regular"/>
              </a:rPr>
              <a:t>ձեւերը։</a:t>
            </a:r>
            <a:r>
              <a:rPr lang="hy-AM" sz="1600" i="1" dirty="0">
                <a:latin typeface="TimesNewRomanPSMT"/>
              </a:rPr>
              <a:t>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09609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02148953-6A86-EF49-B6C2-F87F3EB16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70ED6CD-1D57-5347-BF9B-0501AB4605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9057" y="1577633"/>
            <a:ext cx="9153886" cy="3026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y-AM" sz="2800">
                <a:latin typeface="NotoSansArmenian-Regular"/>
              </a:rPr>
              <a:t>Գյուղատնտեսության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զարգացումը</a:t>
            </a:r>
            <a:r>
              <a:rPr lang="hy-AM" sz="2800">
                <a:latin typeface="TimesNewRomanPSMT"/>
              </a:rPr>
              <a:t>, </a:t>
            </a:r>
            <a:r>
              <a:rPr lang="hy-AM" sz="2800">
                <a:latin typeface="NotoSansArmenian-Regular"/>
              </a:rPr>
              <a:t>ամենից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առաջ</a:t>
            </a:r>
            <a:r>
              <a:rPr lang="hy-AM" sz="2800">
                <a:latin typeface="TimesNewRomanPSMT"/>
              </a:rPr>
              <a:t> , </a:t>
            </a:r>
            <a:r>
              <a:rPr lang="hy-AM" sz="2800">
                <a:latin typeface="NotoSansArmenian-Regular"/>
              </a:rPr>
              <a:t>պահանջում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է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բնական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պայմանների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եւ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ռեսուրսների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աշխարհագրական</a:t>
            </a:r>
            <a:r>
              <a:rPr lang="hy-AM" sz="2800">
                <a:latin typeface="TimesNewRomanPSMT"/>
              </a:rPr>
              <a:t>  </a:t>
            </a:r>
            <a:r>
              <a:rPr lang="hy-AM" sz="2800">
                <a:latin typeface="NotoSansArmenian-Regular"/>
              </a:rPr>
              <a:t>յուրահատկությունների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բացահայտում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եւ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ուսումնասիրում։</a:t>
            </a:r>
            <a:r>
              <a:rPr lang="hy-AM" sz="2800">
                <a:latin typeface="TimesNewRomanPSMT"/>
              </a:rPr>
              <a:t>  </a:t>
            </a:r>
            <a:r>
              <a:rPr lang="hy-AM" sz="2800">
                <a:latin typeface="NotoSansArmenian-Regular"/>
              </a:rPr>
              <a:t>Հակառակ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դեպքում</a:t>
            </a:r>
            <a:r>
              <a:rPr lang="hy-AM" sz="2800">
                <a:latin typeface="TimesNewRomanPSMT"/>
              </a:rPr>
              <a:t>, </a:t>
            </a:r>
            <a:r>
              <a:rPr lang="hy-AM" sz="2800">
                <a:latin typeface="NotoSansArmenian-Regular"/>
              </a:rPr>
              <a:t>այն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կապված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կլինի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մեծ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ծախսերի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եւ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ապարդյուն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աշխատանքի</a:t>
            </a:r>
            <a:r>
              <a:rPr lang="hy-AM" sz="2800">
                <a:latin typeface="TimesNewRomanPSMT"/>
              </a:rPr>
              <a:t> </a:t>
            </a:r>
            <a:r>
              <a:rPr lang="hy-AM" sz="2800">
                <a:latin typeface="NotoSansArmenian-Regular"/>
              </a:rPr>
              <a:t>հետ։</a:t>
            </a:r>
            <a:r>
              <a:rPr lang="hy-AM" sz="2800">
                <a:latin typeface="TimesNewRomanPSMT"/>
              </a:rPr>
              <a:t> 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92908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EB192A-8443-482C-AFF6-77DB793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B93F17A-40CE-A045-9A72-784B5B87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6004"/>
          <a:stretch/>
        </p:blipFill>
        <p:spPr>
          <a:xfrm>
            <a:off x="20" y="-3278"/>
            <a:ext cx="12191980" cy="6861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E03F7-0B3E-496D-9B90-C00E185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FA995AB-3E86-1346-8315-E58EA41C46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9086" y="1311914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hy-AM" sz="1700" dirty="0">
                <a:latin typeface="NotoSansArmenian-Regular"/>
              </a:rPr>
              <a:t>Գյուղատնտեսության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զարգացումը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աշխարհագրական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տեղաբաշխման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յուրահատկությունները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պայմանավորված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մի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քանի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սոցիալ</a:t>
            </a:r>
            <a:r>
              <a:rPr lang="hy-AM" sz="1700" dirty="0">
                <a:latin typeface="TimesNewRomanPSMT"/>
              </a:rPr>
              <a:t>-</a:t>
            </a:r>
            <a:r>
              <a:rPr lang="hy-AM" sz="1700" dirty="0">
                <a:latin typeface="NotoSansArmenian-Regular"/>
              </a:rPr>
              <a:t>տնտեսական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գործոններով։</a:t>
            </a:r>
            <a:r>
              <a:rPr lang="hy-AM" sz="1700" dirty="0">
                <a:latin typeface="TimesNewRomanPSMT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hy-AM" sz="1700" dirty="0">
                <a:latin typeface="NotoSansArmenian-Regular"/>
              </a:rPr>
              <a:t>Այդ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թվում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ամենանշանակալիցը</a:t>
            </a:r>
            <a:r>
              <a:rPr lang="hy-AM" sz="1700" dirty="0">
                <a:latin typeface="TimesNewRomanPSMT"/>
              </a:rPr>
              <a:t>, </a:t>
            </a:r>
            <a:r>
              <a:rPr lang="hy-AM" sz="1700" dirty="0">
                <a:latin typeface="NotoSansArmenian-Regular"/>
              </a:rPr>
              <a:t>ընդհանուր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բնակչության</a:t>
            </a:r>
            <a:r>
              <a:rPr lang="hy-AM" sz="1700" dirty="0">
                <a:latin typeface="TimesNewRomanPSMT"/>
              </a:rPr>
              <a:t>, </a:t>
            </a:r>
            <a:r>
              <a:rPr lang="hy-AM" sz="1700" dirty="0">
                <a:latin typeface="NotoSansArmenian-Regular"/>
              </a:rPr>
              <a:t>քաղաքի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բնակչության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քաղաքային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բնակավայրերի</a:t>
            </a:r>
            <a:r>
              <a:rPr lang="hy-AM" sz="1700" dirty="0">
                <a:latin typeface="TimesNewRomanPSMT"/>
              </a:rPr>
              <a:t>  </a:t>
            </a:r>
            <a:r>
              <a:rPr lang="hy-AM" sz="1700" dirty="0">
                <a:latin typeface="NotoSansArmenian-Regular"/>
              </a:rPr>
              <a:t>արագ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աճն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է։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Այս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գործոնը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պայմանավորվում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գյուղատնտեսության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մասնագիտացում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այն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զարգացնում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մերձքաղաքային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գյուղատնտեսության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ուղությամբ։</a:t>
            </a:r>
            <a:r>
              <a:rPr lang="hy-AM" sz="1700" dirty="0">
                <a:latin typeface="TimesNewRomanPSMT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hy-AM" sz="1700" dirty="0">
                <a:latin typeface="NotoSansArmenian-Regular"/>
              </a:rPr>
              <a:t>Երկրորդ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գործոնը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գյուղատնտեսական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արտադրանքի</a:t>
            </a:r>
            <a:r>
              <a:rPr lang="hy-AM" sz="1700" dirty="0">
                <a:latin typeface="TimesNewRomanPSMT"/>
              </a:rPr>
              <a:t>  </a:t>
            </a:r>
            <a:r>
              <a:rPr lang="hy-AM" sz="1700" dirty="0">
                <a:latin typeface="NotoSansArmenian-Regular"/>
              </a:rPr>
              <a:t>արտադրման</a:t>
            </a:r>
            <a:r>
              <a:rPr lang="hy-AM" sz="1700" dirty="0">
                <a:latin typeface="TimesNewRomanPSMT"/>
              </a:rPr>
              <a:t>, </a:t>
            </a:r>
            <a:r>
              <a:rPr lang="hy-AM" sz="1700" dirty="0">
                <a:latin typeface="NotoSansArmenian-Regular"/>
              </a:rPr>
              <a:t>վերամշակման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իրացման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շուկաների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աշխարհագրական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փոխտեղաբաշխումն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է։</a:t>
            </a:r>
          </a:p>
          <a:p>
            <a:pPr>
              <a:lnSpc>
                <a:spcPct val="110000"/>
              </a:lnSpc>
            </a:pPr>
            <a:r>
              <a:rPr lang="hy-AM" sz="1700" dirty="0">
                <a:latin typeface="NotoSansArmenian-Regular"/>
              </a:rPr>
              <a:t>Երրորդ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գործոնը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գյուղատնտեսական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ձեռնարկությունների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շահավետ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տրանսպորտային</a:t>
            </a:r>
            <a:r>
              <a:rPr lang="hy-AM" sz="1700" dirty="0">
                <a:latin typeface="TimesNewRomanPSMT"/>
              </a:rPr>
              <a:t>-</a:t>
            </a:r>
            <a:r>
              <a:rPr lang="hy-AM" sz="1700" dirty="0">
                <a:latin typeface="NotoSansArmenian-Regular"/>
              </a:rPr>
              <a:t>աշխարհագրական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տեղաբաշխումն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է։</a:t>
            </a:r>
            <a:r>
              <a:rPr lang="hy-AM" sz="1700" dirty="0">
                <a:latin typeface="TimesNewRomanPSMT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hy-AM" sz="1700" dirty="0">
                <a:latin typeface="NotoSansArmenian-Regular"/>
              </a:rPr>
              <a:t>Չորրորդ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գործոնը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կապված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աշխատամիջոցների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կուտակման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բնակչության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տարիքային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կառուցվածքի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հետ։</a:t>
            </a:r>
            <a:r>
              <a:rPr lang="hy-AM" sz="1700" dirty="0">
                <a:latin typeface="TimesNewRomanPSMT"/>
              </a:rPr>
              <a:t>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212324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EEB192A-8443-482C-AFF6-77DB793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0783E70D-D0D3-254C-98B0-5FA7E5A8B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2117" r="153" b="1"/>
          <a:stretch/>
        </p:blipFill>
        <p:spPr>
          <a:xfrm>
            <a:off x="20" y="-3278"/>
            <a:ext cx="12191980" cy="6861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CE03F7-0B3E-496D-9B90-C00E185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CBF2AE3-8302-2E47-B709-DDA2D97F77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371686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y-AM" sz="2000">
                <a:latin typeface="NotoSansArmenian-Regular"/>
              </a:rPr>
              <a:t>Գյուղատնտեսությունը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բաղկացած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է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երկու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գլխավոր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մասերից։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Դրանք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բուաբուծությունը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եւ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անասնաբուծությունը։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Դրանցից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յուրաքանչյուրը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բաժանվում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է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ճյուղերի</a:t>
            </a:r>
            <a:r>
              <a:rPr lang="hy-AM" sz="2000">
                <a:latin typeface="TimesNewRomanPSMT"/>
              </a:rPr>
              <a:t>, </a:t>
            </a:r>
            <a:r>
              <a:rPr lang="hy-AM" sz="2000">
                <a:latin typeface="NotoSansArmenian-Regular"/>
              </a:rPr>
              <a:t>իսկ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դրանք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ենթաճյուղերի։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Բուսաբուծությունը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բոլոր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պետություններում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զբաղեցնում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է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նշանակալից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եւ</a:t>
            </a:r>
            <a:r>
              <a:rPr lang="hy-AM" sz="2000">
                <a:latin typeface="TimesNewRomanPSMT"/>
              </a:rPr>
              <a:t>, </a:t>
            </a:r>
            <a:r>
              <a:rPr lang="hy-AM" sz="2000">
                <a:latin typeface="NotoSansArmenian-Regular"/>
              </a:rPr>
              <a:t>շատ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դեպքերում</a:t>
            </a:r>
            <a:r>
              <a:rPr lang="hy-AM" sz="2000">
                <a:latin typeface="TimesNewRomanPSMT"/>
              </a:rPr>
              <a:t>, </a:t>
            </a:r>
            <a:r>
              <a:rPr lang="hy-AM" sz="2000">
                <a:latin typeface="NotoSansArmenian-Regular"/>
              </a:rPr>
              <a:t>առաջատար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տեղ։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Հնագույն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ժամանակներից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գոյություն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ունի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բուսաբուծության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երկու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հիմնական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տեսակ՝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անջրդի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եւ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ոռոգելի։Բուսբուծության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գլխավոր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բնագավառը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հացակատիկային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տնտեսությունն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է։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հացահատիկային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մշակաբույսերը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զբաղեցնում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աշխարհի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մշակված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հողատարածությունների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կեսը։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Կարտոֆիլը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համաշխարհային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արտադրությունը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գերազանցում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է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ցորենի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արտադրությանը։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Կարտոֆիլագործության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հիմնական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երկրներն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են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Լեհաստանը</a:t>
            </a:r>
            <a:r>
              <a:rPr lang="hy-AM" sz="2000">
                <a:latin typeface="TimesNewRomanPSMT"/>
              </a:rPr>
              <a:t>, </a:t>
            </a:r>
            <a:r>
              <a:rPr lang="hy-AM" sz="2000">
                <a:latin typeface="NotoSansArmenian-Regular"/>
              </a:rPr>
              <a:t>Ռուսաստանը</a:t>
            </a:r>
            <a:r>
              <a:rPr lang="hy-AM" sz="2000">
                <a:latin typeface="TimesNewRomanPSMT"/>
              </a:rPr>
              <a:t>, </a:t>
            </a:r>
            <a:r>
              <a:rPr lang="hy-AM" sz="2000">
                <a:latin typeface="NotoSansArmenian-Regular"/>
              </a:rPr>
              <a:t>Չինաստանը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եւ</a:t>
            </a:r>
            <a:r>
              <a:rPr lang="hy-AM" sz="2000">
                <a:latin typeface="TimesNewRomanPSMT"/>
              </a:rPr>
              <a:t> </a:t>
            </a:r>
            <a:r>
              <a:rPr lang="hy-AM" sz="2000">
                <a:latin typeface="NotoSansArmenian-Regular"/>
              </a:rPr>
              <a:t>Ուկրանիան։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81147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EB192A-8443-482C-AFF6-77DB793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921E436-D288-C144-8FCA-D3210085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4278" b="20662"/>
          <a:stretch/>
        </p:blipFill>
        <p:spPr>
          <a:xfrm>
            <a:off x="20" y="-3278"/>
            <a:ext cx="12191980" cy="6861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E03F7-0B3E-496D-9B90-C00E185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33CD8F0-156A-2E4E-8329-1EA20B382D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3006" y="1715307"/>
            <a:ext cx="10363826" cy="34241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y-AM" sz="1700" dirty="0">
                <a:latin typeface="NotoSansArmenian-Regular"/>
              </a:rPr>
              <a:t>Վայրի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կենդանիների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ընտելացումը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սկսվել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</a:t>
            </a:r>
            <a:r>
              <a:rPr lang="hy-AM" sz="1700" dirty="0">
                <a:latin typeface="TimesNewRomanPSMT"/>
              </a:rPr>
              <a:t> 10 </a:t>
            </a:r>
            <a:r>
              <a:rPr lang="hy-AM" sz="1700" dirty="0">
                <a:latin typeface="NotoSansArmenian-Regular"/>
              </a:rPr>
              <a:t>հազար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տարի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առաջ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Աֆրիկայում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Ասիայում։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Անասնաբուծության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զարգացումը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համարյա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լրիվությամբ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կապված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արոտավայրերի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աշխարհագրական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յուրահատկությունների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դրանց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սեզոնային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կիրառման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հնարավորությունների</a:t>
            </a:r>
            <a:r>
              <a:rPr lang="hy-AM" sz="1700" dirty="0">
                <a:latin typeface="TimesNewRomanPSMT"/>
              </a:rPr>
              <a:t>, </a:t>
            </a:r>
            <a:r>
              <a:rPr lang="hy-AM" sz="1700" dirty="0">
                <a:latin typeface="NotoSansArmenian-Regular"/>
              </a:rPr>
              <a:t>ինչպես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նաեւ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անասնաբուծական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ֆերմաների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տեխնիկական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սարքավորման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մասշտաբների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հետ։</a:t>
            </a:r>
            <a:r>
              <a:rPr lang="hy-AM" sz="1700" dirty="0">
                <a:latin typeface="TimesNewRomanPSMT"/>
              </a:rPr>
              <a:t>  </a:t>
            </a:r>
            <a:r>
              <a:rPr lang="hy-AM" sz="1700" dirty="0">
                <a:latin typeface="NotoSansArmenian-Regular"/>
              </a:rPr>
              <a:t>Անասնաբուծության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դերը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գյուղատնտեսությունում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մշտապես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աճում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է։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Դրա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զարգացումը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կապված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մի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կողմից՝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բնական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արոտավայրերի</a:t>
            </a:r>
            <a:r>
              <a:rPr lang="hy-AM" sz="1700" dirty="0">
                <a:latin typeface="TimesNewRomanPSMT"/>
              </a:rPr>
              <a:t>, </a:t>
            </a:r>
            <a:r>
              <a:rPr lang="hy-AM" sz="1700" dirty="0">
                <a:latin typeface="NotoSansArmenian-Regular"/>
              </a:rPr>
              <a:t>իսկ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մյուս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կողմից՝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երկրագործության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հետ։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Անասնաբուծությունից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հատկապես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նշանակալից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անասնապահությունը՝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խոշոր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եղջերավոր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անասունների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բուծումը</a:t>
            </a:r>
            <a:r>
              <a:rPr lang="hy-AM" sz="1700" dirty="0">
                <a:latin typeface="TimesNewRomanPSMT"/>
              </a:rPr>
              <a:t>, </a:t>
            </a:r>
            <a:r>
              <a:rPr lang="hy-AM" sz="1700" dirty="0">
                <a:latin typeface="NotoSansArmenian-Regular"/>
              </a:rPr>
              <a:t>որը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կարող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է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ունենալ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երեք</a:t>
            </a:r>
            <a:r>
              <a:rPr lang="hy-AM" sz="1700" dirty="0">
                <a:latin typeface="TimesNewRomanPSMT"/>
              </a:rPr>
              <a:t> </a:t>
            </a:r>
            <a:r>
              <a:rPr lang="hy-AM" sz="1700" dirty="0">
                <a:latin typeface="NotoSansArmenian-Regular"/>
              </a:rPr>
              <a:t>ուղղություն։</a:t>
            </a:r>
          </a:p>
          <a:p>
            <a:pPr>
              <a:lnSpc>
                <a:spcPct val="110000"/>
              </a:lnSpc>
            </a:pPr>
            <a:r>
              <a:rPr lang="hy-AM" sz="1700" dirty="0">
                <a:latin typeface="TimesNewRomanPSMT"/>
              </a:rPr>
              <a:t> 1.</a:t>
            </a:r>
            <a:r>
              <a:rPr lang="hy-AM" sz="1700" dirty="0">
                <a:latin typeface="NotoSansArmenian-Regular"/>
              </a:rPr>
              <a:t>Կաթնային</a:t>
            </a:r>
          </a:p>
          <a:p>
            <a:pPr>
              <a:lnSpc>
                <a:spcPct val="110000"/>
              </a:lnSpc>
            </a:pPr>
            <a:r>
              <a:rPr lang="hy-AM" sz="1700" dirty="0">
                <a:latin typeface="TimesNewRomanPSMT"/>
              </a:rPr>
              <a:t>2.</a:t>
            </a:r>
            <a:r>
              <a:rPr lang="hy-AM" sz="1700" dirty="0">
                <a:latin typeface="NotoSansArmenian-Regular"/>
              </a:rPr>
              <a:t>Կաթնամսային</a:t>
            </a:r>
          </a:p>
          <a:p>
            <a:pPr>
              <a:lnSpc>
                <a:spcPct val="110000"/>
              </a:lnSpc>
            </a:pPr>
            <a:r>
              <a:rPr lang="hy-AM" sz="1700" dirty="0">
                <a:latin typeface="TimesNewRomanPSMT"/>
              </a:rPr>
              <a:t>3.</a:t>
            </a:r>
            <a:r>
              <a:rPr lang="hy-AM" sz="1700" dirty="0">
                <a:latin typeface="NotoSansArmenian-Regular"/>
              </a:rPr>
              <a:t>Մսային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91892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EB192A-8443-482C-AFF6-77DB793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3194F29-06AD-334D-8D36-06E52DCA5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4965" b="7444"/>
          <a:stretch/>
        </p:blipFill>
        <p:spPr>
          <a:xfrm>
            <a:off x="20" y="-3278"/>
            <a:ext cx="12191980" cy="6861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E03F7-0B3E-496D-9B90-C00E185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33E23F1-73E7-C344-96A4-894B31A14C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271609"/>
            <a:ext cx="10363826" cy="2311504"/>
          </a:xfrm>
        </p:spPr>
        <p:txBody>
          <a:bodyPr>
            <a:normAutofit/>
          </a:bodyPr>
          <a:lstStyle/>
          <a:p>
            <a:r>
              <a:rPr lang="hy-AM">
                <a:latin typeface="NotoSansArmenian-Regular"/>
              </a:rPr>
              <a:t>Վերջին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տասնամյակների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ընթացքում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աշխարհում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մսի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արտադրությունը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աճել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է</a:t>
            </a:r>
            <a:r>
              <a:rPr lang="hy-AM">
                <a:latin typeface="TimesNewRomanPSMT"/>
              </a:rPr>
              <a:t> 35%-</a:t>
            </a:r>
            <a:r>
              <a:rPr lang="hy-AM">
                <a:latin typeface="NotoSansArmenian-Regular"/>
              </a:rPr>
              <a:t>ով</a:t>
            </a:r>
            <a:r>
              <a:rPr lang="hy-AM">
                <a:latin typeface="TimesNewRomanPSMT"/>
              </a:rPr>
              <a:t>, </a:t>
            </a:r>
            <a:r>
              <a:rPr lang="hy-AM">
                <a:latin typeface="NotoSansArmenian-Regular"/>
              </a:rPr>
              <a:t>ձվինը՝</a:t>
            </a:r>
            <a:r>
              <a:rPr lang="hy-AM">
                <a:latin typeface="TimesNewRomanPSMT"/>
              </a:rPr>
              <a:t> 30%-</a:t>
            </a:r>
            <a:r>
              <a:rPr lang="hy-AM">
                <a:latin typeface="NotoSansArmenian-Regular"/>
              </a:rPr>
              <a:t>ով</a:t>
            </a:r>
            <a:r>
              <a:rPr lang="hy-AM">
                <a:latin typeface="TimesNewRomanPSMT"/>
              </a:rPr>
              <a:t>, </a:t>
            </a:r>
            <a:r>
              <a:rPr lang="hy-AM">
                <a:latin typeface="NotoSansArmenian-Regular"/>
              </a:rPr>
              <a:t>իսկ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կաթինը</a:t>
            </a:r>
            <a:r>
              <a:rPr lang="hy-AM">
                <a:latin typeface="TimesNewRomanPSMT"/>
              </a:rPr>
              <a:t> 10%-</a:t>
            </a:r>
            <a:r>
              <a:rPr lang="hy-AM">
                <a:latin typeface="NotoSansArmenian-Regular"/>
              </a:rPr>
              <a:t>ով։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Զգալիորեն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նվազել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է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բրդի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եւ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բնական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մետաքսի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արտադրությունը</a:t>
            </a:r>
            <a:r>
              <a:rPr lang="hy-AM">
                <a:latin typeface="TimesNewRomanPSMT"/>
              </a:rPr>
              <a:t>, </a:t>
            </a:r>
            <a:r>
              <a:rPr lang="hy-AM">
                <a:latin typeface="NotoSansArmenian-Regular"/>
              </a:rPr>
              <a:t>ինչը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դրանց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տարբեր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արհեստական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փոխանյութերի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լայն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ներդման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արդյունք</a:t>
            </a:r>
            <a:r>
              <a:rPr lang="hy-AM">
                <a:latin typeface="TimesNewRomanPSMT"/>
              </a:rPr>
              <a:t> </a:t>
            </a:r>
            <a:r>
              <a:rPr lang="hy-AM">
                <a:latin typeface="NotoSansArmenian-Regular"/>
              </a:rPr>
              <a:t>է։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78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90ED9C-391A-2D4F-A853-993CBBFC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021672"/>
            <a:ext cx="5452537" cy="436637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F0724E8-A660-8C44-8A5F-FCE927563E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8336" y="1492805"/>
            <a:ext cx="4860201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y-AM" sz="1800">
                <a:latin typeface="NotoSansArmenian-Regular"/>
              </a:rPr>
              <a:t>Գյուղատնտեսության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արդյունավետությունը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պայմանավորված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է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բնական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պայմանների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եւ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ագրո</a:t>
            </a:r>
            <a:r>
              <a:rPr lang="hy-AM" sz="1800">
                <a:latin typeface="TimesNewRomanPSMT"/>
              </a:rPr>
              <a:t>-</a:t>
            </a:r>
            <a:r>
              <a:rPr lang="hy-AM" sz="1800">
                <a:latin typeface="NotoSansArmenian-Regular"/>
              </a:rPr>
              <a:t>արդյունաբերական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կարողությունների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աշխարհագրական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ճիշտ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գնահատմամբ</a:t>
            </a:r>
            <a:r>
              <a:rPr lang="hy-AM" sz="1800">
                <a:latin typeface="TimesNewRomanPSMT"/>
              </a:rPr>
              <a:t>, </a:t>
            </a:r>
            <a:r>
              <a:rPr lang="hy-AM" sz="1800">
                <a:latin typeface="NotoSansArmenian-Regular"/>
              </a:rPr>
              <a:t>էկոլոգիապես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կայուն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տեխնոլոգիաների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կիրառմամբ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եւ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արտադրության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իրական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մասշտաբների</a:t>
            </a:r>
            <a:r>
              <a:rPr lang="hy-AM" sz="1800">
                <a:latin typeface="TimesNewRomanPSMT"/>
              </a:rPr>
              <a:t> </a:t>
            </a:r>
            <a:r>
              <a:rPr lang="hy-AM" sz="1800">
                <a:latin typeface="NotoSansArmenian-Regular"/>
              </a:rPr>
              <a:t>որոշմամբ։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9726297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ოლია ასტოიან</dc:creator>
  <cp:lastModifiedBy>ოლია ასტოიან</cp:lastModifiedBy>
  <cp:revision>1</cp:revision>
  <dcterms:created xsi:type="dcterms:W3CDTF">2020-03-30T08:10:32Z</dcterms:created>
  <dcterms:modified xsi:type="dcterms:W3CDTF">2020-03-30T12:31:54Z</dcterms:modified>
</cp:coreProperties>
</file>