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2" r:id="rId3"/>
    <p:sldId id="263" r:id="rId4"/>
    <p:sldId id="266" r:id="rId5"/>
    <p:sldId id="257" r:id="rId6"/>
    <p:sldId id="258" r:id="rId7"/>
    <p:sldId id="259" r:id="rId8"/>
    <p:sldId id="260" r:id="rId9"/>
    <p:sldId id="261"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CCD52A-76F3-4716-A21A-6EE7DE3EB2E7}" type="datetimeFigureOut">
              <a:rPr lang="en-US" smtClean="0"/>
              <a:pPr/>
              <a:t>12/16/2019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AE70B3-F210-463D-A442-261C5158327A}" type="slidenum">
              <a:rPr lang="en-US" smtClean="0"/>
              <a:pPr/>
              <a:t>‹#›</a:t>
            </a:fld>
            <a:endParaRPr lang="en-US"/>
          </a:p>
        </p:txBody>
      </p:sp>
    </p:spTree>
    <p:extLst>
      <p:ext uri="{BB962C8B-B14F-4D97-AF65-F5344CB8AC3E}">
        <p14:creationId xmlns="" xmlns:p14="http://schemas.microsoft.com/office/powerpoint/2010/main" val="961108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AE70B3-F210-463D-A442-261C5158327A}" type="slidenum">
              <a:rPr lang="en-US" smtClean="0"/>
              <a:pPr/>
              <a:t>9</a:t>
            </a:fld>
            <a:endParaRPr lang="en-US"/>
          </a:p>
        </p:txBody>
      </p:sp>
    </p:spTree>
    <p:extLst>
      <p:ext uri="{BB962C8B-B14F-4D97-AF65-F5344CB8AC3E}">
        <p14:creationId xmlns="" xmlns:p14="http://schemas.microsoft.com/office/powerpoint/2010/main" val="54151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283949-7C8D-4BC9-9363-250CE506C1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66D230FA-A89E-476E-844D-41902B45AE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6BB01EB6-9A6B-48FB-841C-4C2E8CB4871B}"/>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5" name="Footer Placeholder 4">
            <a:extLst>
              <a:ext uri="{FF2B5EF4-FFF2-40B4-BE49-F238E27FC236}">
                <a16:creationId xmlns="" xmlns:a16="http://schemas.microsoft.com/office/drawing/2014/main" id="{82942746-A4C1-48A3-9955-EB232087E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B18A6DAB-A82C-40BF-B4B8-BA79187189D7}"/>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3392778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B3FF8D-1FE0-4D30-A0E4-FEC563A433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B1F5650-18BD-4476-8CC6-F199F5C8BC3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3632F49-634A-4068-93F4-E1D73D2446B3}"/>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5" name="Footer Placeholder 4">
            <a:extLst>
              <a:ext uri="{FF2B5EF4-FFF2-40B4-BE49-F238E27FC236}">
                <a16:creationId xmlns="" xmlns:a16="http://schemas.microsoft.com/office/drawing/2014/main" id="{54F01288-98E6-41B2-851E-BCD27D7650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586C291-2E25-4640-B86A-AF0652A7228A}"/>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373874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AE142AEF-0388-40FD-B02F-243755E49F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37647D14-DBD1-4C54-AB9D-25AB3D068AC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CC7984A-5C63-4B94-8CFC-91E12B391836}"/>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5" name="Footer Placeholder 4">
            <a:extLst>
              <a:ext uri="{FF2B5EF4-FFF2-40B4-BE49-F238E27FC236}">
                <a16:creationId xmlns="" xmlns:a16="http://schemas.microsoft.com/office/drawing/2014/main" id="{57E6DF9D-3096-4FB2-BE2C-9B132F770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5D7D69D-1AF4-4A40-9D6A-710F6A039AE2}"/>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137590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B27FC0E-245F-4B46-BB76-EFEBD10EB0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AE998CB-FECC-4A1E-AA40-C92E53A7EEF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5B6AB5C-D88A-4768-9038-5471A7A56A4B}"/>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5" name="Footer Placeholder 4">
            <a:extLst>
              <a:ext uri="{FF2B5EF4-FFF2-40B4-BE49-F238E27FC236}">
                <a16:creationId xmlns="" xmlns:a16="http://schemas.microsoft.com/office/drawing/2014/main" id="{71F15C5B-7B0F-4453-8AF6-08D153BEF5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66B52BB-6240-4FF7-924E-B770C0E0D2C1}"/>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25320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84D97B-7349-41D8-8A21-3F0BAEC872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EB410CEC-8C06-4E49-A522-098AA2F9C4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98FDAE2B-741B-46CA-8FFD-477FF54EA697}"/>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5" name="Footer Placeholder 4">
            <a:extLst>
              <a:ext uri="{FF2B5EF4-FFF2-40B4-BE49-F238E27FC236}">
                <a16:creationId xmlns="" xmlns:a16="http://schemas.microsoft.com/office/drawing/2014/main" id="{91EACB7F-A5D0-4CF0-BE9C-930C2BC1B5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E2BF591-5D9A-40A5-929C-182367778D9C}"/>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3583998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CF13CC-A9F7-4364-928E-48305D3FE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CD1773A-0D0E-4EE6-A744-94E2631413A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C669E750-D58C-412F-A7E2-61739FBF67F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28097181-8C7F-43BB-9EA3-47662C18F097}"/>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6" name="Footer Placeholder 5">
            <a:extLst>
              <a:ext uri="{FF2B5EF4-FFF2-40B4-BE49-F238E27FC236}">
                <a16:creationId xmlns="" xmlns:a16="http://schemas.microsoft.com/office/drawing/2014/main" id="{60736DFB-48A9-48F3-8C6C-3F2CD47FA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25259FFE-90AA-4010-A8FF-4F68BB525DE7}"/>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2667022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F01CB5C-EE1E-40B6-8203-F525BA6520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7D41AE7A-DBF8-41E4-9564-3439E5781B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31DD02B9-75AC-47C8-92F3-5314D4DF10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4E41043C-1160-4210-8F4C-8C657C4673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6332C3A0-013F-4391-97D8-5783E392F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BCF5D3C2-A102-4469-9785-015E9729CC0E}"/>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8" name="Footer Placeholder 7">
            <a:extLst>
              <a:ext uri="{FF2B5EF4-FFF2-40B4-BE49-F238E27FC236}">
                <a16:creationId xmlns="" xmlns:a16="http://schemas.microsoft.com/office/drawing/2014/main" id="{31B808D2-749F-43F2-A907-DE806716FB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1DA56D71-1FD9-42E5-B257-2A4FC1AF6CF0}"/>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125737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87CCD1-413B-4A92-853A-B8919951B5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D3CA280E-CA14-4150-8531-DE56920740FF}"/>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4" name="Footer Placeholder 3">
            <a:extLst>
              <a:ext uri="{FF2B5EF4-FFF2-40B4-BE49-F238E27FC236}">
                <a16:creationId xmlns="" xmlns:a16="http://schemas.microsoft.com/office/drawing/2014/main" id="{2C83A1B0-6157-4D86-9AF3-6A61912EB7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E012FB57-23F8-4AB9-9C8F-5EC7CB3A5649}"/>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1850407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3325573B-6B93-46B1-86A3-696A595560FA}"/>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3" name="Footer Placeholder 2">
            <a:extLst>
              <a:ext uri="{FF2B5EF4-FFF2-40B4-BE49-F238E27FC236}">
                <a16:creationId xmlns="" xmlns:a16="http://schemas.microsoft.com/office/drawing/2014/main" id="{6A4A68D0-3145-4FB2-B3D9-E235522ADC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1221B0F-902B-4873-AC2A-187C3DF73CAE}"/>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3274907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329D40-3D6C-4A68-9E9C-7E1829D9C4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AFAE965-BE79-4620-91B7-E0F31E82B8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4E9D7A3E-02A0-4189-8B50-35097F3C66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577DA37D-89F7-4BA3-B02E-B9B3780FB76D}"/>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6" name="Footer Placeholder 5">
            <a:extLst>
              <a:ext uri="{FF2B5EF4-FFF2-40B4-BE49-F238E27FC236}">
                <a16:creationId xmlns="" xmlns:a16="http://schemas.microsoft.com/office/drawing/2014/main" id="{BC16BF7A-7575-473F-AD66-2211DDF027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CA2AA5A-FDC1-450B-8C61-55B01DC0764E}"/>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273630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C29976-EC71-4847-8CCF-3F7CF28320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072271BB-84EE-4094-B097-2F879E6CD1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01D8D2BA-A02D-4779-90ED-0556562407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6C3443D-7D99-4F0D-B0B7-AA7FE26860B2}"/>
              </a:ext>
            </a:extLst>
          </p:cNvPr>
          <p:cNvSpPr>
            <a:spLocks noGrp="1"/>
          </p:cNvSpPr>
          <p:nvPr>
            <p:ph type="dt" sz="half" idx="10"/>
          </p:nvPr>
        </p:nvSpPr>
        <p:spPr/>
        <p:txBody>
          <a:bodyPr/>
          <a:lstStyle/>
          <a:p>
            <a:fld id="{E07DD814-1E06-4F90-88E2-055DF04AB318}" type="datetimeFigureOut">
              <a:rPr lang="en-US" smtClean="0"/>
              <a:pPr/>
              <a:t>12/16/2019</a:t>
            </a:fld>
            <a:endParaRPr lang="en-US"/>
          </a:p>
        </p:txBody>
      </p:sp>
      <p:sp>
        <p:nvSpPr>
          <p:cNvPr id="6" name="Footer Placeholder 5">
            <a:extLst>
              <a:ext uri="{FF2B5EF4-FFF2-40B4-BE49-F238E27FC236}">
                <a16:creationId xmlns="" xmlns:a16="http://schemas.microsoft.com/office/drawing/2014/main" id="{B7B3F1B7-2B9A-4B9F-BDA5-3AF21E0356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D7F7558-C89A-4DB1-A39E-C5FC6919F490}"/>
              </a:ext>
            </a:extLst>
          </p:cNvPr>
          <p:cNvSpPr>
            <a:spLocks noGrp="1"/>
          </p:cNvSpPr>
          <p:nvPr>
            <p:ph type="sldNum" sz="quarter" idx="12"/>
          </p:nvPr>
        </p:nvSpPr>
        <p:spPr/>
        <p:txBody>
          <a:body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192002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6F06A13-01A9-4BAF-8B0B-827C1775D7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14F3E011-9979-4F40-9D39-CAA970B1D4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B71D087A-7673-4BB6-8B12-F30A5AA3B0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DD814-1E06-4F90-88E2-055DF04AB318}" type="datetimeFigureOut">
              <a:rPr lang="en-US" smtClean="0"/>
              <a:pPr/>
              <a:t>12/16/2019</a:t>
            </a:fld>
            <a:endParaRPr lang="en-US"/>
          </a:p>
        </p:txBody>
      </p:sp>
      <p:sp>
        <p:nvSpPr>
          <p:cNvPr id="5" name="Footer Placeholder 4">
            <a:extLst>
              <a:ext uri="{FF2B5EF4-FFF2-40B4-BE49-F238E27FC236}">
                <a16:creationId xmlns="" xmlns:a16="http://schemas.microsoft.com/office/drawing/2014/main" id="{98BE88CE-460C-443B-AE44-DC2EB41749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E3E92BE-CA34-46A5-8E8F-5863BD2BB8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B7BEF-5E11-4168-A31B-E797B936E24F}" type="slidenum">
              <a:rPr lang="en-US" smtClean="0"/>
              <a:pPr/>
              <a:t>‹#›</a:t>
            </a:fld>
            <a:endParaRPr lang="en-US"/>
          </a:p>
        </p:txBody>
      </p:sp>
    </p:spTree>
    <p:extLst>
      <p:ext uri="{BB962C8B-B14F-4D97-AF65-F5344CB8AC3E}">
        <p14:creationId xmlns="" xmlns:p14="http://schemas.microsoft.com/office/powerpoint/2010/main" val="2185643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B2E24C-6D20-4C61-BE3A-474415EE4050}"/>
              </a:ext>
            </a:extLst>
          </p:cNvPr>
          <p:cNvSpPr>
            <a:spLocks noGrp="1"/>
          </p:cNvSpPr>
          <p:nvPr>
            <p:ph type="ctrTitle"/>
          </p:nvPr>
        </p:nvSpPr>
        <p:spPr>
          <a:xfrm>
            <a:off x="1524000" y="1122363"/>
            <a:ext cx="9144000" cy="1353551"/>
          </a:xfrm>
        </p:spPr>
        <p:txBody>
          <a:bodyPr/>
          <a:lstStyle/>
          <a:p>
            <a:r>
              <a:rPr lang="ka-GE" dirty="0" err="1"/>
              <a:t>კიბერბულინგი</a:t>
            </a:r>
            <a:endParaRPr lang="en-US" dirty="0"/>
          </a:p>
        </p:txBody>
      </p:sp>
      <p:sp>
        <p:nvSpPr>
          <p:cNvPr id="3" name="Subtitle 2">
            <a:extLst>
              <a:ext uri="{FF2B5EF4-FFF2-40B4-BE49-F238E27FC236}">
                <a16:creationId xmlns="" xmlns:a16="http://schemas.microsoft.com/office/drawing/2014/main" id="{94EF0C20-6F82-4941-9824-44B360586B20}"/>
              </a:ext>
            </a:extLst>
          </p:cNvPr>
          <p:cNvSpPr>
            <a:spLocks noGrp="1"/>
          </p:cNvSpPr>
          <p:nvPr>
            <p:ph type="subTitle" idx="1"/>
          </p:nvPr>
        </p:nvSpPr>
        <p:spPr>
          <a:xfrm>
            <a:off x="1524000" y="2940148"/>
            <a:ext cx="9144000" cy="2841674"/>
          </a:xfrm>
        </p:spPr>
        <p:txBody>
          <a:bodyPr>
            <a:normAutofit/>
          </a:bodyPr>
          <a:lstStyle/>
          <a:p>
            <a:r>
              <a:rPr lang="ka-GE" dirty="0"/>
              <a:t>სსიპ ლაგოდეხის მუნიციპალიტეტის სოფელ ცოდნისკარის საჯარო სკოლის </a:t>
            </a:r>
            <a:r>
              <a:rPr lang="en-US" dirty="0" smtClean="0"/>
              <a:t> V </a:t>
            </a:r>
            <a:r>
              <a:rPr lang="ka-GE" dirty="0" smtClean="0"/>
              <a:t>და </a:t>
            </a:r>
            <a:r>
              <a:rPr lang="en-US" dirty="0" smtClean="0"/>
              <a:t>VI </a:t>
            </a:r>
            <a:r>
              <a:rPr lang="ka-GE" dirty="0"/>
              <a:t>კლასის </a:t>
            </a:r>
            <a:r>
              <a:rPr lang="ka-GE" dirty="0" smtClean="0"/>
              <a:t>მოსწავლეები</a:t>
            </a:r>
            <a:endParaRPr lang="ru-RU" dirty="0" smtClean="0"/>
          </a:p>
          <a:p>
            <a:r>
              <a:rPr lang="en-US" dirty="0" smtClean="0"/>
              <a:t>V </a:t>
            </a:r>
            <a:r>
              <a:rPr lang="ka-GE" dirty="0" smtClean="0"/>
              <a:t>კლასი დამრიგებელი </a:t>
            </a:r>
            <a:r>
              <a:rPr lang="en-US" dirty="0" smtClean="0"/>
              <a:t> </a:t>
            </a:r>
            <a:r>
              <a:rPr lang="ka-GE" dirty="0" smtClean="0"/>
              <a:t>მანანა ლაბუჩიძე</a:t>
            </a:r>
            <a:endParaRPr lang="ka-GE" dirty="0"/>
          </a:p>
          <a:p>
            <a:r>
              <a:rPr lang="en-US" dirty="0" smtClean="0"/>
              <a:t>VI </a:t>
            </a:r>
            <a:r>
              <a:rPr lang="ka-GE" dirty="0" smtClean="0"/>
              <a:t>კლასი დამრიგებელი</a:t>
            </a:r>
            <a:r>
              <a:rPr lang="ka-GE" dirty="0"/>
              <a:t>: იამზე კურტანიძე</a:t>
            </a:r>
          </a:p>
          <a:p>
            <a:r>
              <a:rPr lang="ka-GE" dirty="0"/>
              <a:t>ისტ-ის პედაგოგი: ხათუნი ასანიძე</a:t>
            </a:r>
            <a:endParaRPr lang="en-US" dirty="0"/>
          </a:p>
        </p:txBody>
      </p:sp>
    </p:spTree>
    <p:extLst>
      <p:ext uri="{BB962C8B-B14F-4D97-AF65-F5344CB8AC3E}">
        <p14:creationId xmlns="" xmlns:p14="http://schemas.microsoft.com/office/powerpoint/2010/main" val="13431622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C19CDBD2-C140-495C-AFB5-7FCD2A3CFF99}"/>
              </a:ext>
            </a:extLst>
          </p:cNvPr>
          <p:cNvSpPr/>
          <p:nvPr/>
        </p:nvSpPr>
        <p:spPr>
          <a:xfrm>
            <a:off x="239151" y="322781"/>
            <a:ext cx="11952849" cy="5940088"/>
          </a:xfrm>
          <a:prstGeom prst="rect">
            <a:avLst/>
          </a:prstGeom>
        </p:spPr>
        <p:txBody>
          <a:bodyPr wrap="square">
            <a:spAutoFit/>
          </a:bodyPr>
          <a:lstStyle/>
          <a:p>
            <a:r>
              <a:rPr lang="ka-GE" sz="4400" dirty="0">
                <a:highlight>
                  <a:srgbClr val="FFFF00"/>
                </a:highlight>
              </a:rPr>
              <a:t>არასოდეს</a:t>
            </a:r>
          </a:p>
          <a:p>
            <a:pPr marL="285750" indent="-285750">
              <a:buFont typeface="Wingdings" panose="05000000000000000000" pitchFamily="2" charset="2"/>
              <a:buChar char="q"/>
            </a:pPr>
            <a:r>
              <a:rPr lang="ka-GE" sz="2800" dirty="0"/>
              <a:t>უპასუხო მესიჯებს, რომლებიც შეურაცხმყოფელია ან დისკომფორტს გიქმნის. ეს შენი ბრალი არ არის. მაშინვე მოუყევი ამის</a:t>
            </a:r>
          </a:p>
          <a:p>
            <a:pPr marL="285750" indent="-285750">
              <a:buFont typeface="Wingdings" panose="05000000000000000000" pitchFamily="2" charset="2"/>
              <a:buChar char="q"/>
            </a:pPr>
            <a:r>
              <a:rPr lang="ka-GE" sz="2800" dirty="0"/>
              <a:t>შესახებ მშობლებს ან სანდო უფროს ადამიანს, რათა მათ აღნიშნულის შესახებ სერვის პროვაიდერთან დაკავშირება შეძლონ.</a:t>
            </a:r>
          </a:p>
          <a:p>
            <a:pPr marL="285750" indent="-285750">
              <a:buFont typeface="Wingdings" panose="05000000000000000000" pitchFamily="2" charset="2"/>
              <a:buChar char="q"/>
            </a:pPr>
            <a:r>
              <a:rPr lang="ka-GE" sz="2800" dirty="0"/>
              <a:t>  არავის უთხრა ინტერნეტის კოდური სიტყვა (“პაროლი”) შენი მშობლების გარდა</a:t>
            </a:r>
          </a:p>
          <a:p>
            <a:pPr marL="285750" indent="-285750">
              <a:buFont typeface="Wingdings" panose="05000000000000000000" pitchFamily="2" charset="2"/>
              <a:buChar char="q"/>
            </a:pPr>
            <a:r>
              <a:rPr lang="ka-GE" sz="2800" dirty="0"/>
              <a:t>მობილური ტელეფონები და  ინტერნეტით დაშინება/მუქარა</a:t>
            </a:r>
          </a:p>
          <a:p>
            <a:pPr marL="285750" indent="-285750">
              <a:buFont typeface="Wingdings" panose="05000000000000000000" pitchFamily="2" charset="2"/>
              <a:buChar char="q"/>
            </a:pPr>
            <a:r>
              <a:rPr lang="ka-GE" sz="2800" dirty="0"/>
              <a:t> დღესდღეობით მობილური ტელეფონი ყოველდღიური ცხოვრების ნაწილია. მობილური ტელეფონით ჩვენ ვუკავშირდებით ადამიანებს, ვიყენებთ კამერას, რადიოს, კომპიუტერს და სხვ. ეს საშუალებები ძალიან სასარგებლოა, მაგრამ, ამავდროულად, შეიძლება მათი ბოროტი განზრახვით გამოყენება</a:t>
            </a:r>
            <a:r>
              <a:rPr lang="ka-GE" sz="1600" dirty="0"/>
              <a:t>.</a:t>
            </a:r>
          </a:p>
        </p:txBody>
      </p:sp>
    </p:spTree>
    <p:extLst>
      <p:ext uri="{BB962C8B-B14F-4D97-AF65-F5344CB8AC3E}">
        <p14:creationId xmlns="" xmlns:p14="http://schemas.microsoft.com/office/powerpoint/2010/main" val="2494300039"/>
      </p:ext>
    </p:extLst>
  </p:cSld>
  <p:clrMapOvr>
    <a:masterClrMapping/>
  </p:clrMapOvr>
  <p:transition>
    <p:wipe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80A1318F-9B58-4529-9333-C3D3889A105D}"/>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703386" y="0"/>
            <a:ext cx="10592972" cy="8412480"/>
          </a:xfrm>
          <a:prstGeom prst="rect">
            <a:avLst/>
          </a:prstGeom>
        </p:spPr>
      </p:pic>
    </p:spTree>
    <p:extLst>
      <p:ext uri="{BB962C8B-B14F-4D97-AF65-F5344CB8AC3E}">
        <p14:creationId xmlns="" xmlns:p14="http://schemas.microsoft.com/office/powerpoint/2010/main" val="3003548746"/>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3B74BE-E55D-4C3A-96E4-AEF2D89DE9E8}"/>
              </a:ext>
            </a:extLst>
          </p:cNvPr>
          <p:cNvSpPr>
            <a:spLocks noGrp="1"/>
          </p:cNvSpPr>
          <p:nvPr>
            <p:ph type="title"/>
          </p:nvPr>
        </p:nvSpPr>
        <p:spPr>
          <a:xfrm>
            <a:off x="838200" y="365125"/>
            <a:ext cx="10515600" cy="985373"/>
          </a:xfrm>
        </p:spPr>
        <p:txBody>
          <a:bodyPr/>
          <a:lstStyle/>
          <a:p>
            <a:r>
              <a:rPr lang="ka-GE" dirty="0"/>
              <a:t>                   სიტყვიერი </a:t>
            </a:r>
            <a:r>
              <a:rPr lang="ka-GE" dirty="0" err="1"/>
              <a:t>ბულინგი</a:t>
            </a:r>
            <a:endParaRPr lang="en-US" dirty="0"/>
          </a:p>
        </p:txBody>
      </p:sp>
      <p:pic>
        <p:nvPicPr>
          <p:cNvPr id="5" name="Content Placeholder 4">
            <a:extLst>
              <a:ext uri="{FF2B5EF4-FFF2-40B4-BE49-F238E27FC236}">
                <a16:creationId xmlns="" xmlns:a16="http://schemas.microsoft.com/office/drawing/2014/main" id="{372E0EFB-8F58-4D87-8535-1AB1F65A81A4}"/>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0"/>
            <a:ext cx="12192000" cy="6858000"/>
          </a:xfrm>
        </p:spPr>
      </p:pic>
    </p:spTree>
    <p:extLst>
      <p:ext uri="{BB962C8B-B14F-4D97-AF65-F5344CB8AC3E}">
        <p14:creationId xmlns="" xmlns:p14="http://schemas.microsoft.com/office/powerpoint/2010/main" val="3615400810"/>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FC282D36-E2E8-4C5E-90D9-0291440A5600}"/>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68812" y="-182880"/>
            <a:ext cx="12360812" cy="6738425"/>
          </a:xfrm>
        </p:spPr>
      </p:pic>
    </p:spTree>
    <p:extLst>
      <p:ext uri="{BB962C8B-B14F-4D97-AF65-F5344CB8AC3E}">
        <p14:creationId xmlns="" xmlns:p14="http://schemas.microsoft.com/office/powerpoint/2010/main" val="1766358429"/>
      </p:ext>
    </p:extLst>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DAD5FE9-30B6-4376-83C5-3A4D0962474B}"/>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78303" y="182880"/>
            <a:ext cx="11451100" cy="6203852"/>
          </a:xfrm>
          <a:prstGeom prst="rect">
            <a:avLst/>
          </a:prstGeom>
        </p:spPr>
      </p:pic>
    </p:spTree>
    <p:extLst>
      <p:ext uri="{BB962C8B-B14F-4D97-AF65-F5344CB8AC3E}">
        <p14:creationId xmlns="" xmlns:p14="http://schemas.microsoft.com/office/powerpoint/2010/main" val="3370428854"/>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A9E1AE-8D4C-4C37-970E-673ABF49D685}"/>
              </a:ext>
            </a:extLst>
          </p:cNvPr>
          <p:cNvSpPr>
            <a:spLocks noGrp="1"/>
          </p:cNvSpPr>
          <p:nvPr>
            <p:ph type="title"/>
          </p:nvPr>
        </p:nvSpPr>
        <p:spPr>
          <a:xfrm>
            <a:off x="839788" y="457200"/>
            <a:ext cx="5256212" cy="1600200"/>
          </a:xfrm>
        </p:spPr>
        <p:txBody>
          <a:bodyPr/>
          <a:lstStyle/>
          <a:p>
            <a:r>
              <a:rPr lang="ka-GE" dirty="0"/>
              <a:t>რა არის </a:t>
            </a:r>
            <a:r>
              <a:rPr lang="ka-GE" dirty="0" err="1"/>
              <a:t>კიბერ</a:t>
            </a:r>
            <a:r>
              <a:rPr lang="ka-GE" dirty="0"/>
              <a:t> </a:t>
            </a:r>
            <a:r>
              <a:rPr lang="ka-GE" dirty="0" err="1"/>
              <a:t>ბულინგი</a:t>
            </a:r>
            <a:r>
              <a:rPr lang="ka-GE" dirty="0"/>
              <a:t>?</a:t>
            </a:r>
            <a:endParaRPr lang="en-US" dirty="0"/>
          </a:p>
        </p:txBody>
      </p:sp>
      <p:pic>
        <p:nvPicPr>
          <p:cNvPr id="6" name="Content Placeholder 5">
            <a:extLst>
              <a:ext uri="{FF2B5EF4-FFF2-40B4-BE49-F238E27FC236}">
                <a16:creationId xmlns="" xmlns:a16="http://schemas.microsoft.com/office/drawing/2014/main" id="{6FFD6224-12B9-4F38-BBDB-5D2EEC8F21CE}"/>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7419975" y="1097281"/>
            <a:ext cx="4368751" cy="4360984"/>
          </a:xfrm>
          <a:prstGeom prst="rect">
            <a:avLst/>
          </a:prstGeom>
          <a:ln>
            <a:noFill/>
          </a:ln>
          <a:effectLst>
            <a:softEdge rad="112500"/>
          </a:effectLst>
        </p:spPr>
      </p:pic>
      <p:sp>
        <p:nvSpPr>
          <p:cNvPr id="4" name="Text Placeholder 3">
            <a:extLst>
              <a:ext uri="{FF2B5EF4-FFF2-40B4-BE49-F238E27FC236}">
                <a16:creationId xmlns="" xmlns:a16="http://schemas.microsoft.com/office/drawing/2014/main" id="{8E2422E7-8B65-47DC-B221-420FF4C1AE86}"/>
              </a:ext>
            </a:extLst>
          </p:cNvPr>
          <p:cNvSpPr>
            <a:spLocks noGrp="1"/>
          </p:cNvSpPr>
          <p:nvPr>
            <p:ph type="body" sz="half" idx="2"/>
          </p:nvPr>
        </p:nvSpPr>
        <p:spPr>
          <a:xfrm>
            <a:off x="839788" y="2057400"/>
            <a:ext cx="5842366" cy="3811588"/>
          </a:xfrm>
        </p:spPr>
        <p:txBody>
          <a:bodyPr>
            <a:normAutofit lnSpcReduction="10000"/>
          </a:bodyPr>
          <a:lstStyle/>
          <a:p>
            <a:pPr algn="just"/>
            <a:r>
              <a:rPr lang="ka-GE" sz="2400" dirty="0" err="1"/>
              <a:t>კიბერ</a:t>
            </a:r>
            <a:r>
              <a:rPr lang="ka-GE" sz="2400" dirty="0"/>
              <a:t> </a:t>
            </a:r>
            <a:r>
              <a:rPr lang="ka-GE" sz="2400" dirty="0" err="1"/>
              <a:t>ბულინგი</a:t>
            </a:r>
            <a:r>
              <a:rPr lang="ka-GE" sz="2400" dirty="0"/>
              <a:t> ეწოდება ქმედებას, როცა ვინმე იყენებს ინტერნეტს </a:t>
            </a:r>
            <a:r>
              <a:rPr lang="ka-GE" sz="2400" dirty="0" err="1"/>
              <a:t>ჩათს</a:t>
            </a:r>
            <a:r>
              <a:rPr lang="ka-GE" sz="2400" dirty="0"/>
              <a:t>, სოციალურ ქსელს, ონლაინ ფორუმს და სხვა ციფრულ ტექნოლოგიებს, იმ მიზნით რომ შეურაცხყოფა მიაყენოს, დაემუქროს და სხვა ადამიანს.</a:t>
            </a:r>
          </a:p>
          <a:p>
            <a:pPr algn="just"/>
            <a:r>
              <a:rPr lang="ka-GE" sz="2400" dirty="0"/>
              <a:t>ტრადიციული </a:t>
            </a:r>
            <a:r>
              <a:rPr lang="ka-GE" sz="2400" dirty="0" err="1"/>
              <a:t>ბულინგისგან</a:t>
            </a:r>
            <a:r>
              <a:rPr lang="ka-GE" sz="2400" dirty="0"/>
              <a:t> განსხვავებით, </a:t>
            </a:r>
            <a:r>
              <a:rPr lang="ka-GE" sz="2400" dirty="0" err="1"/>
              <a:t>კიბერბულინგს</a:t>
            </a:r>
            <a:r>
              <a:rPr lang="ka-GE" sz="2400" dirty="0"/>
              <a:t> არ სჭირდება ფიზიკური ძალა ან პირისპირ შეხვედრა, ხშირად ის ძალია ბევრი მოწმის წინაშე ხდება</a:t>
            </a:r>
            <a:endParaRPr lang="en-US" sz="2400" dirty="0"/>
          </a:p>
        </p:txBody>
      </p:sp>
    </p:spTree>
    <p:extLst>
      <p:ext uri="{BB962C8B-B14F-4D97-AF65-F5344CB8AC3E}">
        <p14:creationId xmlns="" xmlns:p14="http://schemas.microsoft.com/office/powerpoint/2010/main" val="1013893264"/>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82A8C21C-ECE1-4BAB-B1CB-1D6321853815}"/>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5245100" y="773723"/>
            <a:ext cx="6048375" cy="4769827"/>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4" name="Text Placeholder 3">
            <a:extLst>
              <a:ext uri="{FF2B5EF4-FFF2-40B4-BE49-F238E27FC236}">
                <a16:creationId xmlns="" xmlns:a16="http://schemas.microsoft.com/office/drawing/2014/main" id="{5487C0B5-379F-4DE6-9786-561F7A28FC9F}"/>
              </a:ext>
            </a:extLst>
          </p:cNvPr>
          <p:cNvSpPr>
            <a:spLocks noGrp="1"/>
          </p:cNvSpPr>
          <p:nvPr>
            <p:ph type="body" sz="half" idx="2"/>
          </p:nvPr>
        </p:nvSpPr>
        <p:spPr>
          <a:xfrm>
            <a:off x="839788" y="987425"/>
            <a:ext cx="3932237" cy="4881563"/>
          </a:xfrm>
        </p:spPr>
        <p:txBody>
          <a:bodyPr>
            <a:normAutofit/>
          </a:bodyPr>
          <a:lstStyle/>
          <a:p>
            <a:pPr algn="just"/>
            <a:r>
              <a:rPr lang="ka-GE" sz="2000" dirty="0" err="1"/>
              <a:t>კიბერბულინგი</a:t>
            </a:r>
            <a:r>
              <a:rPr lang="ka-GE" sz="2000" dirty="0"/>
              <a:t> ყველა ფორმით და სახით არსებობს, ნებისმიერს ვისაც ინტერნეტი ან მობილური ტელეფონი აქვს, შეუძლია წამოიწყოს </a:t>
            </a:r>
            <a:r>
              <a:rPr lang="ka-GE" sz="2000" dirty="0" err="1"/>
              <a:t>კიბერბულინგი</a:t>
            </a:r>
            <a:r>
              <a:rPr lang="ka-GE" sz="2000" dirty="0"/>
              <a:t> ვიღაცის მიმართ,  ხშირად ანონიმურად </a:t>
            </a:r>
            <a:r>
              <a:rPr lang="ka-GE" sz="2000" dirty="0" err="1"/>
              <a:t>კიბერბულინგის</a:t>
            </a:r>
            <a:r>
              <a:rPr lang="ka-GE" sz="2000" dirty="0"/>
              <a:t> განმახორციელებელ, პირობითად </a:t>
            </a:r>
            <a:r>
              <a:rPr lang="ka-GE" sz="2000" dirty="0" err="1"/>
              <a:t>კიბერაგრესორს</a:t>
            </a:r>
            <a:r>
              <a:rPr lang="ka-GE" sz="2000" dirty="0"/>
              <a:t> შეუძლია სხვების მსხვერპლის დამცირება , 24 საათის განმავლობაში მხოლოდ მსხვერპლმა აგრესია შეიძლება ნებისმიერ ადგილას მიიღოს.</a:t>
            </a:r>
            <a:endParaRPr lang="en-US" sz="2000" dirty="0"/>
          </a:p>
        </p:txBody>
      </p:sp>
    </p:spTree>
    <p:extLst>
      <p:ext uri="{BB962C8B-B14F-4D97-AF65-F5344CB8AC3E}">
        <p14:creationId xmlns="" xmlns:p14="http://schemas.microsoft.com/office/powerpoint/2010/main" val="2724345150"/>
      </p:ext>
    </p:extLst>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 xmlns:a16="http://schemas.microsoft.com/office/drawing/2014/main" id="{2FD220CA-C667-41C2-B12C-E585B01FC7DB}"/>
              </a:ext>
            </a:extLst>
          </p:cNvPr>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5183187" y="616218"/>
            <a:ext cx="6577403" cy="505306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 Placeholder 3">
            <a:extLst>
              <a:ext uri="{FF2B5EF4-FFF2-40B4-BE49-F238E27FC236}">
                <a16:creationId xmlns="" xmlns:a16="http://schemas.microsoft.com/office/drawing/2014/main" id="{03EDA5E0-6CE9-444D-A293-AE1670B305BE}"/>
              </a:ext>
            </a:extLst>
          </p:cNvPr>
          <p:cNvSpPr>
            <a:spLocks noGrp="1"/>
          </p:cNvSpPr>
          <p:nvPr>
            <p:ph type="body" sz="half" idx="2"/>
          </p:nvPr>
        </p:nvSpPr>
        <p:spPr>
          <a:xfrm>
            <a:off x="839788" y="815926"/>
            <a:ext cx="4182378" cy="5053062"/>
          </a:xfrm>
        </p:spPr>
        <p:txBody>
          <a:bodyPr>
            <a:normAutofit lnSpcReduction="10000"/>
          </a:bodyPr>
          <a:lstStyle/>
          <a:p>
            <a:pPr algn="just"/>
            <a:r>
              <a:rPr lang="ka-GE" sz="2400" dirty="0"/>
              <a:t>ანუ უსაფრთხო და მხოლოდ რამდენიმე ღილაკის დაჭერით ამ </a:t>
            </a:r>
            <a:r>
              <a:rPr lang="ka-GE" sz="2400" dirty="0" err="1"/>
              <a:t>პროეცესს</a:t>
            </a:r>
            <a:r>
              <a:rPr lang="ka-GE" sz="2400" dirty="0"/>
              <a:t> შეიძლება </a:t>
            </a:r>
            <a:r>
              <a:rPr lang="ka-GE" sz="2400" dirty="0" err="1"/>
              <a:t>ონალინ</a:t>
            </a:r>
            <a:r>
              <a:rPr lang="ka-GE" sz="2400" dirty="0"/>
              <a:t> შეესწროს ასობით ან ათასობით ადამიანი. თუ კი თქვენ ან თქვენთვის ძვირფასი ადამიანი ამჟამად </a:t>
            </a:r>
            <a:r>
              <a:rPr lang="ka-GE" sz="2400" dirty="0" err="1"/>
              <a:t>კიბერბულინგის</a:t>
            </a:r>
            <a:r>
              <a:rPr lang="ka-GE" sz="2400" dirty="0"/>
              <a:t> მსხვერპლი ხართ, უნდა </a:t>
            </a:r>
            <a:r>
              <a:rPr lang="ka-GE" sz="2400" dirty="0" err="1"/>
              <a:t>აგააცნობიეროთ</a:t>
            </a:r>
            <a:r>
              <a:rPr lang="ka-GE" sz="2400" dirty="0"/>
              <a:t> რამდენად ხშირია ასეთი შემთხვევები და უნდა მიმართოთ მშობელს, მასწავლებელს და სპეციალურ საიტს რომელიც </a:t>
            </a:r>
            <a:r>
              <a:rPr lang="ka-GE" sz="2400" dirty="0" err="1"/>
              <a:t>აგავცილებს</a:t>
            </a:r>
            <a:r>
              <a:rPr lang="ka-GE" sz="2400" dirty="0"/>
              <a:t> </a:t>
            </a:r>
            <a:r>
              <a:rPr lang="ka-GE" sz="2400" dirty="0" err="1"/>
              <a:t>კიბერბულინგს</a:t>
            </a:r>
            <a:endParaRPr lang="en-US" sz="2400" dirty="0"/>
          </a:p>
        </p:txBody>
      </p:sp>
    </p:spTree>
    <p:extLst>
      <p:ext uri="{BB962C8B-B14F-4D97-AF65-F5344CB8AC3E}">
        <p14:creationId xmlns="" xmlns:p14="http://schemas.microsoft.com/office/powerpoint/2010/main" val="4223681529"/>
      </p:ext>
    </p:extLst>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6FA192-7AD7-48C1-A94C-F486F4107236}"/>
              </a:ext>
            </a:extLst>
          </p:cNvPr>
          <p:cNvSpPr>
            <a:spLocks noGrp="1"/>
          </p:cNvSpPr>
          <p:nvPr>
            <p:ph type="title"/>
          </p:nvPr>
        </p:nvSpPr>
        <p:spPr/>
        <p:txBody>
          <a:bodyPr/>
          <a:lstStyle/>
          <a:p>
            <a:r>
              <a:rPr lang="ka-GE" dirty="0"/>
              <a:t>ვის მივმართოთ?</a:t>
            </a:r>
            <a:endParaRPr lang="en-US" dirty="0"/>
          </a:p>
        </p:txBody>
      </p:sp>
      <p:sp>
        <p:nvSpPr>
          <p:cNvPr id="3" name="Rectangle 2">
            <a:extLst>
              <a:ext uri="{FF2B5EF4-FFF2-40B4-BE49-F238E27FC236}">
                <a16:creationId xmlns="" xmlns:a16="http://schemas.microsoft.com/office/drawing/2014/main" id="{81A90E7D-379B-4C78-B200-A289663723BB}"/>
              </a:ext>
            </a:extLst>
          </p:cNvPr>
          <p:cNvSpPr/>
          <p:nvPr/>
        </p:nvSpPr>
        <p:spPr>
          <a:xfrm>
            <a:off x="196948" y="2828836"/>
            <a:ext cx="11507372" cy="4247317"/>
          </a:xfrm>
          <a:prstGeom prst="rect">
            <a:avLst/>
          </a:prstGeom>
        </p:spPr>
        <p:txBody>
          <a:bodyPr wrap="square">
            <a:spAutoFit/>
          </a:bodyPr>
          <a:lstStyle/>
          <a:p>
            <a:pPr algn="just"/>
            <a:r>
              <a:rPr lang="en-US" sz="3600" dirty="0" err="1">
                <a:latin typeface="Sylfaen" panose="010A0502050306030303" pitchFamily="18" charset="0"/>
                <a:ea typeface="Times New Roman" panose="02020603050405020304" pitchFamily="18" charset="0"/>
                <a:cs typeface="Times New Roman" panose="02020603050405020304" pitchFamily="18" charset="0"/>
              </a:rPr>
              <a:t>ინტერნეტში</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დაშინების</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ან</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ძალადობის</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შემთხვევაში</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მიმართეთ</a:t>
            </a:r>
            <a:r>
              <a:rPr lang="ka-GE" sz="3600" dirty="0">
                <a:latin typeface="Sylfaen" panose="010A0502050306030303" pitchFamily="18" charset="0"/>
                <a:ea typeface="Times New Roman" panose="02020603050405020304" pitchFamily="18" charset="0"/>
                <a:cs typeface="Times New Roman" panose="02020603050405020304" pitchFamily="18" charset="0"/>
              </a:rPr>
              <a:t>: მშობელს,  სკოლის ხელმძღვანელს, ინფორმაციული და საკომუნიკაციო ტექნოლოგიების პედაგოგს, დამრიგებელს, და ორგანიზაცია</a:t>
            </a:r>
            <a:r>
              <a:rPr lang="en-US" sz="3600" dirty="0">
                <a:latin typeface="Sylfaen" panose="010A0502050306030303" pitchFamily="18" charset="0"/>
                <a:ea typeface="Times New Roman" panose="02020603050405020304" pitchFamily="18" charset="0"/>
                <a:cs typeface="Times New Roman" panose="02020603050405020304" pitchFamily="18" charset="0"/>
              </a:rPr>
              <a:t/>
            </a:r>
            <a:br>
              <a:rPr lang="en-US" sz="3600" dirty="0">
                <a:latin typeface="Sylfaen" panose="010A0502050306030303" pitchFamily="18" charset="0"/>
                <a:ea typeface="Times New Roman" panose="02020603050405020304" pitchFamily="18" charset="0"/>
                <a:cs typeface="Times New Roman" panose="02020603050405020304" pitchFamily="18" charset="0"/>
              </a:rPr>
            </a:br>
            <a:r>
              <a:rPr lang="en-US" sz="5400" dirty="0">
                <a:solidFill>
                  <a:srgbClr val="FF0000"/>
                </a:solidFill>
                <a:highlight>
                  <a:srgbClr val="FFFF00"/>
                </a:highlight>
                <a:latin typeface="Sylfaen" panose="010A0502050306030303" pitchFamily="18" charset="0"/>
                <a:ea typeface="Times New Roman" panose="02020603050405020304" pitchFamily="18" charset="0"/>
                <a:cs typeface="Times New Roman" panose="02020603050405020304" pitchFamily="18" charset="0"/>
              </a:rPr>
              <a:t>World Vision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საქართველოს</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ბავშვთა</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დაცვის</a:t>
            </a:r>
            <a:r>
              <a:rPr lang="en-US" sz="3600" dirty="0">
                <a:latin typeface="Sylfaen" panose="010A0502050306030303" pitchFamily="18" charset="0"/>
                <a:ea typeface="Times New Roman" panose="02020603050405020304" pitchFamily="18" charset="0"/>
                <a:cs typeface="Times New Roman" panose="02020603050405020304" pitchFamily="18" charset="0"/>
              </a:rPr>
              <a:t> </a:t>
            </a:r>
            <a:r>
              <a:rPr lang="en-US" sz="3600" dirty="0" err="1">
                <a:latin typeface="Sylfaen" panose="010A0502050306030303" pitchFamily="18" charset="0"/>
                <a:ea typeface="Times New Roman" panose="02020603050405020304" pitchFamily="18" charset="0"/>
                <a:cs typeface="Times New Roman" panose="02020603050405020304" pitchFamily="18" charset="0"/>
              </a:rPr>
              <a:t>ოფიცერს</a:t>
            </a:r>
            <a:r>
              <a:rPr lang="en-US" sz="3600" dirty="0">
                <a:latin typeface="Sylfaen" panose="010A0502050306030303" pitchFamily="18" charset="0"/>
                <a:ea typeface="Times New Roman" panose="02020603050405020304" pitchFamily="18" charset="0"/>
                <a:cs typeface="Times New Roman" panose="02020603050405020304" pitchFamily="18" charset="0"/>
              </a:rPr>
              <a:t>.</a:t>
            </a:r>
            <a:br>
              <a:rPr lang="en-US" sz="3600" dirty="0">
                <a:latin typeface="Sylfaen" panose="010A0502050306030303" pitchFamily="18" charset="0"/>
                <a:ea typeface="Times New Roman" panose="02020603050405020304" pitchFamily="18" charset="0"/>
                <a:cs typeface="Times New Roman" panose="02020603050405020304" pitchFamily="18" charset="0"/>
              </a:rPr>
            </a:br>
            <a:endParaRPr lang="en-US" sz="3600" dirty="0"/>
          </a:p>
        </p:txBody>
      </p:sp>
      <p:pic>
        <p:nvPicPr>
          <p:cNvPr id="4" name="Picture 3">
            <a:extLst>
              <a:ext uri="{FF2B5EF4-FFF2-40B4-BE49-F238E27FC236}">
                <a16:creationId xmlns="" xmlns:a16="http://schemas.microsoft.com/office/drawing/2014/main" id="{D07A5517-81AD-479B-8582-6F90EE92289F}"/>
              </a:ext>
            </a:extLst>
          </p:cNvPr>
          <p:cNvPicPr>
            <a:picLocks noChangeAspect="1"/>
          </p:cNvPicPr>
          <p:nvPr/>
        </p:nvPicPr>
        <p:blipFill>
          <a:blip r:embed="rId2" cstate="print"/>
          <a:stretch>
            <a:fillRect/>
          </a:stretch>
        </p:blipFill>
        <p:spPr>
          <a:xfrm>
            <a:off x="7596554" y="365125"/>
            <a:ext cx="2238436" cy="2200815"/>
          </a:xfrm>
          <a:prstGeom prst="rect">
            <a:avLst/>
          </a:prstGeom>
        </p:spPr>
      </p:pic>
    </p:spTree>
    <p:extLst>
      <p:ext uri="{BB962C8B-B14F-4D97-AF65-F5344CB8AC3E}">
        <p14:creationId xmlns="" xmlns:p14="http://schemas.microsoft.com/office/powerpoint/2010/main" val="1443046689"/>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D369C1-8FC4-4A3A-8F5F-FAEE0870919B}"/>
              </a:ext>
            </a:extLst>
          </p:cNvPr>
          <p:cNvSpPr>
            <a:spLocks noGrp="1"/>
          </p:cNvSpPr>
          <p:nvPr>
            <p:ph type="title"/>
          </p:nvPr>
        </p:nvSpPr>
        <p:spPr>
          <a:xfrm>
            <a:off x="0" y="238517"/>
            <a:ext cx="10515600" cy="324191"/>
          </a:xfrm>
        </p:spPr>
        <p:txBody>
          <a:bodyPr>
            <a:noAutofit/>
          </a:bodyPr>
          <a:lstStyle/>
          <a:p>
            <a:pPr algn="ctr"/>
            <a:r>
              <a:rPr lang="ka-GE" sz="2800" dirty="0"/>
              <a:t>დავიცვათ წესები</a:t>
            </a:r>
            <a:endParaRPr lang="en-US" sz="2800" dirty="0"/>
          </a:p>
        </p:txBody>
      </p:sp>
      <p:sp>
        <p:nvSpPr>
          <p:cNvPr id="7" name="Rectangle 6">
            <a:extLst>
              <a:ext uri="{FF2B5EF4-FFF2-40B4-BE49-F238E27FC236}">
                <a16:creationId xmlns="" xmlns:a16="http://schemas.microsoft.com/office/drawing/2014/main" id="{164E1157-BE64-4C58-9A26-D978410AA372}"/>
              </a:ext>
            </a:extLst>
          </p:cNvPr>
          <p:cNvSpPr/>
          <p:nvPr/>
        </p:nvSpPr>
        <p:spPr>
          <a:xfrm>
            <a:off x="1" y="1166843"/>
            <a:ext cx="12041944" cy="6124754"/>
          </a:xfrm>
          <a:prstGeom prst="rect">
            <a:avLst/>
          </a:prstGeom>
        </p:spPr>
        <p:txBody>
          <a:bodyPr wrap="square">
            <a:spAutoFit/>
          </a:bodyPr>
          <a:lstStyle/>
          <a:p>
            <a:r>
              <a:rPr lang="ka-GE" sz="2400" b="1" dirty="0">
                <a:solidFill>
                  <a:srgbClr val="FF0000"/>
                </a:solidFill>
                <a:highlight>
                  <a:srgbClr val="FFFF00"/>
                </a:highlight>
              </a:rPr>
              <a:t>არასოდეს:</a:t>
            </a:r>
          </a:p>
          <a:p>
            <a:pPr marL="285750" indent="-285750">
              <a:buFont typeface="Wingdings" panose="05000000000000000000" pitchFamily="2" charset="2"/>
              <a:buChar char="q"/>
            </a:pPr>
            <a:r>
              <a:rPr lang="ka-GE" sz="2400" dirty="0"/>
              <a:t>   </a:t>
            </a:r>
            <a:r>
              <a:rPr lang="ka-GE" sz="2800" dirty="0"/>
              <a:t>გასცე პერსონალური ინფორმაცია სხვადასხვა ვებ-გვერდებზე დარეგისტრირებისას -ტელეფონის ნომრები, შენი სკოლისა და სახლის მისამართები, მშობლების სამუშაო ადგილი, ელექტრონული ფოსტის მისამართი.</a:t>
            </a:r>
          </a:p>
          <a:p>
            <a:pPr marL="285750" indent="-285750">
              <a:buFont typeface="Wingdings" panose="05000000000000000000" pitchFamily="2" charset="2"/>
              <a:buChar char="q"/>
            </a:pPr>
            <a:endParaRPr lang="ka-GE" sz="2800" dirty="0"/>
          </a:p>
          <a:p>
            <a:pPr marL="285750" indent="-285750">
              <a:buFont typeface="Wingdings" panose="05000000000000000000" pitchFamily="2" charset="2"/>
              <a:buChar char="q"/>
            </a:pPr>
            <a:r>
              <a:rPr lang="ka-GE" sz="2800" dirty="0"/>
              <a:t>    დათანხმდე შეხვედრაზე ონლაინ გაცნობილ ადამიანს მანამ, სანამ ამის შესახებ მშობელს ან შენთვის სანდო უფროს ადამიანს არ გააგებინებ. თუ მაინც გადაწყვეტ ონლაინ გაცნობილ ადამიანთან შეხვედრას, ეს მხოლოდ საზოგადოებრივი თავშეყრის ადგილებში უფროსი ადამიანის მეთვალყურეობის ქვეშ უნდა მოხდეს.</a:t>
            </a:r>
          </a:p>
          <a:p>
            <a:pPr marL="285750" indent="-285750">
              <a:buFont typeface="Wingdings" panose="05000000000000000000" pitchFamily="2" charset="2"/>
              <a:buChar char="q"/>
            </a:pPr>
            <a:endParaRPr lang="ka-GE" sz="2800" dirty="0"/>
          </a:p>
          <a:p>
            <a:pPr marL="285750" indent="-285750">
              <a:buFont typeface="Wingdings" panose="05000000000000000000" pitchFamily="2" charset="2"/>
              <a:buChar char="q"/>
            </a:pPr>
            <a:r>
              <a:rPr lang="ka-GE" sz="2800" dirty="0"/>
              <a:t>   დადო ინტერნეტში შენი ან შენი მეგობრების გამომწვევი ფოტოები. ეს მხოლოდ “</a:t>
            </a:r>
            <a:r>
              <a:rPr lang="ka-GE" sz="2800" dirty="0" err="1"/>
              <a:t>ინტერნეტმოძალადეების</a:t>
            </a:r>
            <a:r>
              <a:rPr lang="ka-GE" sz="2800" dirty="0"/>
              <a:t>” ყურადღებას მიიპყრობს</a:t>
            </a:r>
            <a:r>
              <a:rPr lang="ka-GE" sz="2400" dirty="0"/>
              <a:t>.</a:t>
            </a:r>
          </a:p>
        </p:txBody>
      </p:sp>
    </p:spTree>
    <p:extLst>
      <p:ext uri="{BB962C8B-B14F-4D97-AF65-F5344CB8AC3E}">
        <p14:creationId xmlns="" xmlns:p14="http://schemas.microsoft.com/office/powerpoint/2010/main" val="2135724879"/>
      </p:ext>
    </p:extLst>
  </p:cSld>
  <p:clrMapOvr>
    <a:masterClrMapping/>
  </p:clrMapOvr>
  <p:transition>
    <p:wipe dir="d"/>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383</Words>
  <Application>Microsoft Office PowerPoint</Application>
  <PresentationFormat>Custom</PresentationFormat>
  <Paragraphs>27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კიბერბულინგი</vt:lpstr>
      <vt:lpstr>                   სიტყვიერი ბულინგი</vt:lpstr>
      <vt:lpstr>Slide 3</vt:lpstr>
      <vt:lpstr>Slide 4</vt:lpstr>
      <vt:lpstr>რა არის კიბერ ბულინგი?</vt:lpstr>
      <vt:lpstr>Slide 6</vt:lpstr>
      <vt:lpstr>Slide 7</vt:lpstr>
      <vt:lpstr>ვის მივმართოთ?</vt:lpstr>
      <vt:lpstr>დავიცვათ წესები</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კიბერბულინგი</dc:title>
  <dc:creator>AD10lagVardisubani</dc:creator>
  <cp:lastModifiedBy>Teacher</cp:lastModifiedBy>
  <cp:revision>15</cp:revision>
  <dcterms:created xsi:type="dcterms:W3CDTF">2019-12-09T06:31:53Z</dcterms:created>
  <dcterms:modified xsi:type="dcterms:W3CDTF">2019-12-15T21:10:51Z</dcterms:modified>
</cp:coreProperties>
</file>