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2" r:id="rId4"/>
    <p:sldId id="261" r:id="rId5"/>
    <p:sldId id="259" r:id="rId6"/>
    <p:sldId id="260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09E70-4F71-42C0-8111-F46F8CC8B2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10095E-D6A9-4706-973F-57476DADAD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85C9A-CBB7-494B-98AD-3CDAB22E3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1D08E-0BA6-4095-BE37-D06ADE79B9E3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A0644-97FF-41D6-98F2-C695EC097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B800C4-8C91-45FD-BB10-9259BAF02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2777-2B79-4463-9098-6B2C3BBED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53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4A9DD-421C-4FB6-AF0C-AA95F7959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4A6C97-4D3E-4BAA-84F6-F23FC20804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14DA7B-48FE-433E-BF67-3D6D00145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1D08E-0BA6-4095-BE37-D06ADE79B9E3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DE8B9-246B-4378-B78B-A2CBFA2C3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71D42-495B-4AC3-9AEF-83C089BAD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2777-2B79-4463-9098-6B2C3BBED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571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7FB00C-4C47-420F-BBC4-0392B77A5C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118363-6397-4843-9F26-61E33FA0FE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5497B-6CBD-412D-A1DA-F3A2F1896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1D08E-0BA6-4095-BE37-D06ADE79B9E3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A7EAE-CD48-41F9-B138-2A7EC41C4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F31666-9E05-466E-BD23-032D4ECDD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2777-2B79-4463-9098-6B2C3BBED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88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72C10-0D7D-49DD-8722-54FF3A542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B700A-1C01-42DB-B174-428915A89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B1EE5-C0C4-4346-A86B-2791B0A0A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1D08E-0BA6-4095-BE37-D06ADE79B9E3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F1955-1A3E-498B-AEC6-1A15ADD56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13E8CE-A679-4C2F-9EE8-FCCDF568F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2777-2B79-4463-9098-6B2C3BBED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58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EA4D3-5C83-431B-9075-A7ACA0090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CE8972-26E6-46DB-ABAF-4D01D978A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0190EA-5B61-4FD8-B579-3737ECB7F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1D08E-0BA6-4095-BE37-D06ADE79B9E3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8C316E-26A2-4B5B-83F4-E79EA3E54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3905E-6FB1-4206-99FE-031ED143A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2777-2B79-4463-9098-6B2C3BBED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249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85371-4965-435D-B720-CF781A497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E5976-928E-48CC-B58D-DE2B06D25E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AF9442-F838-4E55-B57D-7A312E9D97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3E7BDA-C45F-43D5-A118-94812B82D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1D08E-0BA6-4095-BE37-D06ADE79B9E3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D6F755-5011-4CE6-B851-5473E71DE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6BE023-7D7D-4C80-948A-8C3D51C43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2777-2B79-4463-9098-6B2C3BBED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216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4EC7B-862C-4009-932A-9640CCA2E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33848-2577-47FC-878E-19896801E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F3A374-D936-44D4-83B2-090DB82EF7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631200-F55C-4F1C-89E4-027B1CBAE3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985987-FA8A-48C2-8983-7FA83D3DED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D56ECB-03A3-461D-A378-44173606C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1D08E-0BA6-4095-BE37-D06ADE79B9E3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653A80-83FF-459C-8682-60C781F59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061E2A-53E3-47A7-8F8C-5081CE0F2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2777-2B79-4463-9098-6B2C3BBED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101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1D98B-69C3-447A-8C97-EB73ADD94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45CE31-CEA8-4062-8FC9-21E495C00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1D08E-0BA6-4095-BE37-D06ADE79B9E3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379CDA-37C8-4324-AEF3-C9EFF733C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32F959-372D-43AF-8126-D0B21CB72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2777-2B79-4463-9098-6B2C3BBED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A31821-416E-419F-8EF9-13DDA7516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1D08E-0BA6-4095-BE37-D06ADE79B9E3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716CA8-53CE-45EB-8B20-204AE6369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8E1971-BE2D-4BA3-ACE5-308F31E5A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2777-2B79-4463-9098-6B2C3BBED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993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7E8F6-8558-4DC9-A637-5EFA99277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396D6E-538D-4C3C-876E-BE6234B7D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17EEE1-76B4-47F1-B381-40AF93BCB7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0714A5-FFEF-44DF-8D33-557EA629C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1D08E-0BA6-4095-BE37-D06ADE79B9E3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FFDF0F-96DF-43EA-B221-DA634DECA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C620FD-B7FA-445C-9F40-F129C91B2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2777-2B79-4463-9098-6B2C3BBED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569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83F89-F5ED-4DF7-885E-417AA6F16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08C938-A2B6-4A67-ADEA-E35BF7BB1E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F30612-6DB4-458B-ADEB-E217616637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DFDE74-4E42-4158-BB8D-5975C33F8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1D08E-0BA6-4095-BE37-D06ADE79B9E3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1F39B6-E791-4D6A-8F4A-098C16BF8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9ABFE-3D61-44ED-AB35-AB60C6875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2777-2B79-4463-9098-6B2C3BBED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561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D9F70F-679B-4D23-AC1C-7D877DB45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28E33F-28E8-44C4-8EF7-6BDBA8CDF8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D2CEED-FFBB-4766-B63A-592CEDB0A9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1D08E-0BA6-4095-BE37-D06ADE79B9E3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1B5626-B470-460B-A977-6B7993E817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1622B-6978-47D2-8158-FF12D55701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D2777-2B79-4463-9098-6B2C3BBED7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700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BADF-B9A4-4138-88CF-9AE297B5A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035"/>
            <a:ext cx="9144000" cy="1987826"/>
          </a:xfrm>
        </p:spPr>
        <p:txBody>
          <a:bodyPr>
            <a:normAutofit/>
          </a:bodyPr>
          <a:lstStyle/>
          <a:p>
            <a:r>
              <a:rPr lang="ka-GE" dirty="0">
                <a:solidFill>
                  <a:schemeClr val="accent1"/>
                </a:solidFill>
              </a:rPr>
              <a:t>დააკვირდით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16B9F0-B4C3-442B-B620-807AAC3C03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ka-GE" sz="4400" dirty="0"/>
              <a:t>1. ერთი კვირაა, რაც ყელი მტკივა.</a:t>
            </a:r>
            <a:br>
              <a:rPr lang="ka-GE" sz="4400" dirty="0"/>
            </a:br>
            <a:r>
              <a:rPr lang="ka-GE" sz="4400" dirty="0"/>
              <a:t>ბებია წინდის ყელს კემსავს.</a:t>
            </a:r>
            <a:br>
              <a:rPr lang="ka-GE" sz="4400" dirty="0"/>
            </a:br>
            <a:r>
              <a:rPr lang="ka-GE" sz="4400" dirty="0"/>
              <a:t>2. კლასელმა შავი ფანქარი მაჩუქა.</a:t>
            </a:r>
            <a:br>
              <a:rPr lang="ka-GE" sz="4400" dirty="0"/>
            </a:br>
            <a:r>
              <a:rPr lang="ka-GE" sz="4400" dirty="0"/>
              <a:t>გოგიას შავი ფიქრები გულს უღონებდა.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1802481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ACF97-F8F6-4397-BBA5-19C2CC699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/>
              <a:t>ამოიცანით, რასთან მიმსგავსებით შერქმევია დოქის მითითებულ ნაწილებს სახელები</a:t>
            </a:r>
            <a:r>
              <a:rPr lang="ka-GE" dirty="0">
                <a:solidFill>
                  <a:schemeClr val="accent1"/>
                </a:solidFill>
              </a:rPr>
              <a:t>: ყელი, ყური, მუცელი, ტუჩი</a:t>
            </a:r>
            <a:r>
              <a:rPr lang="ka-GE" dirty="0"/>
              <a:t>.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987DF87-2430-4514-A398-A252FA9368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7513" y="1855304"/>
            <a:ext cx="4876800" cy="4837043"/>
          </a:xfrm>
        </p:spPr>
      </p:pic>
    </p:spTree>
    <p:extLst>
      <p:ext uri="{BB962C8B-B14F-4D97-AF65-F5344CB8AC3E}">
        <p14:creationId xmlns:p14="http://schemas.microsoft.com/office/powerpoint/2010/main" val="24366301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>
                <a:solidFill>
                  <a:schemeClr val="accent1"/>
                </a:solidFill>
              </a:rPr>
              <a:t>              გაითვალისწინეთ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a-GE" dirty="0" smtClean="0"/>
              <a:t>სიტყვის  ნაირგვარი  მნიშვნელობით  გამოყენება ენის სიმდიდრეა, მაგრამ შეეცადეთ, </a:t>
            </a:r>
            <a:r>
              <a:rPr lang="ka-GE" i="1" dirty="0" smtClean="0">
                <a:solidFill>
                  <a:srgbClr val="FF0000"/>
                </a:solidFill>
              </a:rPr>
              <a:t>ორაზროვნება არ წარმოიქმნას.</a:t>
            </a:r>
          </a:p>
          <a:p>
            <a:endParaRPr lang="ka-GE" i="1" dirty="0" smtClean="0">
              <a:solidFill>
                <a:srgbClr val="FF0000"/>
              </a:solidFill>
            </a:endParaRPr>
          </a:p>
          <a:p>
            <a:endParaRPr lang="ka-GE" sz="3200" i="1" dirty="0">
              <a:solidFill>
                <a:srgbClr val="FF0000"/>
              </a:solidFill>
            </a:endParaRPr>
          </a:p>
          <a:p>
            <a:r>
              <a:rPr lang="ka-GE" sz="3200" b="1" dirty="0" smtClean="0"/>
              <a:t>ასზე   მეტი  ყრმა   და   </a:t>
            </a:r>
            <a:r>
              <a:rPr lang="ka-GE" sz="3200" b="1" dirty="0" smtClean="0">
                <a:solidFill>
                  <a:srgbClr val="FF0000"/>
                </a:solidFill>
              </a:rPr>
              <a:t>ბერი</a:t>
            </a:r>
            <a:r>
              <a:rPr lang="ka-GE" sz="3200" b="1" dirty="0" smtClean="0"/>
              <a:t>  ეახლა  მეფეს.</a:t>
            </a:r>
            <a:endParaRPr lang="ka-GE" sz="3200" b="1" dirty="0"/>
          </a:p>
          <a:p>
            <a:endParaRPr lang="ru-RU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72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25659-10CF-48EC-89A9-056C7E383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/>
              <a:t>                </a:t>
            </a:r>
            <a:r>
              <a:rPr lang="ka-GE" dirty="0">
                <a:solidFill>
                  <a:schemeClr val="accent1"/>
                </a:solidFill>
              </a:rPr>
              <a:t>ენის ისტორიიდან</a:t>
            </a:r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AA98F22-6373-4B32-AF71-F8D552017A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3629459"/>
              </p:ext>
            </p:extLst>
          </p:nvPr>
        </p:nvGraphicFramePr>
        <p:xfrm>
          <a:off x="838200" y="1825625"/>
          <a:ext cx="10515597" cy="4962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1522">
                  <a:extLst>
                    <a:ext uri="{9D8B030D-6E8A-4147-A177-3AD203B41FA5}">
                      <a16:colId xmlns:a16="http://schemas.microsoft.com/office/drawing/2014/main" val="1302202034"/>
                    </a:ext>
                  </a:extLst>
                </a:gridCol>
                <a:gridCol w="3448876">
                  <a:extLst>
                    <a:ext uri="{9D8B030D-6E8A-4147-A177-3AD203B41FA5}">
                      <a16:colId xmlns:a16="http://schemas.microsoft.com/office/drawing/2014/main" val="3814944088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249641368"/>
                    </a:ext>
                  </a:extLst>
                </a:gridCol>
              </a:tblGrid>
              <a:tr h="983836">
                <a:tc>
                  <a:txBody>
                    <a:bodyPr/>
                    <a:lstStyle/>
                    <a:p>
                      <a:r>
                        <a:rPr lang="ka-GE" sz="2400" dirty="0"/>
                        <a:t>ძველი მნიშვნელობა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a-GE" sz="2400" dirty="0"/>
                        <a:t>სიტყვა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a-GE" sz="2400" dirty="0"/>
                        <a:t>ახალი მნიშვნელობა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018153"/>
                  </a:ext>
                </a:extLst>
              </a:tr>
              <a:tr h="3979048">
                <a:tc>
                  <a:txBody>
                    <a:bodyPr/>
                    <a:lstStyle/>
                    <a:p>
                      <a:r>
                        <a:rPr lang="ka-GE" sz="2400" dirty="0"/>
                        <a:t>ნაცნობი ______________</a:t>
                      </a:r>
                    </a:p>
                    <a:p>
                      <a:r>
                        <a:rPr lang="ka-GE" sz="2400" dirty="0"/>
                        <a:t>  </a:t>
                      </a:r>
                    </a:p>
                    <a:p>
                      <a:r>
                        <a:rPr lang="ka-GE" sz="2400" dirty="0"/>
                        <a:t>მეფეთა და მღვდელმთავართა ტახტი   ______________                        </a:t>
                      </a:r>
                    </a:p>
                    <a:p>
                      <a:endParaRPr lang="ka-GE" sz="2400" dirty="0"/>
                    </a:p>
                    <a:p>
                      <a:r>
                        <a:rPr lang="ka-GE" sz="2400" dirty="0"/>
                        <a:t>საწოლი______________                         </a:t>
                      </a:r>
                    </a:p>
                    <a:p>
                      <a:endParaRPr lang="ka-GE" sz="2400" dirty="0"/>
                    </a:p>
                    <a:p>
                      <a:r>
                        <a:rPr lang="ka-GE" sz="2400" dirty="0"/>
                        <a:t>ზარმაცი______________                       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a-GE" sz="2400" dirty="0"/>
                        <a:t>მეცნიერი  ___________</a:t>
                      </a:r>
                    </a:p>
                    <a:p>
                      <a:endParaRPr lang="ka-GE" sz="2400" dirty="0"/>
                    </a:p>
                    <a:p>
                      <a:endParaRPr lang="ka-GE" sz="2400" dirty="0"/>
                    </a:p>
                    <a:p>
                      <a:endParaRPr lang="ka-GE" sz="2400" dirty="0"/>
                    </a:p>
                    <a:p>
                      <a:r>
                        <a:rPr lang="ka-GE" sz="2400" dirty="0"/>
                        <a:t>საყდარი    ___________</a:t>
                      </a:r>
                    </a:p>
                    <a:p>
                      <a:endParaRPr lang="ka-GE" sz="2400" dirty="0"/>
                    </a:p>
                    <a:p>
                      <a:r>
                        <a:rPr lang="ka-GE" sz="2400" dirty="0"/>
                        <a:t>ცხედარი   ___________</a:t>
                      </a:r>
                    </a:p>
                    <a:p>
                      <a:endParaRPr lang="ka-GE" sz="2400" dirty="0"/>
                    </a:p>
                    <a:p>
                      <a:r>
                        <a:rPr lang="ka-GE" sz="2400" dirty="0"/>
                        <a:t>მედგარი    ___________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a-GE" sz="2400" dirty="0"/>
                        <a:t>____სწავლული</a:t>
                      </a:r>
                    </a:p>
                    <a:p>
                      <a:endParaRPr lang="ka-GE" sz="2400" dirty="0"/>
                    </a:p>
                    <a:p>
                      <a:endParaRPr lang="ka-GE" sz="2400" dirty="0"/>
                    </a:p>
                    <a:p>
                      <a:r>
                        <a:rPr lang="ka-GE" sz="2400" dirty="0"/>
                        <a:t>      _______ქრისტიანთა          </a:t>
                      </a:r>
                      <a:r>
                        <a:rPr lang="ka-GE" sz="2400" dirty="0" err="1"/>
                        <a:t>საღვთისმსახურო</a:t>
                      </a:r>
                      <a:r>
                        <a:rPr lang="ka-GE" sz="2400" dirty="0"/>
                        <a:t>              შენობა</a:t>
                      </a:r>
                    </a:p>
                    <a:p>
                      <a:r>
                        <a:rPr lang="ka-GE" sz="2400" dirty="0"/>
                        <a:t> _____მიცვალებულის</a:t>
                      </a:r>
                    </a:p>
                    <a:p>
                      <a:r>
                        <a:rPr lang="ka-GE" sz="2400" dirty="0"/>
                        <a:t>             გვამი</a:t>
                      </a:r>
                    </a:p>
                    <a:p>
                      <a:r>
                        <a:rPr lang="ka-GE" sz="2400" dirty="0"/>
                        <a:t>______ ძლიერი,        შეუპოვარი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158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5632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72A15-89BD-4A96-9393-92CA2001E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dirty="0"/>
              <a:t>გამოიყენეთ მოცემული სიტყვა წინადადებებში პირდაპირი ან გადატანითი მნიშვნელობით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1B2E3-EB4D-45F8-8D2A-B318A9563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ka-GE" dirty="0">
                <a:solidFill>
                  <a:srgbClr val="FF0000"/>
                </a:solidFill>
              </a:rPr>
              <a:t> ჯგუფი</a:t>
            </a:r>
          </a:p>
          <a:p>
            <a:r>
              <a:rPr lang="ka-GE" dirty="0" err="1"/>
              <a:t>ქვეყანა_____ა</a:t>
            </a:r>
            <a:r>
              <a:rPr lang="ka-GE" dirty="0"/>
              <a:t>) რომელიმე ტერიტორია,  ბ) ბევრი.</a:t>
            </a:r>
          </a:p>
          <a:p>
            <a:endParaRPr lang="ka-GE" dirty="0"/>
          </a:p>
          <a:p>
            <a:r>
              <a:rPr lang="en-US" dirty="0">
                <a:solidFill>
                  <a:srgbClr val="FF0000"/>
                </a:solidFill>
              </a:rPr>
              <a:t>II</a:t>
            </a:r>
            <a:r>
              <a:rPr lang="ka-GE" dirty="0">
                <a:solidFill>
                  <a:srgbClr val="FF0000"/>
                </a:solidFill>
              </a:rPr>
              <a:t> ჯგუფი</a:t>
            </a:r>
          </a:p>
          <a:p>
            <a:r>
              <a:rPr lang="ka-GE" dirty="0"/>
              <a:t>წელია_____) დრო,  ბ) ტანის შუა ნაწილი.</a:t>
            </a:r>
          </a:p>
          <a:p>
            <a:endParaRPr lang="ka-GE" dirty="0"/>
          </a:p>
          <a:p>
            <a:r>
              <a:rPr lang="en-US" dirty="0">
                <a:solidFill>
                  <a:srgbClr val="FF0000"/>
                </a:solidFill>
              </a:rPr>
              <a:t>III</a:t>
            </a:r>
            <a:r>
              <a:rPr lang="ka-GE" dirty="0">
                <a:solidFill>
                  <a:srgbClr val="FF0000"/>
                </a:solidFill>
              </a:rPr>
              <a:t> ჯგუფი</a:t>
            </a:r>
          </a:p>
          <a:p>
            <a:r>
              <a:rPr lang="ka-GE" dirty="0"/>
              <a:t>ნიღაბი____ ა)სახეზე ასაფარებელი,  ბ) მოჩვენებითი, თვალის ასახვევი.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2689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7DD70-005D-4922-A1D4-A3D496DAC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/>
              <a:t>გამოარკვიეთ </a:t>
            </a:r>
            <a:r>
              <a:rPr lang="ka-GE" dirty="0">
                <a:solidFill>
                  <a:schemeClr val="accent1"/>
                </a:solidFill>
              </a:rPr>
              <a:t>მიდის</a:t>
            </a:r>
            <a:r>
              <a:rPr lang="ka-GE" dirty="0"/>
              <a:t> სიტყვის განსხვავებული მნიშვნელობები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E438B-DC8E-4242-ACDC-7A3BC6380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ka-GE" dirty="0" smtClean="0">
                <a:solidFill>
                  <a:srgbClr val="FF0000"/>
                </a:solidFill>
              </a:rPr>
              <a:t> </a:t>
            </a:r>
            <a:r>
              <a:rPr lang="ka-GE" dirty="0">
                <a:solidFill>
                  <a:srgbClr val="FF0000"/>
                </a:solidFill>
              </a:rPr>
              <a:t>ჯგუფი</a:t>
            </a:r>
          </a:p>
          <a:p>
            <a:r>
              <a:rPr lang="ka-GE" sz="2400" dirty="0"/>
              <a:t>1. </a:t>
            </a:r>
            <a:r>
              <a:rPr lang="ka-GE" sz="2400" dirty="0" err="1"/>
              <a:t>ბოჭკასავით</a:t>
            </a:r>
            <a:r>
              <a:rPr lang="ka-GE" sz="2400" dirty="0"/>
              <a:t> განზე რომ </a:t>
            </a:r>
            <a:r>
              <a:rPr lang="ka-GE" sz="2400" dirty="0">
                <a:solidFill>
                  <a:schemeClr val="accent1"/>
                </a:solidFill>
              </a:rPr>
              <a:t>მიდიხარ</a:t>
            </a:r>
            <a:r>
              <a:rPr lang="ka-GE" sz="2400" dirty="0"/>
              <a:t>, ცოტათი მაინც გაანძრიე ხელი.</a:t>
            </a:r>
          </a:p>
          <a:p>
            <a:r>
              <a:rPr lang="ka-GE" sz="2400" dirty="0"/>
              <a:t>2. რა </a:t>
            </a:r>
            <a:r>
              <a:rPr lang="ka-GE" sz="2400" dirty="0" err="1"/>
              <a:t>საქმეზედაც</a:t>
            </a:r>
            <a:r>
              <a:rPr lang="ka-GE" sz="2400" dirty="0"/>
              <a:t>  გული არ </a:t>
            </a:r>
            <a:r>
              <a:rPr lang="ka-GE" sz="2400" dirty="0">
                <a:solidFill>
                  <a:schemeClr val="accent1"/>
                </a:solidFill>
              </a:rPr>
              <a:t>მიგდის</a:t>
            </a:r>
            <a:r>
              <a:rPr lang="ka-GE" sz="2400" dirty="0"/>
              <a:t>, იქ რა სახეირო უნდა აკეთო.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II</a:t>
            </a:r>
            <a:r>
              <a:rPr lang="ka-GE" dirty="0" smtClean="0">
                <a:solidFill>
                  <a:srgbClr val="FF0000"/>
                </a:solidFill>
              </a:rPr>
              <a:t> </a:t>
            </a:r>
            <a:r>
              <a:rPr lang="ka-GE" dirty="0">
                <a:solidFill>
                  <a:srgbClr val="FF0000"/>
                </a:solidFill>
              </a:rPr>
              <a:t>ჯგუფი</a:t>
            </a:r>
          </a:p>
          <a:p>
            <a:r>
              <a:rPr lang="ka-GE" sz="2400" dirty="0"/>
              <a:t>1. თქვენ გულადები მაშინა ხართ, როცა ერთზე ათი </a:t>
            </a:r>
            <a:r>
              <a:rPr lang="ka-GE" sz="2400" dirty="0">
                <a:solidFill>
                  <a:schemeClr val="accent1"/>
                </a:solidFill>
              </a:rPr>
              <a:t>მიდიხართ</a:t>
            </a:r>
            <a:r>
              <a:rPr lang="ka-GE" sz="2400" dirty="0"/>
              <a:t>.</a:t>
            </a:r>
          </a:p>
          <a:p>
            <a:r>
              <a:rPr lang="ka-GE" sz="2400" dirty="0"/>
              <a:t>2. ზაფხულში მდინარე იკლებდა და </a:t>
            </a:r>
            <a:r>
              <a:rPr lang="ka-GE" sz="2400" dirty="0">
                <a:solidFill>
                  <a:schemeClr val="accent1"/>
                </a:solidFill>
              </a:rPr>
              <a:t>მიდიოდა</a:t>
            </a:r>
            <a:r>
              <a:rPr lang="ka-GE" sz="2400" dirty="0"/>
              <a:t> ღელესავით.</a:t>
            </a:r>
          </a:p>
          <a:p>
            <a:r>
              <a:rPr lang="en-US" smtClean="0">
                <a:solidFill>
                  <a:srgbClr val="FF0000"/>
                </a:solidFill>
              </a:rPr>
              <a:t>III</a:t>
            </a:r>
            <a:r>
              <a:rPr lang="ka-GE" smtClean="0">
                <a:solidFill>
                  <a:srgbClr val="FF0000"/>
                </a:solidFill>
              </a:rPr>
              <a:t> </a:t>
            </a:r>
            <a:r>
              <a:rPr lang="ka-GE" dirty="0">
                <a:solidFill>
                  <a:srgbClr val="FF0000"/>
                </a:solidFill>
              </a:rPr>
              <a:t>ჯგუფი</a:t>
            </a:r>
          </a:p>
          <a:p>
            <a:r>
              <a:rPr lang="ka-GE" sz="2400" dirty="0"/>
              <a:t>1. მე, რასაკვირველია, სული </a:t>
            </a:r>
            <a:r>
              <a:rPr lang="ka-GE" sz="2400" dirty="0">
                <a:solidFill>
                  <a:schemeClr val="accent1"/>
                </a:solidFill>
              </a:rPr>
              <a:t>მიმდიოდა</a:t>
            </a:r>
            <a:r>
              <a:rPr lang="ka-GE" sz="2400" dirty="0"/>
              <a:t> შაქარზე, მაგრამ ვინ </a:t>
            </a:r>
            <a:r>
              <a:rPr lang="ka-GE" sz="2400" dirty="0" err="1"/>
              <a:t>მაჭმევდა</a:t>
            </a:r>
            <a:r>
              <a:rPr lang="ka-GE" sz="2400" dirty="0"/>
              <a:t>.</a:t>
            </a:r>
          </a:p>
          <a:p>
            <a:r>
              <a:rPr lang="ka-GE" sz="2400" dirty="0"/>
              <a:t>2. კლასი კლასის წინააღმდეგი </a:t>
            </a:r>
            <a:r>
              <a:rPr lang="ka-GE" sz="2400" dirty="0">
                <a:solidFill>
                  <a:schemeClr val="accent1"/>
                </a:solidFill>
              </a:rPr>
              <a:t>მიდის</a:t>
            </a:r>
            <a:r>
              <a:rPr lang="ka-GE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258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5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222</Words>
  <Application>Microsoft Office PowerPoint</Application>
  <PresentationFormat>Широкоэкранный</PresentationFormat>
  <Paragraphs>54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Sylfaen</vt:lpstr>
      <vt:lpstr>Office Theme</vt:lpstr>
      <vt:lpstr>დააკვირდით</vt:lpstr>
      <vt:lpstr>ამოიცანით, რასთან მიმსგავსებით შერქმევია დოქის მითითებულ ნაწილებს სახელები: ყელი, ყური, მუცელი, ტუჩი.</vt:lpstr>
      <vt:lpstr>              გაითვალისწინეთ</vt:lpstr>
      <vt:lpstr>                ენის ისტორიიდან</vt:lpstr>
      <vt:lpstr>გამოიყენეთ მოცემული სიტყვა წინადადებებში პირდაპირი ან გადატანითი მნიშვნელობით</vt:lpstr>
      <vt:lpstr>გამოარკვიეთ მიდის სიტყვის განსხვავებული მნიშვნელობები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ერთი კვირაა, რაც ყელი მტკივა. ბებია წინდის ყელს კემსავს. 2. კლასელმა შავი ფანქარი მაჩუქა. გოგიას შავი ფიქრები გულს</dc:title>
  <dc:creator>student</dc:creator>
  <cp:lastModifiedBy>windows</cp:lastModifiedBy>
  <cp:revision>14</cp:revision>
  <dcterms:created xsi:type="dcterms:W3CDTF">2019-12-01T20:27:33Z</dcterms:created>
  <dcterms:modified xsi:type="dcterms:W3CDTF">2019-10-16T11:15:15Z</dcterms:modified>
</cp:coreProperties>
</file>