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1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9E70-4F71-42C0-8111-F46F8CC8B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0095E-D6A9-4706-973F-57476DADA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85C9A-CBB7-494B-98AD-3CDAB22E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A0644-97FF-41D6-98F2-C695EC09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800C4-8C91-45FD-BB10-9259BAF0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5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4A9DD-421C-4FB6-AF0C-AA95F795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A6C97-4D3E-4BAA-84F6-F23FC2080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4DA7B-48FE-433E-BF67-3D6D0014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E8B9-246B-4378-B78B-A2CBFA2C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71D42-495B-4AC3-9AEF-83C089BA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7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FB00C-4C47-420F-BBC4-0392B77A5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18363-6397-4843-9F26-61E33FA0F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5497B-6CBD-412D-A1DA-F3A2F189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A7EAE-CD48-41F9-B138-2A7EC41C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31666-9E05-466E-BD23-032D4ECD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8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2C10-0D7D-49DD-8722-54FF3A54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700A-1C01-42DB-B174-428915A89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1EE5-C0C4-4346-A86B-2791B0A0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F1955-1A3E-498B-AEC6-1A15ADD5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3E8CE-A679-4C2F-9EE8-FCCDF568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5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A4D3-5C83-431B-9075-A7ACA0090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E8972-26E6-46DB-ABAF-4D01D978A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190EA-5B61-4FD8-B579-3737ECB7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C316E-26A2-4B5B-83F4-E79EA3E5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3905E-6FB1-4206-99FE-031ED143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5371-4965-435D-B720-CF781A49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5976-928E-48CC-B58D-DE2B06D25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F9442-F838-4E55-B57D-7A312E9D9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E7BDA-C45F-43D5-A118-94812B82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6F755-5011-4CE6-B851-5473E71D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BE023-7D7D-4C80-948A-8C3D51C4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EC7B-862C-4009-932A-9640CCA2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33848-2577-47FC-878E-19896801E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3A374-D936-44D4-83B2-090DB82EF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31200-F55C-4F1C-89E4-027B1CBAE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85987-FA8A-48C2-8983-7FA83D3DE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56ECB-03A3-461D-A378-44173606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53A80-83FF-459C-8682-60C781F5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061E2A-53E3-47A7-8F8C-5081CE0F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0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D98B-69C3-447A-8C97-EB73ADD9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5CE31-CEA8-4062-8FC9-21E495C0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79CDA-37C8-4324-AEF3-C9EFF733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2F959-372D-43AF-8126-D0B21CB7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31821-416E-419F-8EF9-13DDA751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716CA8-53CE-45EB-8B20-204AE636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E1971-BE2D-4BA3-ACE5-308F31E5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E8F6-8558-4DC9-A637-5EFA9927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96D6E-538D-4C3C-876E-BE6234B7D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7EEE1-76B4-47F1-B381-40AF93BCB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714A5-FFEF-44DF-8D33-557EA629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FDF0F-96DF-43EA-B221-DA634DEC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620FD-B7FA-445C-9F40-F129C91B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83F89-F5ED-4DF7-885E-417AA6F16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8C938-A2B6-4A67-ADEA-E35BF7BB1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30612-6DB4-458B-ADEB-E21761663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FDE74-4E42-4158-BB8D-5975C33F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F39B6-E791-4D6A-8F4A-098C16BF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9ABFE-3D61-44ED-AB35-AB60C687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6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9F70F-679B-4D23-AC1C-7D877DB4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8E33F-28E8-44C4-8EF7-6BDBA8CDF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CEED-FFBB-4766-B63A-592CEDB0A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D08E-0BA6-4095-BE37-D06ADE79B9E3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B5626-B470-460B-A977-6B7993E81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1622B-6978-47D2-8158-FF12D5570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2777-2B79-4463-9098-6B2C3BBED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BADF-B9A4-4138-88CF-9AE297B5A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5"/>
            <a:ext cx="9144000" cy="1987826"/>
          </a:xfrm>
        </p:spPr>
        <p:txBody>
          <a:bodyPr>
            <a:normAutofit/>
          </a:bodyPr>
          <a:lstStyle/>
          <a:p>
            <a:r>
              <a:rPr lang="ka-GE" dirty="0">
                <a:solidFill>
                  <a:schemeClr val="accent1"/>
                </a:solidFill>
              </a:rPr>
              <a:t>დააკვირდით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B9F0-B4C3-442B-B620-807AAC3C0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a-GE" sz="4400" dirty="0"/>
              <a:t>1. ერთი კვირაა, რაც ყელი მტკივა.</a:t>
            </a:r>
            <a:br>
              <a:rPr lang="ka-GE" sz="4400" dirty="0"/>
            </a:br>
            <a:r>
              <a:rPr lang="ka-GE" sz="4400" dirty="0"/>
              <a:t>ბებია წინდის ყელს კემსავს.</a:t>
            </a:r>
            <a:br>
              <a:rPr lang="ka-GE" sz="4400" dirty="0"/>
            </a:br>
            <a:r>
              <a:rPr lang="ka-GE" sz="4400" dirty="0"/>
              <a:t>2. კლასელმა შავი ფანქარი მაჩუქა.</a:t>
            </a:r>
            <a:br>
              <a:rPr lang="ka-GE" sz="4400" dirty="0"/>
            </a:br>
            <a:r>
              <a:rPr lang="ka-GE" sz="4400" dirty="0"/>
              <a:t>გოგიას შავი ფიქრები გულს უღონებდა.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0248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CF97-F8F6-4397-BBA5-19C2CC69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ამოიცანით, რასთან მიმსგავსებით შერქმევია დოქის მითითებულ ნაწილებს სახელები</a:t>
            </a:r>
            <a:r>
              <a:rPr lang="ka-GE" dirty="0">
                <a:solidFill>
                  <a:schemeClr val="accent1"/>
                </a:solidFill>
              </a:rPr>
              <a:t>: ყელი, ყური, მუცელი, ტუჩი</a:t>
            </a:r>
            <a:r>
              <a:rPr lang="ka-GE" dirty="0"/>
              <a:t>.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7DF87-2430-4514-A398-A252FA936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13" y="1855304"/>
            <a:ext cx="4876800" cy="4837043"/>
          </a:xfrm>
        </p:spPr>
      </p:pic>
    </p:spTree>
    <p:extLst>
      <p:ext uri="{BB962C8B-B14F-4D97-AF65-F5344CB8AC3E}">
        <p14:creationId xmlns:p14="http://schemas.microsoft.com/office/powerpoint/2010/main" val="2436630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accent1"/>
                </a:solidFill>
              </a:rPr>
              <a:t>              გაითვალისწინეთ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სიტყვის  ნაირგვარი  მნიშვნელობით  გამოყენება ენის სიმდიდრეა, მაგრამ შეეცადეთ, </a:t>
            </a:r>
            <a:r>
              <a:rPr lang="ka-GE" i="1" dirty="0" smtClean="0">
                <a:solidFill>
                  <a:srgbClr val="FF0000"/>
                </a:solidFill>
              </a:rPr>
              <a:t>ორაზროვნება არ წარმოიქმნას.</a:t>
            </a:r>
          </a:p>
          <a:p>
            <a:endParaRPr lang="ka-GE" i="1" dirty="0" smtClean="0">
              <a:solidFill>
                <a:srgbClr val="FF0000"/>
              </a:solidFill>
            </a:endParaRPr>
          </a:p>
          <a:p>
            <a:endParaRPr lang="ka-GE" sz="3200" i="1" dirty="0">
              <a:solidFill>
                <a:srgbClr val="FF0000"/>
              </a:solidFill>
            </a:endParaRPr>
          </a:p>
          <a:p>
            <a:r>
              <a:rPr lang="ka-GE" sz="3200" b="1" dirty="0" smtClean="0"/>
              <a:t>ასზე   მეტი  ყრმა   და   </a:t>
            </a:r>
            <a:r>
              <a:rPr lang="ka-GE" sz="3200" b="1" dirty="0" smtClean="0">
                <a:solidFill>
                  <a:srgbClr val="FF0000"/>
                </a:solidFill>
              </a:rPr>
              <a:t>ბერი</a:t>
            </a:r>
            <a:r>
              <a:rPr lang="ka-GE" sz="3200" b="1" dirty="0" smtClean="0"/>
              <a:t>  ეახლა  მეფეს.</a:t>
            </a:r>
            <a:endParaRPr lang="ka-GE" sz="3200" b="1" dirty="0"/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5659-10CF-48EC-89A9-056C7E38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                </a:t>
            </a:r>
            <a:r>
              <a:rPr lang="ka-GE" dirty="0">
                <a:solidFill>
                  <a:schemeClr val="accent1"/>
                </a:solidFill>
              </a:rPr>
              <a:t>ენის ისტორიიდან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A98F22-6373-4B32-AF71-F8D552017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629459"/>
              </p:ext>
            </p:extLst>
          </p:nvPr>
        </p:nvGraphicFramePr>
        <p:xfrm>
          <a:off x="838200" y="1825625"/>
          <a:ext cx="10515597" cy="496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522">
                  <a:extLst>
                    <a:ext uri="{9D8B030D-6E8A-4147-A177-3AD203B41FA5}">
                      <a16:colId xmlns:a16="http://schemas.microsoft.com/office/drawing/2014/main" val="1302202034"/>
                    </a:ext>
                  </a:extLst>
                </a:gridCol>
                <a:gridCol w="3448876">
                  <a:extLst>
                    <a:ext uri="{9D8B030D-6E8A-4147-A177-3AD203B41FA5}">
                      <a16:colId xmlns:a16="http://schemas.microsoft.com/office/drawing/2014/main" val="38149440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49641368"/>
                    </a:ext>
                  </a:extLst>
                </a:gridCol>
              </a:tblGrid>
              <a:tr h="983836">
                <a:tc>
                  <a:txBody>
                    <a:bodyPr/>
                    <a:lstStyle/>
                    <a:p>
                      <a:r>
                        <a:rPr lang="ka-GE" sz="2400" dirty="0"/>
                        <a:t>ძველი მნიშვნელობა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400" dirty="0"/>
                        <a:t>სიტყვა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400" dirty="0"/>
                        <a:t>ახალი მნიშვნელობა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018153"/>
                  </a:ext>
                </a:extLst>
              </a:tr>
              <a:tr h="3979048">
                <a:tc>
                  <a:txBody>
                    <a:bodyPr/>
                    <a:lstStyle/>
                    <a:p>
                      <a:r>
                        <a:rPr lang="ka-GE" sz="2400" dirty="0"/>
                        <a:t>ნაცნობი ______________</a:t>
                      </a:r>
                    </a:p>
                    <a:p>
                      <a:r>
                        <a:rPr lang="ka-GE" sz="2400" dirty="0"/>
                        <a:t>  </a:t>
                      </a:r>
                    </a:p>
                    <a:p>
                      <a:r>
                        <a:rPr lang="ka-GE" sz="2400" dirty="0"/>
                        <a:t>მეფეთა და მღვდელმთავართა ტახტი   ______________                        </a:t>
                      </a:r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საწოლი______________                         </a:t>
                      </a:r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ზარმაცი______________                     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400" dirty="0"/>
                        <a:t>მეცნიერი  ___________</a:t>
                      </a:r>
                    </a:p>
                    <a:p>
                      <a:endParaRPr lang="ka-GE" sz="2400" dirty="0"/>
                    </a:p>
                    <a:p>
                      <a:endParaRPr lang="ka-GE" sz="2400" dirty="0"/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საყდარი    ___________</a:t>
                      </a:r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ცხედარი   ___________</a:t>
                      </a:r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მედგარი    ___________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400" dirty="0"/>
                        <a:t>____სწავლული</a:t>
                      </a:r>
                    </a:p>
                    <a:p>
                      <a:endParaRPr lang="ka-GE" sz="2400" dirty="0"/>
                    </a:p>
                    <a:p>
                      <a:endParaRPr lang="ka-GE" sz="2400" dirty="0"/>
                    </a:p>
                    <a:p>
                      <a:r>
                        <a:rPr lang="ka-GE" sz="2400" dirty="0"/>
                        <a:t>      _______ქრისტიანთა          </a:t>
                      </a:r>
                      <a:r>
                        <a:rPr lang="ka-GE" sz="2400" dirty="0" err="1"/>
                        <a:t>საღვთისმსახურო</a:t>
                      </a:r>
                      <a:r>
                        <a:rPr lang="ka-GE" sz="2400" dirty="0"/>
                        <a:t>              შენობა</a:t>
                      </a:r>
                    </a:p>
                    <a:p>
                      <a:r>
                        <a:rPr lang="ka-GE" sz="2400" dirty="0"/>
                        <a:t> _____მიცვალებულის</a:t>
                      </a:r>
                    </a:p>
                    <a:p>
                      <a:r>
                        <a:rPr lang="ka-GE" sz="2400" dirty="0"/>
                        <a:t>             გვამი</a:t>
                      </a:r>
                    </a:p>
                    <a:p>
                      <a:r>
                        <a:rPr lang="ka-GE" sz="2400" dirty="0"/>
                        <a:t>______ ძლიერი,        შეუპოვარი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5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563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2A15-89BD-4A96-9393-92CA2001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გამოიყენეთ მოცემული სიტყვა წინადადებებში პირდაპირი ან გადატანითი მნიშვნელობით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1B2E3-EB4D-45F8-8D2A-B318A956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ka-GE" dirty="0">
                <a:solidFill>
                  <a:srgbClr val="FF0000"/>
                </a:solidFill>
              </a:rPr>
              <a:t> ჯგუფი</a:t>
            </a:r>
          </a:p>
          <a:p>
            <a:r>
              <a:rPr lang="ka-GE" dirty="0" err="1"/>
              <a:t>ქვეყანა_____ა</a:t>
            </a:r>
            <a:r>
              <a:rPr lang="ka-GE" dirty="0"/>
              <a:t>) რომელიმე ტერიტორია,  ბ) ბევრი.</a:t>
            </a:r>
          </a:p>
          <a:p>
            <a:endParaRPr lang="ka-GE" dirty="0"/>
          </a:p>
          <a:p>
            <a:r>
              <a:rPr lang="en-US" dirty="0">
                <a:solidFill>
                  <a:srgbClr val="FF0000"/>
                </a:solidFill>
              </a:rPr>
              <a:t>II</a:t>
            </a:r>
            <a:r>
              <a:rPr lang="ka-GE" dirty="0">
                <a:solidFill>
                  <a:srgbClr val="FF0000"/>
                </a:solidFill>
              </a:rPr>
              <a:t> ჯგუფი</a:t>
            </a:r>
          </a:p>
          <a:p>
            <a:r>
              <a:rPr lang="ka-GE" dirty="0"/>
              <a:t>წელია_____) დრო,  ბ) ტანის შუა ნაწილი.</a:t>
            </a:r>
          </a:p>
          <a:p>
            <a:endParaRPr lang="ka-GE" dirty="0"/>
          </a:p>
          <a:p>
            <a:r>
              <a:rPr lang="en-US" dirty="0">
                <a:solidFill>
                  <a:srgbClr val="FF0000"/>
                </a:solidFill>
              </a:rPr>
              <a:t>III</a:t>
            </a:r>
            <a:r>
              <a:rPr lang="ka-GE" dirty="0">
                <a:solidFill>
                  <a:srgbClr val="FF0000"/>
                </a:solidFill>
              </a:rPr>
              <a:t> ჯგუფი</a:t>
            </a:r>
          </a:p>
          <a:p>
            <a:r>
              <a:rPr lang="ka-GE" dirty="0"/>
              <a:t>ნიღაბი____ ა)სახეზე ასაფარებელი,  ბ) მოჩვენებითი, თვალის ასახვევი.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68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DD70-005D-4922-A1D4-A3D496DA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გამოარკვიეთ </a:t>
            </a:r>
            <a:r>
              <a:rPr lang="ka-GE" dirty="0">
                <a:solidFill>
                  <a:schemeClr val="accent1"/>
                </a:solidFill>
              </a:rPr>
              <a:t>მიდის</a:t>
            </a:r>
            <a:r>
              <a:rPr lang="ka-GE" dirty="0"/>
              <a:t> სიტყვის განსხვავებული მნიშვნელობები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438B-DC8E-4242-ACDC-7A3BC6380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ka-GE" dirty="0" smtClean="0">
                <a:solidFill>
                  <a:srgbClr val="FF0000"/>
                </a:solidFill>
              </a:rPr>
              <a:t> </a:t>
            </a:r>
            <a:r>
              <a:rPr lang="ka-GE" dirty="0">
                <a:solidFill>
                  <a:srgbClr val="FF0000"/>
                </a:solidFill>
              </a:rPr>
              <a:t>ჯგუფი</a:t>
            </a:r>
          </a:p>
          <a:p>
            <a:r>
              <a:rPr lang="ka-GE" sz="2400" dirty="0"/>
              <a:t>1. </a:t>
            </a:r>
            <a:r>
              <a:rPr lang="ka-GE" sz="2400" dirty="0" err="1"/>
              <a:t>ბოჭკასავით</a:t>
            </a:r>
            <a:r>
              <a:rPr lang="ka-GE" sz="2400" dirty="0"/>
              <a:t> განზე რომ </a:t>
            </a:r>
            <a:r>
              <a:rPr lang="ka-GE" sz="2400" dirty="0">
                <a:solidFill>
                  <a:schemeClr val="accent1"/>
                </a:solidFill>
              </a:rPr>
              <a:t>მიდიხარ</a:t>
            </a:r>
            <a:r>
              <a:rPr lang="ka-GE" sz="2400" dirty="0"/>
              <a:t>, ცოტათი მაინც გაანძრიე ხელი.</a:t>
            </a:r>
          </a:p>
          <a:p>
            <a:r>
              <a:rPr lang="ka-GE" sz="2400" dirty="0"/>
              <a:t>2. რა </a:t>
            </a:r>
            <a:r>
              <a:rPr lang="ka-GE" sz="2400" dirty="0" err="1"/>
              <a:t>საქმეზედაც</a:t>
            </a:r>
            <a:r>
              <a:rPr lang="ka-GE" sz="2400" dirty="0"/>
              <a:t>  გული არ </a:t>
            </a:r>
            <a:r>
              <a:rPr lang="ka-GE" sz="2400" dirty="0">
                <a:solidFill>
                  <a:schemeClr val="accent1"/>
                </a:solidFill>
              </a:rPr>
              <a:t>მიგდის</a:t>
            </a:r>
            <a:r>
              <a:rPr lang="ka-GE" sz="2400" dirty="0"/>
              <a:t>, იქ რა სახეირო უნდა აკეთო.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ka-GE" dirty="0" smtClean="0">
                <a:solidFill>
                  <a:srgbClr val="FF0000"/>
                </a:solidFill>
              </a:rPr>
              <a:t> </a:t>
            </a:r>
            <a:r>
              <a:rPr lang="ka-GE" dirty="0">
                <a:solidFill>
                  <a:srgbClr val="FF0000"/>
                </a:solidFill>
              </a:rPr>
              <a:t>ჯგუფი</a:t>
            </a:r>
          </a:p>
          <a:p>
            <a:r>
              <a:rPr lang="ka-GE" sz="2400" dirty="0"/>
              <a:t>1. თქვენ გულადები მაშინა ხართ, როცა ერთზე ათი </a:t>
            </a:r>
            <a:r>
              <a:rPr lang="ka-GE" sz="2400" dirty="0">
                <a:solidFill>
                  <a:schemeClr val="accent1"/>
                </a:solidFill>
              </a:rPr>
              <a:t>მიდიხართ</a:t>
            </a:r>
            <a:r>
              <a:rPr lang="ka-GE" sz="2400" dirty="0"/>
              <a:t>.</a:t>
            </a:r>
          </a:p>
          <a:p>
            <a:r>
              <a:rPr lang="ka-GE" sz="2400" dirty="0"/>
              <a:t>2. ზაფხულში მდინარე იკლებდა და </a:t>
            </a:r>
            <a:r>
              <a:rPr lang="ka-GE" sz="2400" dirty="0">
                <a:solidFill>
                  <a:schemeClr val="accent1"/>
                </a:solidFill>
              </a:rPr>
              <a:t>მიდიოდა</a:t>
            </a:r>
            <a:r>
              <a:rPr lang="ka-GE" sz="2400" dirty="0"/>
              <a:t> ღელესავით.</a:t>
            </a:r>
          </a:p>
          <a:p>
            <a:r>
              <a:rPr lang="en-US" smtClean="0">
                <a:solidFill>
                  <a:srgbClr val="FF0000"/>
                </a:solidFill>
              </a:rPr>
              <a:t>III</a:t>
            </a:r>
            <a:r>
              <a:rPr lang="ka-GE" smtClean="0">
                <a:solidFill>
                  <a:srgbClr val="FF0000"/>
                </a:solidFill>
              </a:rPr>
              <a:t> </a:t>
            </a:r>
            <a:r>
              <a:rPr lang="ka-GE" dirty="0">
                <a:solidFill>
                  <a:srgbClr val="FF0000"/>
                </a:solidFill>
              </a:rPr>
              <a:t>ჯგუფი</a:t>
            </a:r>
          </a:p>
          <a:p>
            <a:r>
              <a:rPr lang="ka-GE" sz="2400" dirty="0"/>
              <a:t>1. მე, რასაკვირველია, სული </a:t>
            </a:r>
            <a:r>
              <a:rPr lang="ka-GE" sz="2400" dirty="0">
                <a:solidFill>
                  <a:schemeClr val="accent1"/>
                </a:solidFill>
              </a:rPr>
              <a:t>მიმდიოდა</a:t>
            </a:r>
            <a:r>
              <a:rPr lang="ka-GE" sz="2400" dirty="0"/>
              <a:t> შაქარზე, მაგრამ ვინ </a:t>
            </a:r>
            <a:r>
              <a:rPr lang="ka-GE" sz="2400" dirty="0" err="1"/>
              <a:t>მაჭმევდა</a:t>
            </a:r>
            <a:r>
              <a:rPr lang="ka-GE" sz="2400" dirty="0"/>
              <a:t>.</a:t>
            </a:r>
          </a:p>
          <a:p>
            <a:r>
              <a:rPr lang="ka-GE" sz="2400" dirty="0"/>
              <a:t>2. კლასი კლასის წინააღმდეგი </a:t>
            </a:r>
            <a:r>
              <a:rPr lang="ka-GE" sz="2400" dirty="0">
                <a:solidFill>
                  <a:schemeClr val="accent1"/>
                </a:solidFill>
              </a:rPr>
              <a:t>მიდის</a:t>
            </a:r>
            <a:r>
              <a:rPr lang="ka-G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58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222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Sylfaen</vt:lpstr>
      <vt:lpstr>Office Theme</vt:lpstr>
      <vt:lpstr>დააკვირდით</vt:lpstr>
      <vt:lpstr>ამოიცანით, რასთან მიმსგავსებით შერქმევია დოქის მითითებულ ნაწილებს სახელები: ყელი, ყური, მუცელი, ტუჩი.</vt:lpstr>
      <vt:lpstr>              გაითვალისწინეთ</vt:lpstr>
      <vt:lpstr>                ენის ისტორიიდან</vt:lpstr>
      <vt:lpstr>გამოიყენეთ მოცემული სიტყვა წინადადებებში პირდაპირი ან გადატანითი მნიშვნელობით</vt:lpstr>
      <vt:lpstr>გამოარკვიეთ მიდის სიტყვის განსხვავებული მნიშვნელობები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ერთი კვირაა, რაც ყელი მტკივა. ბებია წინდის ყელს კემსავს. 2. კლასელმა შავი ფანქარი მაჩუქა. გოგიას შავი ფიქრები გულს</dc:title>
  <dc:creator>student</dc:creator>
  <cp:lastModifiedBy>windows</cp:lastModifiedBy>
  <cp:revision>14</cp:revision>
  <dcterms:created xsi:type="dcterms:W3CDTF">2019-12-01T20:27:33Z</dcterms:created>
  <dcterms:modified xsi:type="dcterms:W3CDTF">2019-10-16T11:15:15Z</dcterms:modified>
</cp:coreProperties>
</file>